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0" r:id="rId16"/>
    <p:sldId id="275" r:id="rId17"/>
    <p:sldId id="274" r:id="rId18"/>
    <p:sldId id="261" r:id="rId19"/>
    <p:sldId id="262" r:id="rId2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07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25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584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sz="1400" b="1" dirty="0"/>
              <a:t>Nikhil Zodape</a:t>
            </a:r>
          </a:p>
          <a:p>
            <a:r>
              <a:rPr lang="en-IN" dirty="0"/>
              <a:t>Date: 10/05/2023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</a:t>
            </a:r>
            <a:r>
              <a:rPr b="0" dirty="0" err="1"/>
              <a:t>infrmation</a:t>
            </a:r>
            <a:r>
              <a:rPr b="0" dirty="0"/>
              <a:t>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64031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New and Old Customers Age Distributions	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958534" y="2091866"/>
            <a:ext cx="4030910" cy="383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sz="12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294D7-4926-450F-931F-FDC1C449561F}"/>
              </a:ext>
            </a:extLst>
          </p:cNvPr>
          <p:cNvSpPr txBox="1"/>
          <p:nvPr/>
        </p:nvSpPr>
        <p:spPr>
          <a:xfrm>
            <a:off x="0" y="1914181"/>
            <a:ext cx="5138530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Most customers are age between 40-50 in New. In Old majority of customers are age between 40-50 also.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/>
              <a:t>The lowest age group are 20-30 and 70+ for both New and Old customers list.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/>
              <a:t>There is a steep drop of customers after the 60-70 age group in New and Old.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FD361D-7552-4B4F-8E66-ABE1FBA1B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216" y="3154600"/>
            <a:ext cx="3080675" cy="18954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F4A901-31C8-4C74-A9AD-88AB67492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141" y="1062971"/>
            <a:ext cx="3123750" cy="189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7247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0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20526" y="283449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20526" y="983506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Job Industry Distribution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9300" y="13125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294D7-4926-450F-931F-FDC1C449561F}"/>
              </a:ext>
            </a:extLst>
          </p:cNvPr>
          <p:cNvSpPr txBox="1"/>
          <p:nvPr/>
        </p:nvSpPr>
        <p:spPr>
          <a:xfrm>
            <a:off x="66883" y="1756726"/>
            <a:ext cx="4979505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Almost 25% of New customers are in Financial Services and 24% of New customers are in Manufacturing.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smallest numbers </a:t>
            </a:r>
            <a:r>
              <a:rPr lang="en-IN" dirty="0"/>
              <a:t>of customers are in Telecommunications in New as well as Old Customers.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/>
              <a:t>Also the similar pattern in Old customers of 24% Manufacturing and almost 24% of Financial services respectively.</a:t>
            </a: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	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7D5F3D-E044-4953-9DB8-3CA715CC8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659" y="840000"/>
            <a:ext cx="3495467" cy="20832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D60779-3DDB-419E-AA44-464C27398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658" y="3000174"/>
            <a:ext cx="3495467" cy="213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0488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47402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173124" y="283449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73124" y="983506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Wealth Segmentation by Age Category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38102" y="13125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294D7-4926-450F-931F-FDC1C449561F}"/>
              </a:ext>
            </a:extLst>
          </p:cNvPr>
          <p:cNvSpPr txBox="1"/>
          <p:nvPr/>
        </p:nvSpPr>
        <p:spPr>
          <a:xfrm>
            <a:off x="60926" y="1729342"/>
            <a:ext cx="4781194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In all the age category the largest number </a:t>
            </a:r>
            <a:r>
              <a:rPr lang="en-IN" dirty="0"/>
              <a:t>of customers are classified as Mass Customers.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/>
              <a:t>The next category is the High Net Worth.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/>
              <a:t>The Affluent Customer can outperforms the High Net Wroth customers in the range </a:t>
            </a:r>
            <a:r>
              <a:rPr lang="en-IN"/>
              <a:t>of 50-60 Age </a:t>
            </a:r>
            <a:r>
              <a:rPr lang="en-IN" dirty="0"/>
              <a:t>group.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1E917-F5B3-42B6-8B86-FA0104DD2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854" y="1263795"/>
            <a:ext cx="3799220" cy="1815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C052F1-9256-4276-BDAF-59B99CABE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575" y="3208869"/>
            <a:ext cx="3804499" cy="190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8209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47402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173124" y="283449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73124" y="983506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Total Profit by Brand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38102" y="13125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294D7-4926-450F-931F-FDC1C449561F}"/>
              </a:ext>
            </a:extLst>
          </p:cNvPr>
          <p:cNvSpPr txBox="1"/>
          <p:nvPr/>
        </p:nvSpPr>
        <p:spPr>
          <a:xfrm>
            <a:off x="60926" y="1643339"/>
            <a:ext cx="3926874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/>
              <a:t>WeareA2B and </a:t>
            </a:r>
            <a:r>
              <a:rPr lang="en-IN" dirty="0" err="1"/>
              <a:t>Solex</a:t>
            </a:r>
            <a:r>
              <a:rPr lang="en-IN" dirty="0"/>
              <a:t> are the top 2 profitable brand among all.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/>
              <a:t>So we can say that as they both have higher profit the sells of those two brands are more than other brand.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682B6E-2266-4F8E-946A-BBC64DD98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718" y="1199197"/>
            <a:ext cx="4063243" cy="316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4742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47402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173124" y="283449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73124" y="983506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Total Profit by Product line.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38102" y="13125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294D7-4926-450F-931F-FDC1C449561F}"/>
              </a:ext>
            </a:extLst>
          </p:cNvPr>
          <p:cNvSpPr txBox="1"/>
          <p:nvPr/>
        </p:nvSpPr>
        <p:spPr>
          <a:xfrm>
            <a:off x="60926" y="1683177"/>
            <a:ext cx="764190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/>
              <a:t>Standard product are most buyable product by the customers among the other product with more than 57,00,000+ profit is given to the company.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2EC398-3FFA-41EB-B203-B9E89CD31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389739"/>
            <a:ext cx="4511074" cy="252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1265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IN" sz="2000" b="1" i="0" u="none" strike="noStrike" cap="none" dirty="0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C</a:t>
            </a:r>
            <a:r>
              <a:rPr lang="en-IN" sz="2000" b="1" dirty="0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USTOMER CLASSIFICATION</a:t>
            </a:r>
            <a:r>
              <a:rPr lang="en-IN" sz="2000" b="1" i="0" u="none" strike="noStrike" cap="none" dirty="0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 – </a:t>
            </a:r>
            <a:r>
              <a:rPr lang="en-IN" sz="2000" b="1" i="1" u="none" strike="noStrike" cap="none" dirty="0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Targeting High Value Customers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B3DB96-10A2-49D1-B707-C52828F28DB5}"/>
              </a:ext>
            </a:extLst>
          </p:cNvPr>
          <p:cNvSpPr txBox="1"/>
          <p:nvPr/>
        </p:nvSpPr>
        <p:spPr>
          <a:xfrm>
            <a:off x="417443" y="1888435"/>
            <a:ext cx="8001000" cy="3400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The following are the high-value clients to target from the new list :</a:t>
            </a:r>
            <a:endParaRPr lang="en-IN" sz="1400" dirty="0">
              <a:solidFill>
                <a:srgbClr val="07376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06586-31CB-44C1-BFB0-65827C8B6026}"/>
              </a:ext>
            </a:extLst>
          </p:cNvPr>
          <p:cNvSpPr txBox="1"/>
          <p:nvPr/>
        </p:nvSpPr>
        <p:spPr>
          <a:xfrm>
            <a:off x="586409" y="2549887"/>
            <a:ext cx="6778487" cy="21121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9652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❑"/>
            </a:pPr>
            <a:r>
              <a:rPr lang="en-IN" sz="15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Aged between 50 – 59.</a:t>
            </a:r>
          </a:p>
          <a:p>
            <a:pPr marL="965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5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652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❑"/>
            </a:pPr>
            <a:r>
              <a:rPr lang="en-IN" sz="15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Most of the high value customers are male compared to female</a:t>
            </a:r>
          </a:p>
          <a:p>
            <a:pPr marL="965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5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652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❑"/>
            </a:pPr>
            <a:r>
              <a:rPr lang="en-IN" sz="15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Working in Financial Service, Manufacturing and Health.</a:t>
            </a:r>
          </a:p>
          <a:p>
            <a:pPr marL="965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5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652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❑"/>
            </a:pPr>
            <a:r>
              <a:rPr lang="en-IN" sz="15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Who are currently living in New South Wales and Victoria.</a:t>
            </a:r>
          </a:p>
          <a:p>
            <a:pPr marL="965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5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Title Definition list with RFM values assigned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62FB8AD-F265-4B51-9E38-38A4477F0F5F}"/>
              </a:ext>
            </a:extLst>
          </p:cNvPr>
          <p:cNvGraphicFramePr>
            <a:graphicFrameLocks noGrp="1"/>
          </p:cNvGraphicFramePr>
          <p:nvPr/>
        </p:nvGraphicFramePr>
        <p:xfrm>
          <a:off x="318052" y="1749287"/>
          <a:ext cx="8010939" cy="272648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88496">
                  <a:extLst>
                    <a:ext uri="{9D8B030D-6E8A-4147-A177-3AD203B41FA5}">
                      <a16:colId xmlns:a16="http://schemas.microsoft.com/office/drawing/2014/main" val="2084356616"/>
                    </a:ext>
                  </a:extLst>
                </a:gridCol>
                <a:gridCol w="1495328">
                  <a:extLst>
                    <a:ext uri="{9D8B030D-6E8A-4147-A177-3AD203B41FA5}">
                      <a16:colId xmlns:a16="http://schemas.microsoft.com/office/drawing/2014/main" val="120793567"/>
                    </a:ext>
                  </a:extLst>
                </a:gridCol>
                <a:gridCol w="4977253">
                  <a:extLst>
                    <a:ext uri="{9D8B030D-6E8A-4147-A177-3AD203B41FA5}">
                      <a16:colId xmlns:a16="http://schemas.microsoft.com/office/drawing/2014/main" val="3710931505"/>
                    </a:ext>
                  </a:extLst>
                </a:gridCol>
                <a:gridCol w="849862">
                  <a:extLst>
                    <a:ext uri="{9D8B030D-6E8A-4147-A177-3AD203B41FA5}">
                      <a16:colId xmlns:a16="http://schemas.microsoft.com/office/drawing/2014/main" val="3951212656"/>
                    </a:ext>
                  </a:extLst>
                </a:gridCol>
              </a:tblGrid>
              <a:tr h="22720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Rank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Customer Title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Description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RFM Values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8834787"/>
                  </a:ext>
                </a:extLst>
              </a:tr>
              <a:tr h="227207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Platinum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Most Recent buy, buys often, most spent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444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5302564"/>
                  </a:ext>
                </a:extLst>
              </a:tr>
              <a:tr h="227207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Very Loyal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Most recent, buys often, spend large amount of money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442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6468741"/>
                  </a:ext>
                </a:extLst>
              </a:tr>
              <a:tr h="227207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3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Becoming Loyal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Relatively recent, bought more than once, spends large amount of money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421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940345"/>
                  </a:ext>
                </a:extLst>
              </a:tr>
              <a:tr h="227207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4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Recent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Bought recently, not very often, average money spent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344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7877626"/>
                  </a:ext>
                </a:extLst>
              </a:tr>
              <a:tr h="227207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5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Potential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Bought recently, never bought before, spent small amount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323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6792297"/>
                  </a:ext>
                </a:extLst>
              </a:tr>
              <a:tr h="227207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6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Late Bloomer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No purchase recently, but RFM value is larger than average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311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3766021"/>
                  </a:ext>
                </a:extLst>
              </a:tr>
              <a:tr h="227207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7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Loosing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Purchase was a while ago, below average RFM value.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224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1284875"/>
                  </a:ext>
                </a:extLst>
              </a:tr>
              <a:tr h="227207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8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High Risk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Purchase was a long time ago, frequency is quite high, amount spent is high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212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2548706"/>
                  </a:ext>
                </a:extLst>
              </a:tr>
              <a:tr h="227207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9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Almost Lost Customer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Very low recency, low frequency but high amount spent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124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5074215"/>
                  </a:ext>
                </a:extLst>
              </a:tr>
              <a:tr h="227207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Evasive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Very low recency, Very low frequency, small amount spent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5458540"/>
                  </a:ext>
                </a:extLst>
              </a:tr>
              <a:tr h="227207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Lost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Very low RFM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111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5996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2447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06AE65-DA43-4E58-9AF3-A14AB3710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01" y="1261127"/>
            <a:ext cx="7746417" cy="2358471"/>
          </a:xfrm>
          <a:prstGeom prst="rect">
            <a:avLst/>
          </a:prstGeom>
        </p:spPr>
      </p:pic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-15501" y="820525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Title Distribution in Datasets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315D9F-33E1-401C-AFF4-6B386FAF6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374" y="2571751"/>
            <a:ext cx="5228051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0168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FB564A-0989-4B6E-ACAD-2E6863C5BD51}"/>
              </a:ext>
            </a:extLst>
          </p:cNvPr>
          <p:cNvSpPr txBox="1"/>
          <p:nvPr/>
        </p:nvSpPr>
        <p:spPr>
          <a:xfrm>
            <a:off x="205025" y="960725"/>
            <a:ext cx="823953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IN" sz="1800" b="1" dirty="0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HIGH-VALUE CUSTOMER SUMMARY TABLE</a:t>
            </a:r>
            <a:endParaRPr lang="en-IN" sz="1800" b="1" i="0" u="none" strike="noStrike" cap="none" dirty="0">
              <a:solidFill>
                <a:srgbClr val="07376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3" name="Google Shape;158;p32">
            <a:extLst>
              <a:ext uri="{FF2B5EF4-FFF2-40B4-BE49-F238E27FC236}">
                <a16:creationId xmlns:a16="http://schemas.microsoft.com/office/drawing/2014/main" id="{FBFD4D55-75AE-490C-B8FE-7EB452C24172}"/>
              </a:ext>
            </a:extLst>
          </p:cNvPr>
          <p:cNvGraphicFramePr/>
          <p:nvPr/>
        </p:nvGraphicFramePr>
        <p:xfrm>
          <a:off x="113820" y="1592266"/>
          <a:ext cx="8896550" cy="3430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0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0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1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5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FFFF00"/>
                          </a:solidFill>
                        </a:rPr>
                        <a:t>Customer ID</a:t>
                      </a:r>
                      <a:endParaRPr sz="1000" u="none" strike="noStrike" cap="none">
                        <a:solidFill>
                          <a:srgbClr val="FFFF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FFFF00"/>
                          </a:solidFill>
                        </a:rPr>
                        <a:t>Bike Related Purchases for the last 3 years</a:t>
                      </a:r>
                      <a:endParaRPr sz="1000" u="none" strike="noStrike" cap="none">
                        <a:solidFill>
                          <a:srgbClr val="073763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FFFF00"/>
                          </a:solidFill>
                        </a:rPr>
                        <a:t>Age</a:t>
                      </a:r>
                      <a:endParaRPr sz="1000" u="none" strike="noStrike" cap="none">
                        <a:solidFill>
                          <a:srgbClr val="FFFF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FFFF00"/>
                          </a:solidFill>
                        </a:rPr>
                        <a:t>Job Industry</a:t>
                      </a:r>
                      <a:endParaRPr sz="1000" u="none" strike="noStrike" cap="none">
                        <a:solidFill>
                          <a:srgbClr val="FFFF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FFFF00"/>
                          </a:solidFill>
                        </a:rPr>
                        <a:t>Wealth Segment</a:t>
                      </a:r>
                      <a:endParaRPr sz="1000" u="none" strike="noStrike" cap="none">
                        <a:solidFill>
                          <a:srgbClr val="FFFF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FFFF00"/>
                          </a:solidFill>
                        </a:rPr>
                        <a:t>Owns Cars</a:t>
                      </a:r>
                      <a:endParaRPr sz="1000" u="none" strike="noStrike" cap="none">
                        <a:solidFill>
                          <a:srgbClr val="FFFF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FFFF00"/>
                          </a:solidFill>
                        </a:rPr>
                        <a:t>State</a:t>
                      </a:r>
                      <a:endParaRPr sz="1000" u="none" strike="noStrike" cap="none">
                        <a:solidFill>
                          <a:srgbClr val="FFFF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1842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445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44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Financial Services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Mass Customer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No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New South Wales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2001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168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44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Manufacturing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Mass Customer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Yes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New South Wales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650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486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44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Health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Mass Customer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No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New South Wales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3297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234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46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Manufacturing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Mass Customer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No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Victoria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266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41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Manufacturing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Mass Customer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Yes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New South Wales</a:t>
                      </a:r>
                      <a:endParaRPr sz="10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IN" dirty="0"/>
              <a:t>Thank You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951912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Identify and Recommend Top 1000 Customers to Target from Datasets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FD602C-E2E1-4A12-B130-07776AAA67BF}"/>
              </a:ext>
            </a:extLst>
          </p:cNvPr>
          <p:cNvSpPr txBox="1"/>
          <p:nvPr/>
        </p:nvSpPr>
        <p:spPr>
          <a:xfrm>
            <a:off x="205025" y="1822183"/>
            <a:ext cx="4685027" cy="2923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Outline of Problem:	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	</a:t>
            </a:r>
            <a:endParaRPr lang="en-IN" sz="20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Sprocker</a:t>
            </a:r>
            <a:r>
              <a:rPr kumimoji="0" lang="en-IN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central is a company that specializes in high-quality bikes and accessories.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600" dirty="0"/>
              <a:t>Their marketing team is looking to boost business sales.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600" dirty="0"/>
              <a:t>Using the 3 dataset that are provided the aim is to analyse and recommend 1000 customers that </a:t>
            </a:r>
            <a:r>
              <a:rPr lang="en-IN" sz="1600" dirty="0" err="1"/>
              <a:t>Spocket</a:t>
            </a:r>
            <a:r>
              <a:rPr lang="en-IN" sz="1600" dirty="0"/>
              <a:t> Central should target to drive higher value for the company.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2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BD67A-E5DB-4EF5-96F0-A06440D52933}"/>
              </a:ext>
            </a:extLst>
          </p:cNvPr>
          <p:cNvSpPr txBox="1"/>
          <p:nvPr/>
        </p:nvSpPr>
        <p:spPr>
          <a:xfrm>
            <a:off x="5321131" y="1822183"/>
            <a:ext cx="3617844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1800" b="1" dirty="0"/>
              <a:t>Approach for Data Analysis: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IN" sz="1800" b="1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IN" sz="1600" dirty="0"/>
              <a:t>New and old Customers Age Distribution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IN" sz="1600" dirty="0"/>
              <a:t>Bike related purchased over the 3 years by gender.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IN" sz="1600" dirty="0"/>
              <a:t>Wealth Segment by age category.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IN" sz="1600" dirty="0"/>
              <a:t>Numbers of cars owned by states.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IN" sz="1600" dirty="0"/>
              <a:t>Job industry distribution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IN" sz="1600" dirty="0"/>
              <a:t>Profit by brand and product line</a:t>
            </a:r>
            <a:r>
              <a:rPr lang="en-IN" sz="1800" b="1" dirty="0"/>
              <a:t>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IN" sz="1600" b="1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IN" sz="1600" b="1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64031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Data Quality Assessment and Clean Up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-15501" y="1668940"/>
            <a:ext cx="4030910" cy="325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800" b="1" dirty="0"/>
              <a:t>Key issue dealt with for the data quality issue: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Accuracy – Correct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Completeness – Data field with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Consistency – Values free from Contradiction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Currency – Value up to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Relevancy  - Data items with Value Meta-data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Validity – Data Containing Allowable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Uniqueness -  Records that are Duplicated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sz="12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C41981-775E-47D1-A96E-E23410B433B8}"/>
              </a:ext>
            </a:extLst>
          </p:cNvPr>
          <p:cNvSpPr txBox="1"/>
          <p:nvPr/>
        </p:nvSpPr>
        <p:spPr>
          <a:xfrm>
            <a:off x="5665304" y="1480358"/>
            <a:ext cx="200770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SUMMARY TABLE</a:t>
            </a:r>
          </a:p>
        </p:txBody>
      </p:sp>
      <p:pic>
        <p:nvPicPr>
          <p:cNvPr id="16" name="table">
            <a:extLst>
              <a:ext uri="{FF2B5EF4-FFF2-40B4-BE49-F238E27FC236}">
                <a16:creationId xmlns:a16="http://schemas.microsoft.com/office/drawing/2014/main" id="{2D3DF04A-604B-4E67-97F8-B1B5E2CC04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79220" y="2060106"/>
            <a:ext cx="4891405" cy="20237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64031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Total Profit based on different Age Groups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-15501" y="1649062"/>
            <a:ext cx="4030910" cy="383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sz="12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DDE02-CCCB-47D0-AF83-EDE404FF6714}"/>
              </a:ext>
            </a:extLst>
          </p:cNvPr>
          <p:cNvSpPr txBox="1"/>
          <p:nvPr/>
        </p:nvSpPr>
        <p:spPr>
          <a:xfrm>
            <a:off x="397565" y="1560869"/>
            <a:ext cx="635110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customers between 40 to 50 age are the most profitable in terms of recent transaction history with more than 26+ lacs profit.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237AF-9BD0-49DF-B633-1F3A29CD5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913" y="2277924"/>
            <a:ext cx="5715000" cy="258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22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64031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Bike Related Purchase Over The Last 3 Years Based On Gender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-15501" y="1649062"/>
            <a:ext cx="4030910" cy="383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sz="12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DDE02-CCCB-47D0-AF83-EDE404FF6714}"/>
              </a:ext>
            </a:extLst>
          </p:cNvPr>
          <p:cNvSpPr txBox="1"/>
          <p:nvPr/>
        </p:nvSpPr>
        <p:spPr>
          <a:xfrm>
            <a:off x="496957" y="1771532"/>
            <a:ext cx="4263886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Data shows, on an average the males have made more bike related purchased compared to the female.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/>
              <a:t>On an average Male have 2% higher bike related purchase compare to the female in the last 3 years.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1E465-D24C-467A-95A6-D7D0DB794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825" y="2734583"/>
            <a:ext cx="4616907" cy="230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0630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64031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Total Profit based on Wealth Segment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-15501" y="1649062"/>
            <a:ext cx="4030910" cy="383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sz="12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C6378-4652-4403-8135-16C0173218B4}"/>
              </a:ext>
            </a:extLst>
          </p:cNvPr>
          <p:cNvSpPr txBox="1"/>
          <p:nvPr/>
        </p:nvSpPr>
        <p:spPr>
          <a:xfrm>
            <a:off x="327991" y="2032724"/>
            <a:ext cx="3687418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mass customers are the more profitable segm</a:t>
            </a:r>
            <a:r>
              <a:rPr lang="en-IN" dirty="0"/>
              <a:t>ent among the three segment as nearly 50% of the profit is made by this segment.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01293-3190-427A-9227-B4BE93000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542" y="2204808"/>
            <a:ext cx="5050817" cy="291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1198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64031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Profit based on Industry Sector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958534" y="2091866"/>
            <a:ext cx="4030910" cy="383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sz="12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294D7-4926-450F-931F-FDC1C449561F}"/>
              </a:ext>
            </a:extLst>
          </p:cNvPr>
          <p:cNvSpPr txBox="1"/>
          <p:nvPr/>
        </p:nvSpPr>
        <p:spPr>
          <a:xfrm>
            <a:off x="327991" y="1623863"/>
            <a:ext cx="2365513" cy="1600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/>
              <a:t>The financial Services and the Manufacturing Sectors are the most profitable sectors among the Industry sectors followed by Health and Retail.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21FC6C-B0E5-473E-B780-8F06DB340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837" y="1623863"/>
            <a:ext cx="5819953" cy="28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5880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64031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Numbers of cars owned and not owned by states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958534" y="2091866"/>
            <a:ext cx="4030910" cy="383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sz="12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294D7-4926-450F-931F-FDC1C449561F}"/>
              </a:ext>
            </a:extLst>
          </p:cNvPr>
          <p:cNvSpPr txBox="1"/>
          <p:nvPr/>
        </p:nvSpPr>
        <p:spPr>
          <a:xfrm>
            <a:off x="0" y="1914181"/>
            <a:ext cx="3488635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NSW has the largest amount that do not own a car. NSW seems to have a higher numbers of people from which data was collected.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VIC and QLD is also split quite evenly. But both numbers are significantly lower that those of NSW.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24C05D-457D-49BB-9D00-EF4E52B4A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635" y="2093271"/>
            <a:ext cx="5532914" cy="26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2356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1574</Words>
  <Application>Microsoft Office PowerPoint</Application>
  <PresentationFormat>On-screen Show (16:9)</PresentationFormat>
  <Paragraphs>208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Lora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Zodape</dc:creator>
  <cp:lastModifiedBy>Niks Zodape</cp:lastModifiedBy>
  <cp:revision>36</cp:revision>
  <dcterms:modified xsi:type="dcterms:W3CDTF">2023-05-14T07:25:30Z</dcterms:modified>
</cp:coreProperties>
</file>