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61" r:id="rId5"/>
    <p:sldId id="259"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10BD3-A91F-4F60-979F-258B02BED290}"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9C91C-8E3E-456F-9A71-3BD74EE59D3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B9C91C-8E3E-456F-9A71-3BD74EE59D34}"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B9C91C-8E3E-456F-9A71-3BD74EE59D34}" type="slidenum">
              <a:rPr lang="en-IN" smtClean="0"/>
              <a:t>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D79ECE9-BF86-4E10-ADB2-A14595938CEF}"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79ECE9-BF86-4E10-ADB2-A14595938CEF}"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79ECE9-BF86-4E10-ADB2-A14595938CEF}"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79ECE9-BF86-4E10-ADB2-A14595938CEF}"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9ECE9-BF86-4E10-ADB2-A14595938CEF}"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79ECE9-BF86-4E10-ADB2-A14595938CEF}"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D79ECE9-BF86-4E10-ADB2-A14595938CEF}"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D79ECE9-BF86-4E10-ADB2-A14595938CEF}"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9ECE9-BF86-4E10-ADB2-A14595938CEF}" type="datetimeFigureOut">
              <a:rPr lang="en-IN" smtClean="0"/>
              <a:t>03-09-2024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79ECE9-BF86-4E10-ADB2-A14595938CEF}"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79ECE9-BF86-4E10-ADB2-A14595938CEF}"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952F75-C6C9-4FDB-9EDD-8D307258F1A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9ECE9-BF86-4E10-ADB2-A14595938CEF}" type="datetimeFigureOut">
              <a:rPr lang="en-IN" smtClean="0"/>
              <a:t>03-09-2024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52F75-C6C9-4FDB-9EDD-8D307258F1A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7963"/>
            <a:ext cx="9144000" cy="1479435"/>
          </a:xfrm>
        </p:spPr>
        <p:txBody>
          <a:bodyPr>
            <a:normAutofit fontScale="90000"/>
          </a:bodyPr>
          <a:lstStyle/>
          <a:p>
            <a:r>
              <a:rPr lang="en-IN" dirty="0">
                <a:latin typeface="Times New Roman" panose="02020603050405020304" pitchFamily="18" charset="0"/>
                <a:cs typeface="Times New Roman" panose="02020603050405020304" pitchFamily="18" charset="0"/>
              </a:rPr>
              <a:t>AI-Driven Sentiment Analysis</a:t>
            </a:r>
          </a:p>
        </p:txBody>
      </p:sp>
      <p:sp>
        <p:nvSpPr>
          <p:cNvPr id="3" name="Subtitle 2"/>
          <p:cNvSpPr>
            <a:spLocks noGrp="1"/>
          </p:cNvSpPr>
          <p:nvPr>
            <p:ph type="subTitle" idx="1"/>
          </p:nvPr>
        </p:nvSpPr>
        <p:spPr>
          <a:xfrm>
            <a:off x="1524000" y="1998482"/>
            <a:ext cx="9144000" cy="3086280"/>
          </a:xfrm>
        </p:spPr>
        <p:txBody>
          <a:bodyPr>
            <a:normAutofit fontScale="92500" lnSpcReduction="10000"/>
          </a:bodyPr>
          <a:lstStyle/>
          <a:p>
            <a:r>
              <a:rPr lang="en-IN" sz="3200" b="1" dirty="0">
                <a:latin typeface="Times New Roman" panose="02020603050405020304" pitchFamily="18" charset="0"/>
                <a:cs typeface="Times New Roman" panose="02020603050405020304" pitchFamily="18" charset="0"/>
              </a:rPr>
              <a:t>Faculty Guide:</a:t>
            </a:r>
          </a:p>
          <a:p>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Dr.</a:t>
            </a:r>
            <a:r>
              <a:rPr lang="en-IN" sz="3200" dirty="0">
                <a:latin typeface="Times New Roman" panose="02020603050405020304" pitchFamily="18" charset="0"/>
                <a:cs typeface="Times New Roman" panose="02020603050405020304" pitchFamily="18" charset="0"/>
              </a:rPr>
              <a:t> Ravi Prakash Dwivedi</a:t>
            </a:r>
          </a:p>
          <a:p>
            <a:r>
              <a:rPr lang="en-IN" sz="3200" b="1" dirty="0">
                <a:latin typeface="Times New Roman" panose="02020603050405020304" pitchFamily="18" charset="0"/>
                <a:cs typeface="Times New Roman" panose="02020603050405020304" pitchFamily="18" charset="0"/>
              </a:rPr>
              <a:t>Members:</a:t>
            </a:r>
          </a:p>
          <a:p>
            <a:r>
              <a:rPr lang="en-IN" sz="3200" dirty="0">
                <a:latin typeface="Times New Roman" panose="02020603050405020304" pitchFamily="18" charset="0"/>
                <a:cs typeface="Times New Roman" panose="02020603050405020304" pitchFamily="18" charset="0"/>
              </a:rPr>
              <a:t>Giridhar Shanmugam: 21BEC1549</a:t>
            </a:r>
          </a:p>
          <a:p>
            <a:r>
              <a:rPr lang="en-IN" sz="3200" dirty="0" err="1">
                <a:latin typeface="Times New Roman" panose="02020603050405020304" pitchFamily="18" charset="0"/>
                <a:cs typeface="Times New Roman" panose="02020603050405020304" pitchFamily="18" charset="0"/>
              </a:rPr>
              <a:t>Harikishore</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Manday</a:t>
            </a:r>
            <a:r>
              <a:rPr lang="en-IN" sz="3200" dirty="0">
                <a:latin typeface="Times New Roman" panose="02020603050405020304" pitchFamily="18" charset="0"/>
                <a:cs typeface="Times New Roman" panose="02020603050405020304" pitchFamily="18" charset="0"/>
              </a:rPr>
              <a:t>: 21BEC1550</a:t>
            </a:r>
          </a:p>
          <a:p>
            <a:r>
              <a:rPr lang="en-IN" sz="3200" dirty="0">
                <a:latin typeface="Times New Roman" panose="02020603050405020304" pitchFamily="18" charset="0"/>
                <a:cs typeface="Times New Roman" panose="02020603050405020304" pitchFamily="18" charset="0"/>
              </a:rPr>
              <a:t>Nikhil: 21BEC1448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0" y="1825624"/>
            <a:ext cx="12192000" cy="5032375"/>
          </a:xfrm>
        </p:spPr>
        <p:txBody>
          <a:bodyPr/>
          <a:lstStyle/>
          <a:p>
            <a:r>
              <a:rPr lang="en-US" sz="2000" dirty="0">
                <a:latin typeface="Times New Roman" panose="02020603050405020304" pitchFamily="18" charset="0"/>
                <a:cs typeface="Times New Roman" panose="02020603050405020304" pitchFamily="18" charset="0"/>
              </a:rPr>
              <a:t>Social media has become a potent medium for expressing public opinion in the ever-changing digital landscape. Yet, slang and sarcasm are informal language that traditional sentiment analysis techniques frequently have trouble understanding. It is necessary to develop a revolutionary AI-driven strategy that makes use of natural language processing and context-aware models to improve sentiment analysis's accuracy and depth. Beyond simple sentiment classification, this next-generation technology would provide corporations, politicians, and researchers with actionable insights into social media sentiment in real time.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04016" cy="737810"/>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0" y="1206630"/>
            <a:ext cx="12104016" cy="5651370"/>
          </a:xfrm>
        </p:spPr>
        <p:txBody>
          <a:bodyPr>
            <a:normAutofit/>
          </a:bodyPr>
          <a:lstStyle/>
          <a:p>
            <a:r>
              <a:rPr lang="en-US" sz="1600" b="1" dirty="0">
                <a:latin typeface="Times New Roman" panose="02020603050405020304" pitchFamily="18" charset="0"/>
                <a:cs typeface="Times New Roman" panose="02020603050405020304" pitchFamily="18" charset="0"/>
              </a:rPr>
              <a:t>Word-clouds:</a:t>
            </a:r>
            <a:r>
              <a:rPr lang="en-US" sz="1600" dirty="0">
                <a:latin typeface="Times New Roman" panose="02020603050405020304" pitchFamily="18" charset="0"/>
                <a:cs typeface="Times New Roman" panose="02020603050405020304" pitchFamily="18" charset="0"/>
              </a:rPr>
              <a:t> Used to highlight key terms and sentiments in text data using graphical representations which helps in distinguishing between positive and negative sentiments effectively.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Aspect-Based Analysis</a:t>
            </a:r>
            <a:r>
              <a:rPr lang="en-US" sz="1600" dirty="0">
                <a:latin typeface="Times New Roman" panose="02020603050405020304" pitchFamily="18" charset="0"/>
                <a:cs typeface="Times New Roman" panose="02020603050405020304" pitchFamily="18" charset="0"/>
              </a:rPr>
              <a:t>: Breaks down broad terms into specific aspects, analyzing positive and negative sentiments for each. This helps in predicting market trends and reducing uncertainty.(Finance sector)</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AI-Supported Leadership:</a:t>
            </a:r>
            <a:r>
              <a:rPr lang="en-US" sz="1600" dirty="0">
                <a:latin typeface="Times New Roman" panose="02020603050405020304" pitchFamily="18" charset="0"/>
                <a:cs typeface="Times New Roman" panose="02020603050405020304" pitchFamily="18" charset="0"/>
              </a:rPr>
              <a:t> Analyzes employee communications to gauge and improve workplace sentiment, enhancing morale and efficiency.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Natural Language Processing(NLP):</a:t>
            </a:r>
            <a:r>
              <a:rPr lang="en-US" sz="1600" dirty="0">
                <a:latin typeface="Times New Roman" panose="02020603050405020304" pitchFamily="18" charset="0"/>
                <a:cs typeface="Times New Roman" panose="02020603050405020304" pitchFamily="18" charset="0"/>
              </a:rPr>
              <a:t> Processes text data from social media and surveys to analyze sentiments about various services.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Latent Dirichlet allocation(LDA): </a:t>
            </a:r>
            <a:r>
              <a:rPr lang="en-US" sz="1600" dirty="0">
                <a:latin typeface="Times New Roman" panose="02020603050405020304" pitchFamily="18" charset="0"/>
                <a:cs typeface="Times New Roman" panose="02020603050405020304" pitchFamily="18" charset="0"/>
              </a:rPr>
              <a:t>Identifies and categorizes main topics in user opinions to refine services.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Tweet Embeddings: </a:t>
            </a:r>
            <a:r>
              <a:rPr lang="en-US" sz="1600" dirty="0">
                <a:latin typeface="Times New Roman" panose="02020603050405020304" pitchFamily="18" charset="0"/>
                <a:cs typeface="Times New Roman" panose="02020603050405020304" pitchFamily="18" charset="0"/>
              </a:rPr>
              <a:t>Measures word importance in tweets to provide accurate sentiment analysis based on the context of the text, in cases where emojis are used, it is replaced with the most appropriate words based on the context.(Social media platforms)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E84E-21E0-6868-97D9-1C71D9676F88}"/>
              </a:ext>
            </a:extLst>
          </p:cNvPr>
          <p:cNvSpPr>
            <a:spLocks noGrp="1"/>
          </p:cNvSpPr>
          <p:nvPr>
            <p:ph type="title"/>
          </p:nvPr>
        </p:nvSpPr>
        <p:spPr>
          <a:xfrm>
            <a:off x="-1" y="0"/>
            <a:ext cx="12116585" cy="970962"/>
          </a:xfrm>
        </p:spPr>
        <p:txBody>
          <a:bodyPr>
            <a:normAutofit/>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5FBFECBA-913C-26D7-E540-EC3B344D0CA9}"/>
              </a:ext>
            </a:extLst>
          </p:cNvPr>
          <p:cNvSpPr>
            <a:spLocks noGrp="1"/>
          </p:cNvSpPr>
          <p:nvPr>
            <p:ph idx="1"/>
          </p:nvPr>
        </p:nvSpPr>
        <p:spPr>
          <a:xfrm>
            <a:off x="75414" y="820132"/>
            <a:ext cx="12116586" cy="6037868"/>
          </a:xfrm>
        </p:spPr>
        <p:txBody>
          <a:bodyPr>
            <a:normAutofit fontScale="62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Informed Decision-Making: Retail companies can use sentiment analysis to track social media feedback on new products, enabling them to refine their offerings based on customer preferences.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Crisis Management: Political figures can leverage real-time sentiment tracking during crises to formulate timely responses that help protect their reputations.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Market Trend Prediction: Fashion brands can identify emerging style trends through social media analysis, allowing them to adjust their product lines to meet consumer demand.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Enhanced Customer Engagement: Restaurants can boost customer engagement by promoting popular dishes highlighted in social media comments, driving increased sales.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Public Policy Development: Government agencies can analyze public sentiment regarding policy proposals, allowing them to make adjustments that better align with citizen concerns.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Brand Monitoring: Tech companies can monitor their brand's reputation on social media and respond quickly to negative feedback, showing attentiveness to customer issues.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Cultural Insights: Global marketing agencies can gain valuable insights into cultural attitudes, helping them tailor campaigns that resonate with local audiences and improve brand loyalty.</a:t>
            </a:r>
          </a:p>
          <a:p>
            <a:pPr marL="0" indent="0">
              <a:buNone/>
            </a:pPr>
            <a:endParaRPr lang="en-US" dirty="0"/>
          </a:p>
        </p:txBody>
      </p:sp>
    </p:spTree>
    <p:extLst>
      <p:ext uri="{BB962C8B-B14F-4D97-AF65-F5344CB8AC3E}">
        <p14:creationId xmlns:p14="http://schemas.microsoft.com/office/powerpoint/2010/main" val="258202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89" y="151765"/>
            <a:ext cx="11947576" cy="949960"/>
          </a:xfrm>
        </p:spPr>
        <p:txBody>
          <a:bodyPr>
            <a:normAutofit/>
          </a:bodyPr>
          <a:lstStyle/>
          <a:p>
            <a:pPr algn="l">
              <a:buClrTx/>
              <a:buSzTx/>
              <a:buFontTx/>
            </a:pPr>
            <a:r>
              <a:rPr lang="en-IN" dirty="0">
                <a:latin typeface="Times New Roman" panose="02020603050405020304" pitchFamily="18" charset="0"/>
                <a:cs typeface="Times New Roman" panose="02020603050405020304" pitchFamily="18" charset="0"/>
              </a:rPr>
              <a:t>PROPOSED WORK:-</a:t>
            </a:r>
          </a:p>
        </p:txBody>
      </p:sp>
      <p:sp>
        <p:nvSpPr>
          <p:cNvPr id="3" name="Content Placeholder 2"/>
          <p:cNvSpPr>
            <a:spLocks noGrp="1"/>
          </p:cNvSpPr>
          <p:nvPr>
            <p:ph idx="1"/>
          </p:nvPr>
        </p:nvSpPr>
        <p:spPr>
          <a:xfrm>
            <a:off x="65989" y="1026795"/>
            <a:ext cx="12126012" cy="5831840"/>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Data Collection:</a:t>
            </a:r>
          </a:p>
          <a:p>
            <a:r>
              <a:rPr lang="en-IN" altLang="en-US" sz="1800" dirty="0">
                <a:latin typeface="Times New Roman" panose="02020603050405020304" pitchFamily="18" charset="0"/>
                <a:cs typeface="Times New Roman" panose="02020603050405020304" pitchFamily="18" charset="0"/>
              </a:rPr>
              <a:t>To g</a:t>
            </a:r>
            <a:r>
              <a:rPr lang="en-US" sz="1800" dirty="0" err="1">
                <a:latin typeface="Times New Roman" panose="02020603050405020304" pitchFamily="18" charset="0"/>
                <a:cs typeface="Times New Roman" panose="02020603050405020304" pitchFamily="18" charset="0"/>
              </a:rPr>
              <a:t>ather</a:t>
            </a:r>
            <a:r>
              <a:rPr lang="en-US" sz="1800" dirty="0">
                <a:latin typeface="Times New Roman" panose="02020603050405020304" pitchFamily="18" charset="0"/>
                <a:cs typeface="Times New Roman" panose="02020603050405020304" pitchFamily="18" charset="0"/>
              </a:rPr>
              <a:t> and </a:t>
            </a:r>
            <a:r>
              <a:rPr lang="en-IN" altLang="en-US" sz="1800" dirty="0">
                <a:latin typeface="Times New Roman" panose="02020603050405020304" pitchFamily="18" charset="0"/>
                <a:cs typeface="Times New Roman" panose="02020603050405020304" pitchFamily="18" charset="0"/>
              </a:rPr>
              <a:t>preprocess text of</a:t>
            </a:r>
            <a:r>
              <a:rPr lang="en-US"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large</a:t>
            </a:r>
            <a:r>
              <a:rPr lang="en-US" sz="1800" dirty="0">
                <a:latin typeface="Times New Roman" panose="02020603050405020304" pitchFamily="18" charset="0"/>
                <a:cs typeface="Times New Roman" panose="02020603050405020304" pitchFamily="18" charset="0"/>
              </a:rPr>
              <a:t> social media data rich in slang and sarcasm.</a:t>
            </a:r>
          </a:p>
          <a:p>
            <a:pPr marL="0" indent="0">
              <a:buNone/>
            </a:pPr>
            <a:r>
              <a:rPr lang="en-US" sz="1800" b="1" dirty="0">
                <a:latin typeface="Times New Roman" panose="02020603050405020304" pitchFamily="18" charset="0"/>
                <a:cs typeface="Times New Roman" panose="02020603050405020304" pitchFamily="18" charset="0"/>
              </a:rPr>
              <a:t>Model Development:</a:t>
            </a:r>
          </a:p>
          <a:p>
            <a:r>
              <a:rPr lang="en-US" sz="1800" dirty="0">
                <a:latin typeface="Times New Roman" panose="02020603050405020304" pitchFamily="18" charset="0"/>
                <a:cs typeface="Times New Roman" panose="02020603050405020304" pitchFamily="18" charset="0"/>
              </a:rPr>
              <a:t>Develop AI models tailored for sentiment analysis </a:t>
            </a:r>
            <a:r>
              <a:rPr lang="en-IN" altLang="en-US" sz="1800" dirty="0">
                <a:latin typeface="Times New Roman" panose="02020603050405020304" pitchFamily="18" charset="0"/>
                <a:cs typeface="Times New Roman" panose="02020603050405020304" pitchFamily="18" charset="0"/>
              </a:rPr>
              <a:t>and combining specialized modules</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sym typeface="+mn-ea"/>
              </a:rPr>
              <a:t>for sarcasm detection and slang interpretation.</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Training and Evaluation:</a:t>
            </a:r>
          </a:p>
          <a:p>
            <a:r>
              <a:rPr lang="en-US" sz="1800" dirty="0">
                <a:latin typeface="Times New Roman" panose="02020603050405020304" pitchFamily="18" charset="0"/>
                <a:cs typeface="Times New Roman" panose="02020603050405020304" pitchFamily="18" charset="0"/>
              </a:rPr>
              <a:t>Train</a:t>
            </a:r>
            <a:r>
              <a:rPr lang="en-IN" alt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models with </a:t>
            </a:r>
            <a:r>
              <a:rPr lang="en-IN" altLang="en-US" sz="1800" dirty="0">
                <a:latin typeface="Times New Roman" panose="02020603050405020304" pitchFamily="18" charset="0"/>
                <a:cs typeface="Times New Roman" panose="02020603050405020304" pitchFamily="18" charset="0"/>
              </a:rPr>
              <a:t>large </a:t>
            </a:r>
            <a:r>
              <a:rPr lang="en-IN" altLang="en-US" sz="1800" dirty="0" err="1">
                <a:latin typeface="Times New Roman" panose="02020603050405020304" pitchFamily="18" charset="0"/>
                <a:cs typeface="Times New Roman" panose="02020603050405020304" pitchFamily="18" charset="0"/>
              </a:rPr>
              <a:t>preprocessed</a:t>
            </a:r>
            <a:r>
              <a:rPr lang="en-US" sz="1800" dirty="0">
                <a:latin typeface="Times New Roman" panose="02020603050405020304" pitchFamily="18" charset="0"/>
                <a:cs typeface="Times New Roman" panose="02020603050405020304" pitchFamily="18" charset="0"/>
              </a:rPr>
              <a:t> data for robustness.</a:t>
            </a:r>
          </a:p>
          <a:p>
            <a:r>
              <a:rPr lang="en-IN" altLang="en-US" sz="1800" dirty="0">
                <a:latin typeface="Times New Roman" panose="02020603050405020304" pitchFamily="18" charset="0"/>
                <a:cs typeface="Times New Roman" panose="02020603050405020304" pitchFamily="18" charset="0"/>
              </a:rPr>
              <a:t>Using metrics like Precision, F1-score and Recall to evaluate the models performance.</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Deployment:</a:t>
            </a:r>
          </a:p>
          <a:p>
            <a:r>
              <a:rPr lang="en-IN" altLang="en-US" sz="1800" dirty="0">
                <a:latin typeface="Times New Roman" panose="02020603050405020304" pitchFamily="18" charset="0"/>
                <a:cs typeface="Times New Roman" panose="02020603050405020304" pitchFamily="18" charset="0"/>
              </a:rPr>
              <a:t>Integrating</a:t>
            </a:r>
            <a:r>
              <a:rPr lang="en-US" sz="1800" dirty="0">
                <a:latin typeface="Times New Roman" panose="02020603050405020304" pitchFamily="18" charset="0"/>
                <a:cs typeface="Times New Roman" panose="02020603050405020304" pitchFamily="18" charset="0"/>
              </a:rPr>
              <a:t> real-time sentiment analysis systems with user-friendly interfaces</a:t>
            </a:r>
            <a:r>
              <a:rPr lang="en-IN" alt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Ethical Considerations:</a:t>
            </a:r>
          </a:p>
          <a:p>
            <a:r>
              <a:rPr lang="en-IN" altLang="en-US" sz="1800" dirty="0">
                <a:latin typeface="Times New Roman" panose="02020603050405020304" pitchFamily="18" charset="0"/>
                <a:cs typeface="Times New Roman" panose="02020603050405020304" pitchFamily="18" charset="0"/>
              </a:rPr>
              <a:t>Developing ethical guidelines and mitigating bias in sentiment detection.</a:t>
            </a:r>
            <a:endParaRPr lang="en-US" sz="1800" dirty="0">
              <a:latin typeface="Times New Roman" panose="02020603050405020304" pitchFamily="18" charset="0"/>
              <a:cs typeface="Times New Roman" panose="02020603050405020304" pitchFamily="18" charset="0"/>
            </a:endParaRPr>
          </a:p>
          <a:p>
            <a:pPr marL="0" indent="0">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63A6-6870-01F4-AA95-0E1F9C835FE4}"/>
              </a:ext>
            </a:extLst>
          </p:cNvPr>
          <p:cNvSpPr>
            <a:spLocks noGrp="1"/>
          </p:cNvSpPr>
          <p:nvPr>
            <p:ph type="title"/>
          </p:nvPr>
        </p:nvSpPr>
        <p:spPr>
          <a:xfrm>
            <a:off x="84840" y="75414"/>
            <a:ext cx="12107158" cy="989816"/>
          </a:xfrm>
        </p:spPr>
        <p:txBody>
          <a:bodyPr/>
          <a:lstStyle/>
          <a:p>
            <a:r>
              <a:rPr lang="en-IN" dirty="0">
                <a:latin typeface="Times New Roman" panose="02020603050405020304" pitchFamily="18" charset="0"/>
                <a:cs typeface="Times New Roman" panose="02020603050405020304" pitchFamily="18" charset="0"/>
              </a:rPr>
              <a:t>EXPECTED OUTCOMES :-</a:t>
            </a:r>
          </a:p>
        </p:txBody>
      </p:sp>
      <p:sp>
        <p:nvSpPr>
          <p:cNvPr id="3" name="Content Placeholder 2">
            <a:extLst>
              <a:ext uri="{FF2B5EF4-FFF2-40B4-BE49-F238E27FC236}">
                <a16:creationId xmlns:a16="http://schemas.microsoft.com/office/drawing/2014/main" id="{CC2E5C76-52D9-8C64-5047-F9342625AB87}"/>
              </a:ext>
            </a:extLst>
          </p:cNvPr>
          <p:cNvSpPr>
            <a:spLocks noGrp="1"/>
          </p:cNvSpPr>
          <p:nvPr>
            <p:ph idx="1"/>
          </p:nvPr>
        </p:nvSpPr>
        <p:spPr>
          <a:xfrm>
            <a:off x="84839" y="909689"/>
            <a:ext cx="12107159" cy="5882325"/>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Improved Product Development: Align products with customer desires, leading to higher satisfaction and sales.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Effective Crisis Management: Quicker resolution of public relations issues, restoring trust through timely responses.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Enhanced Market Responsiveness: Stay ahead of trends, resulting in timely product launches that capture consumer interest.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Increased Customer Loyalty: Foster stronger relationships through engagement based on social media feedback.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Informed Policy Adjustments: Create effective policies that resonate with constituents, gaining public support.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Proactive Brand Management: Address negative feedback promptly, enhancing brand image and customer trust.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Tailored Marketing Strategies: Improve campaign performance by resonating with local audiences through culturally informed strategies.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Data-Driven Decision Making: Enable strategic planning and resource allocation based on real-time insights.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Enhanced Competitive Advantage: Adapt swiftly to market changes and consumer preferences.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Broader Audience Engagement: Create content that resonates deeply with target audiences, increasing interaction.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89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1243330"/>
          </a:xfrm>
        </p:spPr>
        <p:txBody>
          <a:bodyPr/>
          <a:lstStyle/>
          <a:p>
            <a:pPr algn="l">
              <a:buClrTx/>
              <a:buSzTx/>
              <a:buFontTx/>
            </a:pPr>
            <a:r>
              <a:rPr lang="en-IN" dirty="0">
                <a:latin typeface="Times New Roman" panose="02020603050405020304" pitchFamily="18" charset="0"/>
                <a:cs typeface="Times New Roman" panose="02020603050405020304" pitchFamily="18" charset="0"/>
              </a:rPr>
              <a:t>REFRENCES:-</a:t>
            </a:r>
          </a:p>
        </p:txBody>
      </p:sp>
      <p:sp>
        <p:nvSpPr>
          <p:cNvPr id="3" name="Content Placeholder 2"/>
          <p:cNvSpPr>
            <a:spLocks noGrp="1"/>
          </p:cNvSpPr>
          <p:nvPr>
            <p:ph idx="1"/>
          </p:nvPr>
        </p:nvSpPr>
        <p:spPr>
          <a:xfrm>
            <a:off x="0" y="1121790"/>
            <a:ext cx="12192000" cy="5656082"/>
          </a:xfrm>
        </p:spPr>
        <p:txBody>
          <a:bodyPr>
            <a:normAutofit fontScale="97500"/>
          </a:bodyPr>
          <a:lstStyle/>
          <a:p>
            <a:pPr marL="0" indent="0">
              <a:buNone/>
            </a:pPr>
            <a:r>
              <a:rPr lang="en-IN" altLang="en-US" sz="1600" dirty="0"/>
              <a:t>[1] A. Diwali, K. </a:t>
            </a:r>
            <a:r>
              <a:rPr lang="en-IN" altLang="en-US" sz="1600" dirty="0" err="1"/>
              <a:t>Dashtipour</a:t>
            </a:r>
            <a:r>
              <a:rPr lang="en-IN" altLang="en-US" sz="1600" dirty="0"/>
              <a:t>, K. </a:t>
            </a:r>
            <a:r>
              <a:rPr lang="en-IN" altLang="en-US" sz="1600" dirty="0" err="1"/>
              <a:t>Saeedi</a:t>
            </a:r>
            <a:r>
              <a:rPr lang="en-IN" altLang="en-US" sz="1600" dirty="0"/>
              <a:t>, M. </a:t>
            </a:r>
            <a:r>
              <a:rPr lang="en-IN" altLang="en-US" sz="1600" dirty="0" err="1"/>
              <a:t>Gogate</a:t>
            </a:r>
            <a:r>
              <a:rPr lang="en-IN" altLang="en-US" sz="1600" dirty="0"/>
              <a:t>, E. Cambria, and A. Hussain, “Arabic sentiment analysis using dependency-based rules and deep neural networks,” </a:t>
            </a:r>
            <a:r>
              <a:rPr lang="en-IN" altLang="en-US" sz="1600" dirty="0" err="1"/>
              <a:t>Appl</a:t>
            </a:r>
            <a:r>
              <a:rPr lang="en-IN" altLang="en-US" sz="1600" dirty="0"/>
              <a:t> Soft </a:t>
            </a:r>
            <a:r>
              <a:rPr lang="en-IN" altLang="en-US" sz="1600" dirty="0" err="1"/>
              <a:t>Comput</a:t>
            </a:r>
            <a:r>
              <a:rPr lang="en-IN" altLang="en-US" sz="1600" dirty="0"/>
              <a:t>, vol. 127, p. 09377, 2022, </a:t>
            </a:r>
            <a:r>
              <a:rPr lang="en-IN" altLang="en-US" sz="1600" dirty="0" err="1"/>
              <a:t>doi</a:t>
            </a:r>
            <a:r>
              <a:rPr lang="en-IN" altLang="en-US" sz="1600" dirty="0"/>
              <a:t>: 10.1016/j.asoc.2022.109377.</a:t>
            </a:r>
          </a:p>
          <a:p>
            <a:pPr marL="0" indent="0">
              <a:buNone/>
            </a:pPr>
            <a:r>
              <a:rPr lang="en-IN" altLang="en-US" sz="1600" dirty="0"/>
              <a:t>[2] F. </a:t>
            </a:r>
            <a:r>
              <a:rPr lang="en-IN" altLang="en-US" sz="1600" dirty="0" err="1"/>
              <a:t>Bodria</a:t>
            </a:r>
            <a:r>
              <a:rPr lang="en-IN" altLang="en-US" sz="1600" dirty="0"/>
              <a:t>, A. </a:t>
            </a:r>
            <a:r>
              <a:rPr lang="en-IN" altLang="en-US" sz="1600" dirty="0" err="1"/>
              <a:t>Panisson</a:t>
            </a:r>
            <a:r>
              <a:rPr lang="en-IN" altLang="en-US" sz="1600" dirty="0"/>
              <a:t>, A. </a:t>
            </a:r>
            <a:r>
              <a:rPr lang="en-IN" altLang="en-US" sz="1600" dirty="0" err="1"/>
              <a:t>Perotti</a:t>
            </a:r>
            <a:r>
              <a:rPr lang="en-IN" altLang="en-US" sz="1600" dirty="0"/>
              <a:t>, and S. </a:t>
            </a:r>
            <a:r>
              <a:rPr lang="en-IN" altLang="en-US" sz="1600" dirty="0" err="1"/>
              <a:t>Piaggesi</a:t>
            </a:r>
            <a:r>
              <a:rPr lang="en-IN" altLang="en-US" sz="1600" dirty="0"/>
              <a:t>, “Explainability Methods for Natural Language Processing: Applications to Sentiment Analysis,” CEUR Workshop Proc, vol. 2646, pp. 100–107, 2020.</a:t>
            </a:r>
          </a:p>
          <a:p>
            <a:pPr marL="0" indent="0">
              <a:buNone/>
            </a:pPr>
            <a:r>
              <a:rPr lang="en-IN" altLang="en-US" sz="1600" dirty="0"/>
              <a:t>study. </a:t>
            </a:r>
            <a:r>
              <a:rPr lang="en-IN" altLang="en-US" sz="1600" dirty="0">
                <a:sym typeface="+mn-ea"/>
              </a:rPr>
              <a:t>[3] Dang, N. C., Moreno-García, M. N., &amp; De la </a:t>
            </a:r>
            <a:r>
              <a:rPr lang="en-IN" altLang="en-US" sz="1600" dirty="0" err="1">
                <a:sym typeface="+mn-ea"/>
              </a:rPr>
              <a:t>Prieta</a:t>
            </a:r>
            <a:r>
              <a:rPr lang="en-IN" altLang="en-US" sz="1600" dirty="0">
                <a:sym typeface="+mn-ea"/>
              </a:rPr>
              <a:t>, F. (2020). Sentiment analysis based on deep learning: A comparative   </a:t>
            </a:r>
            <a:r>
              <a:rPr lang="en-IN" altLang="en-US" sz="1600" dirty="0"/>
              <a:t>Electronics, 9(3), 483.</a:t>
            </a:r>
          </a:p>
          <a:p>
            <a:pPr marL="0" indent="0">
              <a:buNone/>
            </a:pPr>
            <a:r>
              <a:rPr lang="en-IN" altLang="en-US" sz="1600" dirty="0"/>
              <a:t>[4] Diwali, A., </a:t>
            </a:r>
            <a:r>
              <a:rPr lang="en-IN" altLang="en-US" sz="1600" dirty="0" err="1"/>
              <a:t>Saeedi</a:t>
            </a:r>
            <a:r>
              <a:rPr lang="en-IN" altLang="en-US" sz="1600" dirty="0"/>
              <a:t>, K., </a:t>
            </a:r>
            <a:r>
              <a:rPr lang="en-IN" altLang="en-US" sz="1600" dirty="0" err="1"/>
              <a:t>Dashtipour</a:t>
            </a:r>
            <a:r>
              <a:rPr lang="en-IN" altLang="en-US" sz="1600" dirty="0"/>
              <a:t>, K., </a:t>
            </a:r>
            <a:r>
              <a:rPr lang="en-IN" altLang="en-US" sz="1600" dirty="0" err="1"/>
              <a:t>Gogate</a:t>
            </a:r>
            <a:r>
              <a:rPr lang="en-IN" altLang="en-US" sz="1600" dirty="0"/>
              <a:t>, M., Cambria, E., &amp; Hussain, A. (2023). Sentiment Analysis Meets Explainable Artificial Intelligence: A Survey on Explainable Sentiment Analysis. IEEE Transactions on Affective Computing.</a:t>
            </a:r>
          </a:p>
          <a:p>
            <a:pPr marL="0" indent="0">
              <a:buNone/>
            </a:pPr>
            <a:r>
              <a:rPr lang="en-IN" altLang="en-US" sz="1600" dirty="0"/>
              <a:t>[5] I. </a:t>
            </a:r>
            <a:r>
              <a:rPr lang="en-IN" altLang="en-US" sz="1600" dirty="0" err="1"/>
              <a:t>Iosifov</a:t>
            </a:r>
            <a:r>
              <a:rPr lang="en-IN" altLang="en-US" sz="1600" dirty="0"/>
              <a:t>, et al., Transferability Evaluation of Speech Emotion Recognition Between Different Languages, Advances in Computer Science for Engineering and Education 134 (2022) 413–426. </a:t>
            </a:r>
            <a:r>
              <a:rPr lang="en-IN" altLang="en-US" sz="1600" dirty="0" err="1"/>
              <a:t>doi</a:t>
            </a:r>
            <a:r>
              <a:rPr lang="en-IN" altLang="en-US" sz="1600" dirty="0"/>
              <a:t>: 10.1007/978-3-031-04812-8_35</a:t>
            </a:r>
          </a:p>
          <a:p>
            <a:pPr marL="0" indent="0">
              <a:buNone/>
            </a:pPr>
            <a:r>
              <a:rPr lang="en-IN" altLang="en-US" sz="1600" dirty="0"/>
              <a:t>[6] X. Li, et al., A Novel Deep Learning-Based Sentiment Analysis Method Enhanced with Emojis in Microblog Social Networks, Enterprise Inf. Syst. 17(5) (2023) 2037160.</a:t>
            </a:r>
          </a:p>
          <a:p>
            <a:pPr marL="0" indent="0">
              <a:buNone/>
            </a:pPr>
            <a:r>
              <a:rPr lang="en-IN" altLang="en-US" sz="1600" dirty="0"/>
              <a:t>[7] A. Fujisawa, et al., Emotion Estimation Method Based on Emoticon Image Features and Distributed Representations of Sentences, Appl. Sci. 12(3) (2022) 1256. </a:t>
            </a:r>
            <a:r>
              <a:rPr lang="en-IN" altLang="en-US" sz="1600" dirty="0" err="1"/>
              <a:t>doi</a:t>
            </a:r>
            <a:r>
              <a:rPr lang="en-IN" altLang="en-US" sz="1600" dirty="0"/>
              <a:t>: 10.3390/app12031256.</a:t>
            </a:r>
          </a:p>
          <a:p>
            <a:pPr marL="0" indent="0">
              <a:buNone/>
            </a:pPr>
            <a:r>
              <a:rPr lang="en-IN" altLang="en-US" sz="1600" dirty="0"/>
              <a:t>[8] A. Pandian, Performance Evaluation and Comparison Using Deep Learning Techniques in Sentiment Analysis, J. Soft Comp. </a:t>
            </a:r>
            <a:r>
              <a:rPr lang="en-IN" altLang="en-US" sz="1600" dirty="0" err="1"/>
              <a:t>Paradig</a:t>
            </a:r>
            <a:r>
              <a:rPr lang="en-IN" altLang="en-US" sz="1600" dirty="0"/>
              <a:t>. 3(2) (2021) 123–134. </a:t>
            </a:r>
            <a:r>
              <a:rPr lang="en-IN" altLang="en-US" sz="1600" dirty="0" err="1"/>
              <a:t>doi</a:t>
            </a:r>
            <a:r>
              <a:rPr lang="en-IN" altLang="en-US" sz="1600" dirty="0"/>
              <a:t>: 10.36548/jscp.2021.2.006</a:t>
            </a:r>
          </a:p>
          <a:p>
            <a:pPr marL="0" indent="0">
              <a:buNone/>
            </a:pPr>
            <a:r>
              <a:rPr lang="en-IN" altLang="en-US" sz="1600" dirty="0"/>
              <a:t>[9]  Pham, D.-H.; Le, A.-C. Learning multiple layers of knowledge representation for aspect based sentiment analysis. Data </a:t>
            </a:r>
            <a:r>
              <a:rPr lang="en-IN" altLang="en-US" sz="1600" dirty="0" err="1"/>
              <a:t>Knowl</a:t>
            </a:r>
            <a:r>
              <a:rPr lang="en-IN" altLang="en-US" sz="1600" dirty="0"/>
              <a:t>. Eng. 2018, 114, 26–39.</a:t>
            </a:r>
          </a:p>
          <a:p>
            <a:pPr marL="0" indent="0">
              <a:buNone/>
            </a:pPr>
            <a:r>
              <a:rPr lang="en-IN" altLang="en-US" sz="1600" dirty="0"/>
              <a:t>[10] Medhat, W., Hassan, A., &amp; </a:t>
            </a:r>
            <a:r>
              <a:rPr lang="en-IN" altLang="en-US" sz="1600" dirty="0" err="1"/>
              <a:t>Korashy</a:t>
            </a:r>
            <a:r>
              <a:rPr lang="en-IN" altLang="en-US" sz="1600" dirty="0"/>
              <a:t>, H. (2014). Sentiment analysis algorithms and applications: A survey. Ain Shams engineering journal, 5(4), 1093-1113.</a:t>
            </a:r>
          </a:p>
          <a:p>
            <a:pPr marL="0" indent="457200">
              <a:buNone/>
            </a:pPr>
            <a:endParaRPr lang="en-IN" alt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1167</Words>
  <Application>Microsoft Office PowerPoint</Application>
  <PresentationFormat>Widescreen</PresentationFormat>
  <Paragraphs>81</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AI-Driven Sentiment Analysis</vt:lpstr>
      <vt:lpstr>PROBLEM STATEMENT:-</vt:lpstr>
      <vt:lpstr>LITERATURE SURVEY</vt:lpstr>
      <vt:lpstr>OBJECTIVES:-</vt:lpstr>
      <vt:lpstr>PROPOSED WORK:-</vt:lpstr>
      <vt:lpstr>EXPECTED OUTCOMES :-</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Giridhar Shanmugam</dc:creator>
  <cp:lastModifiedBy>Giridhar Shanmugam</cp:lastModifiedBy>
  <cp:revision>6</cp:revision>
  <dcterms:created xsi:type="dcterms:W3CDTF">2024-09-03T06:52:00Z</dcterms:created>
  <dcterms:modified xsi:type="dcterms:W3CDTF">2024-09-03T08:54:24Z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AFF8489F281544198946438EE2A34934_12</vt:lpwstr>
  </property>
  <property fmtid="{D5CDD505-2E9C-101B-9397-08002B2CF9AE}" pid="3" name="KSOProductBuildVer">
    <vt:lpwstr>1033-12.2.0.13472</vt:lpwstr>
  </property>
</Properties>
</file>