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E43200-9E94-4579-A6EE-36EB37B3B6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247743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43200-9E94-4579-A6EE-36EB37B3B62E}"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303568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9E43200-9E94-4579-A6EE-36EB37B3B6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2355353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9E43200-9E94-4579-A6EE-36EB37B3B62E}"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2546925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3200-9E94-4579-A6EE-36EB37B3B6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1566933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3200-9E94-4579-A6EE-36EB37B3B6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366943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43200-9E94-4579-A6EE-36EB37B3B6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17753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43200-9E94-4579-A6EE-36EB37B3B62E}"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133970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E43200-9E94-4579-A6EE-36EB37B3B62E}"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67919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E43200-9E94-4579-A6EE-36EB37B3B62E}"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171649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E43200-9E94-4579-A6EE-36EB37B3B62E}"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360754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43200-9E94-4579-A6EE-36EB37B3B62E}"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86482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43200-9E94-4579-A6EE-36EB37B3B62E}"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65941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9E43200-9E94-4579-A6EE-36EB37B3B62E}" type="datetimeFigureOut">
              <a:rPr lang="en-IN" smtClean="0"/>
              <a:t>31-10-2023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87B0C7A-6A0F-4F25-BAEC-0245806ED147}" type="slidenum">
              <a:rPr lang="en-IN" smtClean="0"/>
              <a:t>‹#›</a:t>
            </a:fld>
            <a:endParaRPr lang="en-IN"/>
          </a:p>
        </p:txBody>
      </p:sp>
    </p:spTree>
    <p:extLst>
      <p:ext uri="{BB962C8B-B14F-4D97-AF65-F5344CB8AC3E}">
        <p14:creationId xmlns:p14="http://schemas.microsoft.com/office/powerpoint/2010/main" val="856532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9E43200-9E94-4579-A6EE-36EB37B3B62E}" type="datetimeFigureOut">
              <a:rPr lang="en-IN" smtClean="0"/>
              <a:t>31-10-2023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87B0C7A-6A0F-4F25-BAEC-0245806ED147}" type="slidenum">
              <a:rPr lang="en-IN" smtClean="0"/>
              <a:t>‹#›</a:t>
            </a:fld>
            <a:endParaRPr lang="en-IN"/>
          </a:p>
        </p:txBody>
      </p:sp>
    </p:spTree>
    <p:extLst>
      <p:ext uri="{BB962C8B-B14F-4D97-AF65-F5344CB8AC3E}">
        <p14:creationId xmlns:p14="http://schemas.microsoft.com/office/powerpoint/2010/main" val="76867824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7A10-C854-3228-621C-14923454FFD6}"/>
              </a:ext>
            </a:extLst>
          </p:cNvPr>
          <p:cNvSpPr>
            <a:spLocks noGrp="1"/>
          </p:cNvSpPr>
          <p:nvPr>
            <p:ph type="ctrTitle"/>
          </p:nvPr>
        </p:nvSpPr>
        <p:spPr/>
        <p:txBody>
          <a:bodyPr/>
          <a:lstStyle/>
          <a:p>
            <a:r>
              <a:rPr lang="en-IN" dirty="0"/>
              <a:t>OBSTACLE DETECTION CAR.</a:t>
            </a:r>
            <a:br>
              <a:rPr lang="en-IN" dirty="0"/>
            </a:br>
            <a:r>
              <a:rPr lang="en-IN" sz="3200" dirty="0"/>
              <a:t>(SENSORS AND AUTOMATION)</a:t>
            </a:r>
            <a:endParaRPr lang="en-IN" dirty="0"/>
          </a:p>
        </p:txBody>
      </p:sp>
      <p:sp>
        <p:nvSpPr>
          <p:cNvPr id="3" name="Subtitle 2">
            <a:extLst>
              <a:ext uri="{FF2B5EF4-FFF2-40B4-BE49-F238E27FC236}">
                <a16:creationId xmlns:a16="http://schemas.microsoft.com/office/drawing/2014/main" id="{824C91E2-543B-7EC8-A8F0-504CFE386827}"/>
              </a:ext>
            </a:extLst>
          </p:cNvPr>
          <p:cNvSpPr>
            <a:spLocks noGrp="1"/>
          </p:cNvSpPr>
          <p:nvPr>
            <p:ph type="subTitle" idx="1"/>
          </p:nvPr>
        </p:nvSpPr>
        <p:spPr/>
        <p:txBody>
          <a:bodyPr/>
          <a:lstStyle/>
          <a:p>
            <a:r>
              <a:rPr lang="en-IN" dirty="0"/>
              <a:t>PJT PROJECT COURSE</a:t>
            </a:r>
          </a:p>
        </p:txBody>
      </p:sp>
    </p:spTree>
    <p:extLst>
      <p:ext uri="{BB962C8B-B14F-4D97-AF65-F5344CB8AC3E}">
        <p14:creationId xmlns:p14="http://schemas.microsoft.com/office/powerpoint/2010/main" val="328066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B2A1-F1AD-3561-A2B0-0D10C4A69EB9}"/>
              </a:ext>
            </a:extLst>
          </p:cNvPr>
          <p:cNvSpPr>
            <a:spLocks noGrp="1"/>
          </p:cNvSpPr>
          <p:nvPr>
            <p:ph type="title"/>
          </p:nvPr>
        </p:nvSpPr>
        <p:spPr/>
        <p:txBody>
          <a:bodyPr/>
          <a:lstStyle/>
          <a:p>
            <a:r>
              <a:rPr lang="en-IN" sz="4000" u="sng" kern="100" dirty="0">
                <a:effectLst/>
                <a:latin typeface="Arial" panose="020B0604020202020204" pitchFamily="34" charset="0"/>
                <a:ea typeface="Calibri" panose="020F0502020204030204" pitchFamily="34" charset="0"/>
                <a:cs typeface="Times New Roman" panose="02020603050405020304" pitchFamily="18" charset="0"/>
              </a:rPr>
              <a:t>Working Principle/ Methodology:</a:t>
            </a:r>
            <a:endParaRPr lang="en-IN" dirty="0"/>
          </a:p>
        </p:txBody>
      </p:sp>
      <p:sp>
        <p:nvSpPr>
          <p:cNvPr id="3" name="Content Placeholder 2">
            <a:extLst>
              <a:ext uri="{FF2B5EF4-FFF2-40B4-BE49-F238E27FC236}">
                <a16:creationId xmlns:a16="http://schemas.microsoft.com/office/drawing/2014/main" id="{6BFC3E6A-AD5E-328A-4C52-72C98C51F65C}"/>
              </a:ext>
            </a:extLst>
          </p:cNvPr>
          <p:cNvSpPr>
            <a:spLocks noGrp="1"/>
          </p:cNvSpPr>
          <p:nvPr>
            <p:ph idx="1"/>
          </p:nvPr>
        </p:nvSpPr>
        <p:spPr>
          <a:xfrm>
            <a:off x="818712" y="2222287"/>
            <a:ext cx="10554574" cy="3935917"/>
          </a:xfrm>
        </p:spPr>
        <p:txBody>
          <a:bodyPr>
            <a:normAutofit fontScale="92500"/>
          </a:bodyPr>
          <a:lstStyle/>
          <a:p>
            <a:endParaRPr lang="en-IN" sz="1800" dirty="0">
              <a:effectLst/>
              <a:latin typeface="Arial" panose="020B0604020202020204" pitchFamily="34" charset="0"/>
              <a:ea typeface="Calibri" panose="020F0502020204030204" pitchFamily="34" charset="0"/>
            </a:endParaRPr>
          </a:p>
          <a:p>
            <a:r>
              <a:rPr lang="en-IN" sz="1800" dirty="0">
                <a:effectLst/>
                <a:latin typeface="Arial" panose="020B0604020202020204" pitchFamily="34" charset="0"/>
                <a:ea typeface="Calibri" panose="020F0502020204030204" pitchFamily="34" charset="0"/>
              </a:rPr>
              <a:t>The L293 motor driver is a popular choice for controlling the motors of the robot as it can control two motors simultaneously and provides protection against overcurrent and overheating. The motor driver receives commands from the Arduino UNO and controls the speed and direction of the two DC BO motors. In this project, when an obstacle is detected, one of the motors is reversed for a while, while the other motor continues to move forward. This causes the robot to turn and move away from the obstacle.</a:t>
            </a:r>
          </a:p>
          <a:p>
            <a:pPr marL="0" indent="0">
              <a:buNone/>
            </a:pPr>
            <a:endParaRPr lang="en-IN" sz="1800" kern="1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kern="100" dirty="0">
                <a:effectLst/>
                <a:latin typeface="Arial" panose="020B0604020202020204" pitchFamily="34" charset="0"/>
                <a:ea typeface="Calibri" panose="020F0502020204030204" pitchFamily="34" charset="0"/>
                <a:cs typeface="Times New Roman" panose="02020603050405020304" pitchFamily="18" charset="0"/>
              </a:rPr>
              <a:t>Overall, the working principle of the Obstacle Detection and Movement using Ultrasonic Sensor project is based on the use of an ultrasonic sensor to detect obstacles and a motor driver to control the motors of the robot. The Arduino UNO microcontroller board is used to process the signals from the ultrasonic sensor and control the motors of the robot. This project is an excellent example of how components like the HC-SR04 Ultrasonic sensor, L293 motor driver, and Arduino UNO microcontroller board can be used to create a practical and useful robot.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3923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B51A-841B-7B76-6AD7-24A6DC963A5C}"/>
              </a:ext>
            </a:extLst>
          </p:cNvPr>
          <p:cNvSpPr>
            <a:spLocks noGrp="1"/>
          </p:cNvSpPr>
          <p:nvPr>
            <p:ph type="ctrTitle"/>
          </p:nvPr>
        </p:nvSpPr>
        <p:spPr/>
        <p:txBody>
          <a:bodyPr/>
          <a:lstStyle/>
          <a:p>
            <a:r>
              <a:rPr lang="en-IN" sz="1400" dirty="0"/>
              <a:t>TEAM MEMBERS:</a:t>
            </a:r>
            <a:br>
              <a:rPr lang="en-IN" sz="1400" dirty="0"/>
            </a:br>
            <a:br>
              <a:rPr lang="en-IN" sz="1400" dirty="0"/>
            </a:br>
            <a:r>
              <a:rPr lang="en-IN" sz="1400" dirty="0"/>
              <a:t>1. M Ravishankar-21BEC1585</a:t>
            </a:r>
            <a:br>
              <a:rPr lang="en-IN" sz="1400" dirty="0"/>
            </a:br>
            <a:r>
              <a:rPr lang="en-IN" sz="1400" dirty="0"/>
              <a:t>2) Nikhil-21BEC1448</a:t>
            </a:r>
            <a:br>
              <a:rPr lang="en-IN" sz="1400" dirty="0"/>
            </a:br>
            <a:r>
              <a:rPr lang="en-IN" sz="1400" dirty="0"/>
              <a:t>3) </a:t>
            </a:r>
            <a:r>
              <a:rPr lang="en-IN" sz="1400" dirty="0" err="1"/>
              <a:t>Harikishore</a:t>
            </a:r>
            <a:r>
              <a:rPr lang="en-IN" sz="1400" dirty="0"/>
              <a:t> Manday-21BEC1550</a:t>
            </a:r>
            <a:br>
              <a:rPr lang="en-IN" sz="1400" dirty="0"/>
            </a:br>
            <a:r>
              <a:rPr lang="en-IN" sz="1400" dirty="0"/>
              <a:t>4) </a:t>
            </a:r>
            <a:r>
              <a:rPr lang="en-IN" sz="1400" dirty="0" err="1"/>
              <a:t>Akul</a:t>
            </a:r>
            <a:r>
              <a:rPr lang="en-IN" sz="1400" dirty="0"/>
              <a:t> Nagashayana-21BEC1221</a:t>
            </a:r>
            <a:br>
              <a:rPr lang="en-IN" sz="1400" dirty="0"/>
            </a:br>
            <a:br>
              <a:rPr lang="en-IN" sz="1400" dirty="0"/>
            </a:br>
            <a:br>
              <a:rPr lang="en-IN" sz="1400" dirty="0"/>
            </a:br>
            <a:r>
              <a:rPr lang="en-IN" sz="1400" dirty="0"/>
              <a:t>   </a:t>
            </a:r>
          </a:p>
        </p:txBody>
      </p:sp>
    </p:spTree>
    <p:extLst>
      <p:ext uri="{BB962C8B-B14F-4D97-AF65-F5344CB8AC3E}">
        <p14:creationId xmlns:p14="http://schemas.microsoft.com/office/powerpoint/2010/main" val="153098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D31C-2A41-190F-AA67-1F94AB700DF1}"/>
              </a:ext>
            </a:extLst>
          </p:cNvPr>
          <p:cNvSpPr>
            <a:spLocks noGrp="1"/>
          </p:cNvSpPr>
          <p:nvPr>
            <p:ph type="title"/>
          </p:nvPr>
        </p:nvSpPr>
        <p:spPr/>
        <p:txBody>
          <a:bodyPr/>
          <a:lstStyle/>
          <a:p>
            <a:r>
              <a:rPr lang="en-IN" sz="4000" u="sng" kern="100" dirty="0">
                <a:effectLst/>
                <a:latin typeface="Arial" panose="020B0604020202020204" pitchFamily="34" charset="0"/>
                <a:ea typeface="Calibri" panose="020F0502020204030204" pitchFamily="34"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FB859EC4-4883-2877-C29A-4292E78D96DE}"/>
              </a:ext>
            </a:extLst>
          </p:cNvPr>
          <p:cNvSpPr>
            <a:spLocks noGrp="1"/>
          </p:cNvSpPr>
          <p:nvPr>
            <p:ph idx="1"/>
          </p:nvPr>
        </p:nvSpPr>
        <p:spPr>
          <a:xfrm>
            <a:off x="818712" y="2743200"/>
            <a:ext cx="10554574" cy="3667612"/>
          </a:xfrm>
        </p:spPr>
        <p:txBody>
          <a:bodyPr>
            <a:normAutofit fontScale="92500" lnSpcReduction="20000"/>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objective of this project is to design and construct an obstacle-avoiding robot</a:t>
            </a:r>
            <a:r>
              <a:rPr lang="en-IN" kern="100" dirty="0">
                <a:latin typeface="Arial" panose="020B0604020202020204" pitchFamily="34" charset="0"/>
                <a:ea typeface="Calibri" panose="020F0502020204030204" pitchFamily="34" charset="0"/>
                <a:cs typeface="Times New Roman" panose="02020603050405020304" pitchFamily="18" charset="0"/>
              </a:rPr>
              <a:t>(car) using various automation-sensors framework and technology</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capable of autonomously navigating its surroundings</a:t>
            </a:r>
            <a:r>
              <a:rPr lang="en-IN" kern="100" dirty="0">
                <a:latin typeface="Arial" panose="020B0604020202020204" pitchFamily="34" charset="0"/>
                <a:ea typeface="Calibri" panose="020F0502020204030204" pitchFamily="34" charset="0"/>
                <a:cs typeface="Times New Roman" panose="02020603050405020304" pitchFamily="18" charset="0"/>
              </a:rPr>
              <a:t> without colliding</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The robot utilizes an ultrasonic sensor, Arduino microcontroller, and motor driver to detect obstacles and make appropriate manoeuvres to avoid them. Through this project, we aim to demonstrate the feasibility of implementing a basic obstacle avoidance mechanism that can be further enhanced for various applications. The robot's ability to navigate autonomously while avoiding obstacles showcases its potential in real-world scenarios.</a:t>
            </a:r>
          </a:p>
          <a:p>
            <a:pPr algn="just">
              <a:lnSpc>
                <a:spcPct val="107000"/>
              </a:lnSpc>
              <a:spcAft>
                <a:spcPts val="800"/>
              </a:spcAft>
            </a:pPr>
            <a:endParaRPr lang="en-IN" sz="1800" kern="1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In the rapidly evolving field of robotics, the development of autonomous systems has gained significant attention. Autonomous robots capable of safely navigating complex environments are in high demand across various industries, including manufacturing, logistics, and healthcare. One of the key challenges in autonomous navigation is obstacle avoidance, as it plays a vital role in ensuring the safety and efficiency of robot operations.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59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1730-920D-C9A4-3F5B-E4079DD58347}"/>
              </a:ext>
            </a:extLst>
          </p:cNvPr>
          <p:cNvSpPr>
            <a:spLocks noGrp="1"/>
          </p:cNvSpPr>
          <p:nvPr>
            <p:ph type="title"/>
          </p:nvPr>
        </p:nvSpPr>
        <p:spPr/>
        <p:txBody>
          <a:bodyPr/>
          <a:lstStyle/>
          <a:p>
            <a:r>
              <a:rPr lang="en-IN" sz="4000" u="sng" kern="100" dirty="0">
                <a:effectLst/>
                <a:latin typeface="Arial" panose="020B0604020202020204" pitchFamily="34" charset="0"/>
                <a:ea typeface="Calibri" panose="020F0502020204030204" pitchFamily="34"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34801644-2B98-99E4-7CF5-8F97FB56DCE2}"/>
              </a:ext>
            </a:extLst>
          </p:cNvPr>
          <p:cNvSpPr>
            <a:spLocks noGrp="1"/>
          </p:cNvSpPr>
          <p:nvPr>
            <p:ph idx="1"/>
          </p:nvPr>
        </p:nvSpPr>
        <p:spPr/>
        <p:txBody>
          <a:bodyPr>
            <a:normAutofit/>
          </a:bodyPr>
          <a:lstStyle/>
          <a:p>
            <a:r>
              <a:rPr lang="en-IN" sz="1800" dirty="0">
                <a:effectLst/>
                <a:latin typeface="Arial" panose="020B0604020202020204" pitchFamily="34" charset="0"/>
                <a:ea typeface="Calibri" panose="020F0502020204030204" pitchFamily="34" charset="0"/>
              </a:rPr>
              <a:t>This project focuses on the creation of an obstacle-avoiding robot using an ultrasonic sensor, Arduino microcontroller, and motor driver. The ultrasonic sensor acts as the "eyes" of the robot, emitting ultrasonic waves and detecting their reflections from nearby objects. By analysing the distance information gathered, the robot can determine the presence of obstacles and make intelligent decisions to avoid them. The ultrasonic sensor technology has proven to be reliable and widely used in robotic applications.</a:t>
            </a:r>
          </a:p>
          <a:p>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Arduino microcontroller serves as the brain of the robot, receiving data from the ultrasonic sensor and processing it to control the movement of the robot's wheels. The motor driver module enables the Arduino to send precise commands to the motors, enabling the robot to move forward, backward, and turn in different directions. This allows the robot to navigate through complex environments and dynamically adjust its path to avoid obstacles in real-time.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263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FDA24-A116-68CC-7C53-955CAF44381B}"/>
              </a:ext>
            </a:extLst>
          </p:cNvPr>
          <p:cNvSpPr>
            <a:spLocks noGrp="1"/>
          </p:cNvSpPr>
          <p:nvPr>
            <p:ph idx="1"/>
          </p:nvPr>
        </p:nvSpPr>
        <p:spPr>
          <a:xfrm>
            <a:off x="818712" y="2222287"/>
            <a:ext cx="10554574" cy="4542407"/>
          </a:xfrm>
        </p:spPr>
        <p:txBody>
          <a:bodyPr>
            <a:normAutofit/>
          </a:bodyPr>
          <a:lstStyle/>
          <a:p>
            <a:r>
              <a:rPr lang="en-IN" sz="1800" dirty="0">
                <a:effectLst/>
                <a:latin typeface="Arial" panose="020B0604020202020204" pitchFamily="34" charset="0"/>
                <a:ea typeface="Calibri" panose="020F0502020204030204" pitchFamily="34" charset="0"/>
              </a:rPr>
              <a:t>This project aims to showcase the practical implementation of an obstacle-avoiding robot and highlight its effectiveness in navigating environments with obstacles. By demonstrating its ability to detect and circumvent obstacles autonomously, we open up possibilities for various applications, such as surveillance systems, automated floor cleaning, and warehouse logistics. The obstacle-avoiding robot serves as a foundation for further advancements in autonomous navigation and can be expanded with additional sensors and capabilities to suit specific application requirements.</a:t>
            </a:r>
          </a:p>
          <a:p>
            <a:r>
              <a:rPr lang="en-IN" sz="1800" kern="100" dirty="0">
                <a:effectLst/>
                <a:latin typeface="Arial" panose="020B0604020202020204" pitchFamily="34" charset="0"/>
                <a:ea typeface="Calibri" panose="020F0502020204030204" pitchFamily="34" charset="0"/>
                <a:cs typeface="Times New Roman" panose="02020603050405020304" pitchFamily="18" charset="0"/>
              </a:rPr>
              <a:t>Throughout the following sections, we will delve into the working principle, methodology, and outcomes of the obstacle-avoiding robot. Additionally, we will discuss its potential for further advancements and applications, showcasing the versatility and significance of this autonomous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A77A0ECE-B398-A3A0-2A66-773F10AF6F91}"/>
              </a:ext>
            </a:extLst>
          </p:cNvPr>
          <p:cNvSpPr txBox="1"/>
          <p:nvPr/>
        </p:nvSpPr>
        <p:spPr>
          <a:xfrm>
            <a:off x="818712" y="854371"/>
            <a:ext cx="6102220" cy="707886"/>
          </a:xfrm>
          <a:prstGeom prst="rect">
            <a:avLst/>
          </a:prstGeom>
          <a:noFill/>
        </p:spPr>
        <p:txBody>
          <a:bodyPr wrap="square">
            <a:spAutoFit/>
          </a:bodyPr>
          <a:lstStyle/>
          <a:p>
            <a:r>
              <a:rPr kumimoji="0" lang="en-IN" sz="4000" b="1" i="0" u="sng" strike="noStrike" kern="100" cap="none" spc="0" normalizeH="0" baseline="0" noProof="0" dirty="0">
                <a:ln>
                  <a:noFill/>
                </a:ln>
                <a:solidFill>
                  <a:srgbClr val="FEFEFE"/>
                </a:solidFill>
                <a:effectLst/>
                <a:uLnTx/>
                <a:uFillTx/>
                <a:latin typeface="Arial" panose="020B0604020202020204" pitchFamily="34" charset="0"/>
                <a:ea typeface="Calibri" panose="020F0502020204030204" pitchFamily="34" charset="0"/>
                <a:cs typeface="Times New Roman" panose="02020603050405020304" pitchFamily="18" charset="0"/>
              </a:rPr>
              <a:t>Introduction:</a:t>
            </a:r>
            <a:endParaRPr lang="en-IN" dirty="0"/>
          </a:p>
        </p:txBody>
      </p:sp>
    </p:spTree>
    <p:extLst>
      <p:ext uri="{BB962C8B-B14F-4D97-AF65-F5344CB8AC3E}">
        <p14:creationId xmlns:p14="http://schemas.microsoft.com/office/powerpoint/2010/main" val="151076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22DF-D196-4DB5-08DE-7DFF4B5A6A5A}"/>
              </a:ext>
            </a:extLst>
          </p:cNvPr>
          <p:cNvSpPr>
            <a:spLocks noGrp="1"/>
          </p:cNvSpPr>
          <p:nvPr>
            <p:ph type="title"/>
          </p:nvPr>
        </p:nvSpPr>
        <p:spPr/>
        <p:txBody>
          <a:bodyPr/>
          <a:lstStyle/>
          <a:p>
            <a:r>
              <a:rPr lang="en-IN" sz="4000" u="sng" kern="100" dirty="0">
                <a:effectLst/>
                <a:latin typeface="Arial" panose="020B0604020202020204" pitchFamily="34" charset="0"/>
                <a:ea typeface="Calibri" panose="020F0502020204030204" pitchFamily="34" charset="0"/>
                <a:cs typeface="Times New Roman" panose="02020603050405020304" pitchFamily="18" charset="0"/>
              </a:rPr>
              <a:t>Components:</a:t>
            </a:r>
            <a:endParaRPr lang="en-IN" dirty="0"/>
          </a:p>
        </p:txBody>
      </p:sp>
      <p:sp>
        <p:nvSpPr>
          <p:cNvPr id="3" name="Content Placeholder 2">
            <a:extLst>
              <a:ext uri="{FF2B5EF4-FFF2-40B4-BE49-F238E27FC236}">
                <a16:creationId xmlns:a16="http://schemas.microsoft.com/office/drawing/2014/main" id="{446C766A-3C18-DBB1-0E1E-7F2FDD38F1AE}"/>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rPr>
              <a:t>The Obstacle Detection and Movement project using an Ultrasonic Sensor is a popular project in the field of robotics and automation. It involves the use of :</a:t>
            </a:r>
          </a:p>
          <a:p>
            <a:pPr>
              <a:buFont typeface="+mj-lt"/>
              <a:buAutoNum type="arabicParenR"/>
            </a:pPr>
            <a:r>
              <a:rPr lang="en-IN" sz="1800" dirty="0">
                <a:effectLst/>
                <a:latin typeface="Arial" panose="020B0604020202020204" pitchFamily="34" charset="0"/>
                <a:ea typeface="Calibri" panose="020F0502020204030204" pitchFamily="34" charset="0"/>
              </a:rPr>
              <a:t>Arduino UNO microcontroller board </a:t>
            </a:r>
          </a:p>
          <a:p>
            <a:pPr>
              <a:buFont typeface="+mj-lt"/>
              <a:buAutoNum type="arabicParenR"/>
            </a:pPr>
            <a:r>
              <a:rPr lang="en-IN" sz="1800" dirty="0">
                <a:effectLst/>
                <a:latin typeface="Arial" panose="020B0604020202020204" pitchFamily="34" charset="0"/>
                <a:ea typeface="Calibri" panose="020F0502020204030204" pitchFamily="34" charset="0"/>
              </a:rPr>
              <a:t>2-wheel drive robotic chassis,</a:t>
            </a:r>
          </a:p>
          <a:p>
            <a:pPr>
              <a:buFont typeface="+mj-lt"/>
              <a:buAutoNum type="arabicParenR"/>
            </a:pPr>
            <a:r>
              <a:rPr lang="en-IN" sz="1800" dirty="0">
                <a:effectLst/>
                <a:latin typeface="Arial" panose="020B0604020202020204" pitchFamily="34" charset="0"/>
                <a:ea typeface="Calibri" panose="020F0502020204030204" pitchFamily="34" charset="0"/>
              </a:rPr>
              <a:t> TWO DC BO motors</a:t>
            </a:r>
          </a:p>
          <a:p>
            <a:pPr>
              <a:buFont typeface="+mj-lt"/>
              <a:buAutoNum type="arabicParenR"/>
            </a:pPr>
            <a:r>
              <a:rPr lang="en-IN" sz="1800" dirty="0">
                <a:effectLst/>
                <a:latin typeface="Arial" panose="020B0604020202020204" pitchFamily="34" charset="0"/>
                <a:ea typeface="Calibri" panose="020F0502020204030204" pitchFamily="34" charset="0"/>
              </a:rPr>
              <a:t>L293 motor driver</a:t>
            </a:r>
          </a:p>
          <a:p>
            <a:pPr>
              <a:buFont typeface="+mj-lt"/>
              <a:buAutoNum type="arabicParenR"/>
            </a:pPr>
            <a:r>
              <a:rPr lang="en-IN" sz="1800" dirty="0">
                <a:effectLst/>
                <a:latin typeface="Arial" panose="020B0604020202020204" pitchFamily="34" charset="0"/>
                <a:ea typeface="Calibri" panose="020F0502020204030204" pitchFamily="34" charset="0"/>
              </a:rPr>
              <a:t>HC-SR04 ultrasonic sensor</a:t>
            </a:r>
          </a:p>
          <a:p>
            <a:pPr>
              <a:buFont typeface="+mj-lt"/>
              <a:buAutoNum type="arabicParenR"/>
            </a:pPr>
            <a:r>
              <a:rPr lang="en-IN" dirty="0">
                <a:latin typeface="Arial" panose="020B0604020202020204" pitchFamily="34" charset="0"/>
                <a:ea typeface="Calibri" panose="020F0502020204030204" pitchFamily="34" charset="0"/>
              </a:rPr>
              <a:t>A</a:t>
            </a:r>
            <a:r>
              <a:rPr lang="en-IN" sz="1800" dirty="0">
                <a:effectLst/>
                <a:latin typeface="Arial" panose="020B0604020202020204" pitchFamily="34" charset="0"/>
                <a:ea typeface="Calibri" panose="020F0502020204030204" pitchFamily="34" charset="0"/>
              </a:rPr>
              <a:t> switch</a:t>
            </a:r>
          </a:p>
          <a:p>
            <a:pPr>
              <a:buFont typeface="+mj-lt"/>
              <a:buAutoNum type="arabicParenR"/>
            </a:pPr>
            <a:r>
              <a:rPr lang="en-IN" sz="1800" dirty="0">
                <a:effectLst/>
                <a:latin typeface="Arial" panose="020B0604020202020204" pitchFamily="34" charset="0"/>
                <a:ea typeface="Calibri" panose="020F0502020204030204" pitchFamily="34" charset="0"/>
              </a:rPr>
              <a:t>9V batteries and connector, jumper wires, and a caster wheel.</a:t>
            </a:r>
            <a:endParaRPr lang="en-IN" dirty="0"/>
          </a:p>
        </p:txBody>
      </p:sp>
    </p:spTree>
    <p:extLst>
      <p:ext uri="{BB962C8B-B14F-4D97-AF65-F5344CB8AC3E}">
        <p14:creationId xmlns:p14="http://schemas.microsoft.com/office/powerpoint/2010/main" val="66117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F317-AC14-F915-FE35-062FC36BC2BF}"/>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757506E5-71A3-F407-D875-18E7AE1ACFD7}"/>
              </a:ext>
            </a:extLst>
          </p:cNvPr>
          <p:cNvSpPr>
            <a:spLocks noGrp="1"/>
          </p:cNvSpPr>
          <p:nvPr>
            <p:ph idx="1"/>
          </p:nvPr>
        </p:nvSpPr>
        <p:spPr>
          <a:xfrm>
            <a:off x="818712" y="2222287"/>
            <a:ext cx="10554574" cy="4467762"/>
          </a:xfrm>
        </p:spPr>
        <p:txBody>
          <a:bodyPr>
            <a:normAutofit/>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 Arduino UNO: The Arduino UNO is a popular microcontroller board that is widely used for prototyping and experimentation. It is based on the ATmega328P microcontroller and has 14 digital input/output pins, 6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analog</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inputs, a 16 MHz quartz crystal, a USB connection, and a power jack.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2. 2 Wheel Drive robotic chassis: The robotic chassis is the body of the robot, which is used to hold all the components together. The 2 wheel drive robotic chassis is a popular choice as it is easy to assemble and provides good stability.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3. Two DC BO motors: The DC BO motors are used to drive the wheels of the robot and provide motion. These motors are compact and provide high torque, making them ideal for robotic applications.</a:t>
            </a:r>
          </a:p>
          <a:p>
            <a:r>
              <a:rPr lang="en-IN" sz="1800" dirty="0">
                <a:effectLst/>
                <a:latin typeface="Arial" panose="020B0604020202020204" pitchFamily="34" charset="0"/>
                <a:ea typeface="Calibri" panose="020F0502020204030204" pitchFamily="34" charset="0"/>
              </a:rPr>
              <a:t>4. L293 motor driver: The L293 motor driver is used to control the speed and direction of the DC BO motors. It is a popular choice as it can control two motors simultaneously and provides protection against overcurrent and overheating.</a:t>
            </a:r>
          </a:p>
          <a:p>
            <a:endParaRPr lang="en-IN" sz="1800" dirty="0">
              <a:effectLst/>
              <a:latin typeface="Arial" panose="020B060402020202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590929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AD23-97B6-F1EC-88DC-03DD8F5AB021}"/>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B8D71EE7-8DED-790D-1A71-5F4EB95F85F0}"/>
              </a:ext>
            </a:extLst>
          </p:cNvPr>
          <p:cNvSpPr>
            <a:spLocks noGrp="1"/>
          </p:cNvSpPr>
          <p:nvPr>
            <p:ph idx="1"/>
          </p:nvPr>
        </p:nvSpPr>
        <p:spPr>
          <a:xfrm>
            <a:off x="818712" y="2222287"/>
            <a:ext cx="10554574" cy="4430440"/>
          </a:xfrm>
        </p:spPr>
        <p:txBody>
          <a:bodyPr>
            <a:normAutofit lnSpcReduction="10000"/>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5. HC-SR04 Ultrasonic sensor: The HC-SR04 Ultrasonic sensor is used to detect obstacles in the path of the robot. It works by emitting ultrasonic waves and then measuring the time taken for the waves to bounce back from the obstacle. This data is then used to calculate the distance of the obstacle from the sensor.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6. Switch: The switch is used to turn the robot on and off. It is a simple component that is used to control the flow of electricity.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7. 9v Batteries and connector: The 9V batteries are used to power the robot. They are compact and provide a good amount of power for small robotic applications.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8. Jumper wires: The jumper wires are used to connect the various components of the robot together. They are flexible and easy to use, making them ideal for prototyping and experimentation.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9. Caster wheel: The caster wheel is a small wheel that is mounted on the bottom of the robot. It is used to provide stability and support to the robot.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079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6FDB-6DD4-BE82-AC20-B60FFC744758}"/>
              </a:ext>
            </a:extLst>
          </p:cNvPr>
          <p:cNvSpPr>
            <a:spLocks noGrp="1"/>
          </p:cNvSpPr>
          <p:nvPr>
            <p:ph type="title"/>
          </p:nvPr>
        </p:nvSpPr>
        <p:spPr/>
        <p:txBody>
          <a:bodyPr/>
          <a:lstStyle/>
          <a:p>
            <a:r>
              <a:rPr lang="en-IN" sz="3600" u="sng" kern="100" dirty="0">
                <a:effectLst/>
                <a:latin typeface="Arial" panose="020B0604020202020204" pitchFamily="34" charset="0"/>
                <a:ea typeface="Calibri" panose="020F0502020204030204" pitchFamily="34" charset="0"/>
                <a:cs typeface="Times New Roman" panose="02020603050405020304" pitchFamily="18" charset="0"/>
              </a:rPr>
              <a:t>Working Principle/ Methodology:</a:t>
            </a:r>
            <a:endParaRPr lang="en-IN" sz="6600" dirty="0"/>
          </a:p>
        </p:txBody>
      </p:sp>
      <p:sp>
        <p:nvSpPr>
          <p:cNvPr id="3" name="Content Placeholder 2">
            <a:extLst>
              <a:ext uri="{FF2B5EF4-FFF2-40B4-BE49-F238E27FC236}">
                <a16:creationId xmlns:a16="http://schemas.microsoft.com/office/drawing/2014/main" id="{B6762AF2-CEFE-84B3-8535-D0B6761834F6}"/>
              </a:ext>
            </a:extLst>
          </p:cNvPr>
          <p:cNvSpPr>
            <a:spLocks noGrp="1"/>
          </p:cNvSpPr>
          <p:nvPr>
            <p:ph idx="1"/>
          </p:nvPr>
        </p:nvSpPr>
        <p:spPr>
          <a:xfrm>
            <a:off x="818712" y="2222287"/>
            <a:ext cx="10554574" cy="4383786"/>
          </a:xfrm>
        </p:spPr>
        <p:txBody>
          <a:bodyPr>
            <a:normAutofit lnSpcReduction="10000"/>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working principle of the Obstacle Detection and Movement using Ultrasonic Sensor project is based on the use of an HC-SR04 Ultrasonic sensor to detect obstacles in the path of the robot. The ultrasonic sensor has a signal generator and a receiver. The signal generator generates an ultrasonic wave and transmits it in the forward direction. The transmitted wave strikes any obstacle in its path, and a large part of it gets reflected. The receiver then receives the reflected wave.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HC-SR04 Ultrasonic sensor uses a pulse echo method to measure the distance of the obstacle from the sensor. It sends a burst of ultrasonic waves and measures the time taken for the waves to bounce back from the obstacle. Using this time and the speed of sound, the distance of the obstacle from the sensor is calculated.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The Arduino UNO microcontroller board is used to process the signals from the HC-SR04 Ultrasonic sensor and control the motors of the robot. When an obstacle is detected, the Arduino UNO sends a signal to the L293 motor driver, which then stops the motors and reverses the direction of the robot. This allows the robot to avoid the obstacle and continue moving in its original direction.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5072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91</TotalTime>
  <Words>1374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2</vt:lpstr>
      <vt:lpstr>Quotable</vt:lpstr>
      <vt:lpstr>OBSTACLE DETECTION CAR. (SENSORS AND AUTOMATION)</vt:lpstr>
      <vt:lpstr>TEAM MEMBERS:  1. M Ravishankar-21BEC1585 2) Nikhil-21BEC1448 3) Harikishore Manday-21BEC1550 4) Akul Nagashayana-21BEC1221      </vt:lpstr>
      <vt:lpstr>Abstract:</vt:lpstr>
      <vt:lpstr>Introduction:</vt:lpstr>
      <vt:lpstr>PowerPoint Presentation</vt:lpstr>
      <vt:lpstr>Components:</vt:lpstr>
      <vt:lpstr>Components</vt:lpstr>
      <vt:lpstr>Components</vt:lpstr>
      <vt:lpstr>Working Principle/ Methodology:</vt:lpstr>
      <vt:lpstr>Working Principle/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DETECTION CAR. (SENSORS AND AUTOMATION)</dc:title>
  <dc:creator>AKUL NAGASHAYANA</dc:creator>
  <cp:lastModifiedBy>AKUL NAGASHAYANA</cp:lastModifiedBy>
  <cp:revision>2</cp:revision>
  <dcterms:created xsi:type="dcterms:W3CDTF">2023-10-31T10:09:56Z</dcterms:created>
  <dcterms:modified xsi:type="dcterms:W3CDTF">2023-10-31T12:28:20Z</dcterms:modified>
</cp:coreProperties>
</file>