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3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8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5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7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3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44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73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7BF4-CF44-C177-F296-16BE799C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4EBF-5E47-4685-54ED-0206621F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217F-7B78-B3FB-2EAF-B6908F3A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2219-5D4E-9214-B0F4-0C71DB5F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2F31-82BE-31C3-4F88-D7E3E0A7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7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1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5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E089C1-2A40-443C-A685-A5B908FBA2B3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29527-427C-490B-8696-BFF0E1EB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2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72F9-AD13-76E0-B510-955AC978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Image Processing Project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F89587-05E7-8E6E-8514-E34F7E700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05683"/>
              </p:ext>
            </p:extLst>
          </p:nvPr>
        </p:nvGraphicFramePr>
        <p:xfrm>
          <a:off x="940620" y="3246556"/>
          <a:ext cx="8128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1734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Nikhil 21BEC1448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83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 Ravishankar 21BEC1585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9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91"/>
    </mc:Choice>
    <mc:Fallback xmlns="">
      <p:transition spd="slow" advTm="1259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5598-4B6B-C1DE-30D4-F9C3E87C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64280D-4B61-1C37-6792-128960CFA1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8160" y="2273561"/>
            <a:ext cx="6411952" cy="4691173"/>
          </a:xfrm>
        </p:spPr>
      </p:pic>
    </p:spTree>
    <p:extLst>
      <p:ext uri="{BB962C8B-B14F-4D97-AF65-F5344CB8AC3E}">
        <p14:creationId xmlns:p14="http://schemas.microsoft.com/office/powerpoint/2010/main" val="73023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1BDC-E117-8FD4-E17F-1862725A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27" y="731520"/>
            <a:ext cx="9452086" cy="1165860"/>
          </a:xfrm>
        </p:spPr>
        <p:txBody>
          <a:bodyPr/>
          <a:lstStyle/>
          <a:p>
            <a:r>
              <a:rPr lang="en-IN" dirty="0"/>
              <a:t>MATLAB CODE FOR FACE DETECTION USING Viola jones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6DC9-8A43-CDCE-52D4-EF8EB982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152890"/>
            <a:ext cx="7371826" cy="4705109"/>
          </a:xfrm>
        </p:spPr>
        <p:txBody>
          <a:bodyPr>
            <a:normAutofit fontScale="47500" lnSpcReduction="20000"/>
          </a:bodyPr>
          <a:lstStyle/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faceDetector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vision.CascadeObjectDetector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</a:t>
            </a:r>
            <a:r>
              <a:rPr lang="en-IN" b="0" i="0" dirty="0" err="1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FrontalFaceCART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%Create a detector object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imread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'1.jpg'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%Read input image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=rgb2gray(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 convert to </a:t>
            </a:r>
            <a:r>
              <a:rPr lang="en-IN" b="0" i="0" dirty="0" err="1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gray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BB=step(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faceDetector,img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 Detect faces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insertObjectAnnotation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'rectangle'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BB,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'Face'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%Annotate detected faces.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figure(1);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imshow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iimg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title(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'Detected face'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htextinsface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vision.TextInserter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'Text'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'face : %2d'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'Location'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[5 2],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'Font'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'Courier New'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</a:t>
            </a:r>
            <a:r>
              <a:rPr lang="en-IN" b="0" i="0" dirty="0" err="1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FontSize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 14);</a:t>
            </a:r>
          </a:p>
          <a:p>
            <a:pPr algn="l" fontAlgn="base"/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</a:t>
            </a:r>
            <a:r>
              <a:rPr lang="en-IN" b="0" i="0" dirty="0" err="1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imshow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img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);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hold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on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>
                <a:solidFill>
                  <a:srgbClr val="0E00FF"/>
                </a:solidFill>
                <a:effectLst/>
                <a:latin typeface="var(--rtc-code-font-family,var(--rtc-default-code-font-family))"/>
              </a:rPr>
              <a:t>for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=1:size(BB,1)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rectangle(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</a:t>
            </a:r>
            <a:r>
              <a:rPr lang="en-IN" b="0" i="0" dirty="0" err="1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position'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,BB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,:),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'Linewidth'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,2,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'Linestyle'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'-'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'Edgecolor'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'y'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</a:t>
            </a:r>
          </a:p>
          <a:p>
            <a:pPr algn="l" fontAlgn="base"/>
            <a:r>
              <a:rPr lang="en-IN" b="0" i="0" dirty="0">
                <a:solidFill>
                  <a:srgbClr val="0E00FF"/>
                </a:solidFill>
                <a:effectLst/>
                <a:latin typeface="var(--rtc-code-font-family,var(--rtc-default-code-font-family))"/>
              </a:rPr>
              <a:t>end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hold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on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N=size(BB,1);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handles.N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=N;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counter=1;</a:t>
            </a:r>
          </a:p>
          <a:p>
            <a:pPr algn="l" fontAlgn="base"/>
            <a:r>
              <a:rPr lang="en-IN" b="0" i="0" dirty="0">
                <a:solidFill>
                  <a:srgbClr val="0E00FF"/>
                </a:solidFill>
                <a:effectLst/>
                <a:latin typeface="var(--rtc-code-font-family,var(--rtc-default-code-font-family))"/>
              </a:rPr>
              <a:t>for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=1:N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face=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imcrop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img,BB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,:));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77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0B10-F66F-FBA5-C574-62265472E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720" y="2209800"/>
            <a:ext cx="10697515" cy="3771899"/>
          </a:xfrm>
        </p:spPr>
        <p:txBody>
          <a:bodyPr>
            <a:normAutofit fontScale="47500" lnSpcReduction="20000"/>
          </a:bodyPr>
          <a:lstStyle/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savenam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strcat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'D:\Detect face\' 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,num2str(counter),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'.jpg'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 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%this is where and what your image will be saved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baseDir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=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'D:\Detect face\</a:t>
            </a:r>
            <a:r>
              <a:rPr lang="en-IN" b="0" i="0" dirty="0" err="1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TestDatabase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\'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;</a:t>
            </a:r>
          </a:p>
          <a:p>
            <a:pPr algn="l" fontAlgn="base"/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% </a:t>
            </a:r>
            <a:r>
              <a:rPr lang="en-IN" b="0" i="0" dirty="0" err="1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baseName</a:t>
            </a:r>
            <a:r>
              <a:rPr lang="en-IN" b="0" i="0" dirty="0">
                <a:solidFill>
                  <a:srgbClr val="008013"/>
                </a:solidFill>
                <a:effectLst/>
                <a:latin typeface="var(--rtc-code-font-family,var(--rtc-default-code-font-family))"/>
              </a:rPr>
              <a:t> = 'image_';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newName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= [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baseDir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num2str(counter)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'.jpg'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];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handles.face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=face;</a:t>
            </a:r>
          </a:p>
          <a:p>
            <a:pPr algn="l" fontAlgn="base"/>
            <a:r>
              <a:rPr lang="en-IN" b="0" i="0" dirty="0">
                <a:solidFill>
                  <a:srgbClr val="0E00FF"/>
                </a:solidFill>
                <a:effectLst/>
                <a:latin typeface="var(--rtc-code-font-family,var(--rtc-default-code-font-family))"/>
              </a:rPr>
              <a:t>while 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exist(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newName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,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'file'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counter = counter + 1;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newName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= [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baseDir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 num2str(counter) 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'.jpg'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];</a:t>
            </a:r>
          </a:p>
          <a:p>
            <a:pPr algn="l" fontAlgn="base"/>
            <a:r>
              <a:rPr lang="en-IN" b="0" i="0" dirty="0">
                <a:solidFill>
                  <a:srgbClr val="0E00FF"/>
                </a:solidFill>
                <a:effectLst/>
                <a:latin typeface="var(--rtc-code-font-family,var(--rtc-default-code-font-family))"/>
              </a:rPr>
              <a:t>end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fac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=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imresize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(face,[112,92]);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imwrite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fac,newName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figure(2);</a:t>
            </a:r>
          </a:p>
          <a:p>
            <a:pPr algn="l" fontAlgn="base"/>
            <a:r>
              <a:rPr lang="en-IN" b="0" i="0" dirty="0" err="1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imshow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(face); 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title(</a:t>
            </a:r>
            <a:r>
              <a:rPr lang="en-IN" b="0" i="0" dirty="0">
                <a:solidFill>
                  <a:srgbClr val="A709F5"/>
                </a:solidFill>
                <a:effectLst/>
                <a:latin typeface="var(--rtc-code-font-family,var(--rtc-default-code-font-family))"/>
              </a:rPr>
              <a:t>'crop pic'</a:t>
            </a:r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);</a:t>
            </a:r>
          </a:p>
          <a:p>
            <a:pPr algn="l" fontAlgn="base"/>
            <a:r>
              <a:rPr lang="en-IN" b="0" i="0" dirty="0">
                <a:solidFill>
                  <a:srgbClr val="212121"/>
                </a:solidFill>
                <a:effectLst/>
                <a:latin typeface="var(--rtc-code-font-family,var(--rtc-default-code-font-family))"/>
              </a:rPr>
              <a:t>pause(.5);</a:t>
            </a:r>
          </a:p>
          <a:p>
            <a:pPr algn="l" fontAlgn="base"/>
            <a:r>
              <a:rPr lang="en-IN" b="0" i="0" dirty="0">
                <a:solidFill>
                  <a:srgbClr val="0E00FF"/>
                </a:solidFill>
                <a:effectLst/>
                <a:latin typeface="var(--rtc-code-font-family,var(--rtc-default-code-font-family))"/>
              </a:rPr>
              <a:t>end</a:t>
            </a:r>
            <a:endParaRPr lang="en-IN" b="0" i="0" dirty="0">
              <a:solidFill>
                <a:srgbClr val="212121"/>
              </a:solidFill>
              <a:effectLst/>
              <a:latin typeface="var(--rtc-code-font-family,var(--rtc-default-code-font-family)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64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C167E-F7BD-191E-0A75-513845C9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43" y="1512353"/>
            <a:ext cx="6531760" cy="3570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9DE5C4-FD2E-7BD2-8B2F-A2CCABFD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8" y="4975861"/>
            <a:ext cx="2354711" cy="11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2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86F362-8535-2B5A-7432-1A8C225B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97" y="2525887"/>
            <a:ext cx="5372566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6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9B35-D0A8-C92D-2EA0-F6E9873C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B2526-96D6-CEAA-E1FE-CE1CC3B1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993" y="2662493"/>
            <a:ext cx="8761413" cy="3416300"/>
          </a:xfrm>
        </p:spPr>
        <p:txBody>
          <a:bodyPr>
            <a:normAutofit/>
          </a:bodyPr>
          <a:lstStyle/>
          <a:p>
            <a:r>
              <a:rPr lang="en-US" dirty="0"/>
              <a:t>Digital Image Processing means processing digital image by means of a digital computer. We can also say that it is a use of computer algorithms, in order to get enhanced image either to extract some useful information.</a:t>
            </a:r>
          </a:p>
          <a:p>
            <a:endParaRPr lang="en-US" dirty="0"/>
          </a:p>
          <a:p>
            <a:r>
              <a:rPr lang="en-US" dirty="0"/>
              <a:t> Digital image processing is the use of algorithms and mathematical models to process and analyze digital images.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15"/>
    </mc:Choice>
    <mc:Fallback xmlns="">
      <p:transition spd="slow" advTm="277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AE4F-6135-51AD-CFC8-205A87F1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image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15FD-5AE6-E9F8-408B-18B045682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digital image processing is to enhance the quality of images, extract meaningful information from images, and automate image-based tasks Image processing mainly include the following steps:                                              1.Importing the image via image acquisition tools;                                           2.Analysing and manipulating the image;                                                    3.Output in which result can be altered image or a report which is based on </a:t>
            </a:r>
            <a:r>
              <a:rPr lang="en-US" dirty="0" err="1"/>
              <a:t>analysing</a:t>
            </a:r>
            <a:r>
              <a:rPr lang="en-US" dirty="0"/>
              <a:t> that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5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E308-8234-0DC2-2AD9-FED877F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99F5-77ED-6800-9811-7A8F65280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IMAGE– The binary image as its name suggests, contain only two pixel elements </a:t>
            </a:r>
            <a:r>
              <a:rPr lang="en-US" dirty="0" err="1"/>
              <a:t>i.e</a:t>
            </a:r>
            <a:r>
              <a:rPr lang="en-US" dirty="0"/>
              <a:t> 0 &amp; 1,where 0 refers to black and 1 refers to white. This image is also known as Monochrome.  </a:t>
            </a:r>
          </a:p>
          <a:p>
            <a:r>
              <a:rPr lang="en-US" dirty="0"/>
              <a:t>BLACK AND WHITE IMAGE– The image which consist of only black and white color is called BLACK AND WHITE IMAGE.</a:t>
            </a:r>
          </a:p>
          <a:p>
            <a:r>
              <a:rPr lang="en-US" dirty="0"/>
              <a:t> 8 bit COLOR FORMAT– It is the most famous image </a:t>
            </a:r>
            <a:r>
              <a:rPr lang="en-US" dirty="0" err="1"/>
              <a:t>format.It</a:t>
            </a:r>
            <a:r>
              <a:rPr lang="en-US" dirty="0"/>
              <a:t> has 256 different shades of colors in it and commonly known as Grayscale Image. In this format, 0 stands for Black, and 255 stands for white, and 127 stands for gray. </a:t>
            </a:r>
          </a:p>
          <a:p>
            <a:r>
              <a:rPr lang="en-US" dirty="0"/>
              <a:t>16 bit COLOR FORMAT– It is a color image format. It has 65,536 different colors in </a:t>
            </a:r>
            <a:r>
              <a:rPr lang="en-US" dirty="0" err="1"/>
              <a:t>it.It</a:t>
            </a:r>
            <a:r>
              <a:rPr lang="en-US" dirty="0"/>
              <a:t> is also known as High Color Format. In this format the distribution of color is not as same as Grayscale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9830-3A25-4C77-6AB2-47E02BBE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Viola jones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8ED2-D68F-349F-3F20-AF28E965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Viola-Jones algorithm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first detects the face on the grayscale image and then finds the location on the colored image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Viola-Jones outlines a box  and searches for a face within the box. It is essentially searching for these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haar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-like features, which will be explained later.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Viola-Jones algorithm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uses AdaBoost to find the best features and to train a classifier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Each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Haar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-like feature represents a weak classifier. The final classifier is given by a linear combination of weak classifiers. Larger weights are associated with better classifiers using the AdaBoost learning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6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6742-9771-0E6C-16E3-9E0958F4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Uses of viola –jones algorithm to detect the following: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24AF4-58BC-4E13-543A-31D6C7D6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8399"/>
            <a:ext cx="10515600" cy="39535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Real time Face Emotion Recognition Using </a:t>
            </a:r>
            <a:r>
              <a:rPr lang="en-IN" dirty="0" err="1"/>
              <a:t>Matlab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Human Action recognition using Image Processing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Breast Cancer Detection using Neural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Handwritten recognition using advanced algorithmic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Object detection             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Pedestrian detection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Lane detection for ADAS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Blind assistance systems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Gesture recognition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Drowsy driver detection</a:t>
            </a:r>
          </a:p>
        </p:txBody>
      </p:sp>
    </p:spTree>
    <p:extLst>
      <p:ext uri="{BB962C8B-B14F-4D97-AF65-F5344CB8AC3E}">
        <p14:creationId xmlns:p14="http://schemas.microsoft.com/office/powerpoint/2010/main" val="198007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0643-034D-30DA-FA61-5533867B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processing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E5DC-33D9-C772-104C-6E7FA85AD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Image processing has a wide range of applications in various fields, including medical imaging, surveillance, remote sensing, robotics, computer vision, and entertainment. It plays a crucial role in improving image quality, extracting valuable information, and enabling automated analysis and decision-making based on visual data </a:t>
            </a:r>
          </a:p>
          <a:p>
            <a:r>
              <a:rPr lang="en-US" dirty="0"/>
              <a:t>Advantages of Digital Image Processing: Improved image quality: Digital image processing algorithms can improve the visual quality of images, making them clearer, sharper, and more informative. Automated image-based tasks: Digital image processing can automate many image-based tasks, such as object recognition, pattern detection, and measurement. Increased efficiency: Digital image processing algorithms can process images much faster than humans, making it possible to analyze large amounts of data in a short amount of time. Increased accuracy: Digital image processing algorithms can provide more accurate results than humans, especially for tasks that require precise measurements or quantitative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4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C941-92A0-E7E0-EF5A-28F9619C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Basic code for our project : for image face detection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43FD-9534-882A-B089-52B4E2D1F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faceDetector</a:t>
            </a:r>
            <a:r>
              <a:rPr lang="en-IN" dirty="0"/>
              <a:t> = </a:t>
            </a:r>
            <a:r>
              <a:rPr lang="en-IN" dirty="0" err="1"/>
              <a:t>vision.CascadeObjectDetector</a:t>
            </a:r>
            <a:r>
              <a:rPr lang="en-IN" dirty="0"/>
              <a:t>;</a:t>
            </a:r>
          </a:p>
          <a:p>
            <a:r>
              <a:rPr lang="en-IN" dirty="0"/>
              <a:t>I = </a:t>
            </a:r>
            <a:r>
              <a:rPr lang="en-IN" dirty="0" err="1"/>
              <a:t>imread</a:t>
            </a:r>
            <a:r>
              <a:rPr lang="en-IN" dirty="0"/>
              <a:t>('https://encrypted-tbn0.gstatic.com/</a:t>
            </a:r>
            <a:r>
              <a:rPr lang="en-IN" dirty="0" err="1"/>
              <a:t>images?q</a:t>
            </a:r>
            <a:r>
              <a:rPr lang="en-IN" dirty="0"/>
              <a:t>=tbn:ANd9GcSiaF-</a:t>
            </a:r>
          </a:p>
          <a:p>
            <a:r>
              <a:rPr lang="en-IN" dirty="0"/>
              <a:t>_AXa0jvi_wAzgzLBrLKt-BOvyy4yP_rrGapG-Pw&amp;s');</a:t>
            </a:r>
          </a:p>
          <a:p>
            <a:r>
              <a:rPr lang="en-IN" dirty="0" err="1"/>
              <a:t>bboxes</a:t>
            </a:r>
            <a:r>
              <a:rPr lang="en-IN" dirty="0"/>
              <a:t> = </a:t>
            </a:r>
            <a:r>
              <a:rPr lang="en-IN" dirty="0" err="1"/>
              <a:t>faceDetector</a:t>
            </a:r>
            <a:r>
              <a:rPr lang="en-IN" dirty="0"/>
              <a:t>(I);</a:t>
            </a:r>
          </a:p>
          <a:p>
            <a:r>
              <a:rPr lang="en-IN" dirty="0" err="1"/>
              <a:t>IFaces</a:t>
            </a:r>
            <a:r>
              <a:rPr lang="en-IN" dirty="0"/>
              <a:t> = </a:t>
            </a:r>
            <a:r>
              <a:rPr lang="en-IN" dirty="0" err="1"/>
              <a:t>insertObjectAnnotation</a:t>
            </a:r>
            <a:r>
              <a:rPr lang="en-IN" dirty="0"/>
              <a:t>(I,'rectangle',</a:t>
            </a:r>
            <a:r>
              <a:rPr lang="en-IN" dirty="0" err="1"/>
              <a:t>bboxes</a:t>
            </a:r>
            <a:r>
              <a:rPr lang="en-IN" dirty="0"/>
              <a:t>,'Face'); </a:t>
            </a:r>
          </a:p>
          <a:p>
            <a:r>
              <a:rPr lang="en-IN" dirty="0"/>
              <a:t>figure</a:t>
            </a:r>
          </a:p>
          <a:p>
            <a:r>
              <a:rPr lang="en-IN" dirty="0" err="1"/>
              <a:t>imshow</a:t>
            </a:r>
            <a:r>
              <a:rPr lang="en-IN" dirty="0"/>
              <a:t>(</a:t>
            </a:r>
            <a:r>
              <a:rPr lang="en-IN" dirty="0" err="1"/>
              <a:t>IFaces</a:t>
            </a:r>
            <a:r>
              <a:rPr lang="en-IN" dirty="0"/>
              <a:t>)</a:t>
            </a:r>
          </a:p>
          <a:p>
            <a:r>
              <a:rPr lang="en-IN" dirty="0"/>
              <a:t>title('Detected faces');</a:t>
            </a:r>
          </a:p>
        </p:txBody>
      </p:sp>
    </p:spTree>
    <p:extLst>
      <p:ext uri="{BB962C8B-B14F-4D97-AF65-F5344CB8AC3E}">
        <p14:creationId xmlns:p14="http://schemas.microsoft.com/office/powerpoint/2010/main" val="30080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BDA49E-A0B7-8181-2107-6EF2534D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MATLAB CODE FOR UPPER BODY DETECTION USING Viola jones 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5B484-6071-BAFB-237A-DA7F41A8909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24207" y="2855683"/>
            <a:ext cx="104920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bodyDetector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vision.CascadeObjectDetector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UpperBody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bodyDetector.MinSize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[60 60];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bodyDetector.MergeThreshold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10;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I2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imread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'https://media.istockphoto.com/id/1350474131/photo/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business-team-portrait.jpg?s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=612x612&amp;w=0&amp;k=20&amp;c=_rwVn8lkmzXc-_Q5tSyH-Jt0tt_acwxvXVYCckg8v0M='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bboxBody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bodyDetector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(I2);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insertObjectAnnotation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(I2,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'rectangle'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,bboxBody,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'Upper Body'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figure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imshow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IBody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title(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'Detected upper bodies'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72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2051</TotalTime>
  <Words>1113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Google Sans</vt:lpstr>
      <vt:lpstr>Menlo</vt:lpstr>
      <vt:lpstr>var(--rtc-code-font-family,var(--rtc-default-code-font-family))</vt:lpstr>
      <vt:lpstr>Wingdings</vt:lpstr>
      <vt:lpstr>Wingdings 3</vt:lpstr>
      <vt:lpstr>Ion Boardroom</vt:lpstr>
      <vt:lpstr>Image Processing Project </vt:lpstr>
      <vt:lpstr>Introduction</vt:lpstr>
      <vt:lpstr>Goal of image processing</vt:lpstr>
      <vt:lpstr>Types of images</vt:lpstr>
      <vt:lpstr>Viola jones algorithm</vt:lpstr>
      <vt:lpstr>Uses of viola –jones algorithm to detect the following: </vt:lpstr>
      <vt:lpstr>Image processing advantages</vt:lpstr>
      <vt:lpstr>Basic code for our project : for image face detection </vt:lpstr>
      <vt:lpstr>MATLAB CODE FOR UPPER BODY DETECTION USING Viola jones ALGORITHM</vt:lpstr>
      <vt:lpstr>Output:</vt:lpstr>
      <vt:lpstr>MATLAB CODE FOR FACE DETECTION USING Viola jones ALGORITHM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Project</dc:title>
  <dc:creator>Ravishankar M</dc:creator>
  <cp:lastModifiedBy>Manoj TP</cp:lastModifiedBy>
  <cp:revision>5</cp:revision>
  <dcterms:created xsi:type="dcterms:W3CDTF">2023-06-02T18:41:07Z</dcterms:created>
  <dcterms:modified xsi:type="dcterms:W3CDTF">2023-07-14T17:16:40Z</dcterms:modified>
</cp:coreProperties>
</file>