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0" r:id="rId5"/>
    <p:sldId id="261" r:id="rId6"/>
    <p:sldId id="263" r:id="rId7"/>
    <p:sldId id="258" r:id="rId8"/>
    <p:sldId id="265" r:id="rId9"/>
    <p:sldId id="264" r:id="rId10"/>
    <p:sldId id="259" r:id="rId11"/>
    <p:sldId id="266" r:id="rId12"/>
    <p:sldId id="267" r:id="rId13"/>
    <p:sldId id="271" r:id="rId14"/>
    <p:sldId id="270" r:id="rId15"/>
    <p:sldId id="269" r:id="rId16"/>
    <p:sldId id="272" r:id="rId17"/>
    <p:sldId id="268"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C2427E-95C4-4812-9E00-85FC85ACE76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60218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2427E-95C4-4812-9E00-85FC85ACE76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57116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2427E-95C4-4812-9E00-85FC85ACE76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182431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2427E-95C4-4812-9E00-85FC85ACE76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146475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C2427E-95C4-4812-9E00-85FC85ACE76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365433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C2427E-95C4-4812-9E00-85FC85ACE76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10317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C2427E-95C4-4812-9E00-85FC85ACE76B}"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133803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C2427E-95C4-4812-9E00-85FC85ACE76B}"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210765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2427E-95C4-4812-9E00-85FC85ACE76B}"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33794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C2427E-95C4-4812-9E00-85FC85ACE76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102361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C2427E-95C4-4812-9E00-85FC85ACE76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F6AB1-CCDD-464E-B73E-1787C6CB4246}" type="slidenum">
              <a:rPr lang="en-US" smtClean="0"/>
              <a:t>‹#›</a:t>
            </a:fld>
            <a:endParaRPr lang="en-US"/>
          </a:p>
        </p:txBody>
      </p:sp>
    </p:spTree>
    <p:extLst>
      <p:ext uri="{BB962C8B-B14F-4D97-AF65-F5344CB8AC3E}">
        <p14:creationId xmlns:p14="http://schemas.microsoft.com/office/powerpoint/2010/main" val="138964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2427E-95C4-4812-9E00-85FC85ACE76B}" type="datetimeFigureOut">
              <a:rPr lang="en-US" smtClean="0"/>
              <a:t>10/8/2020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F6AB1-CCDD-464E-B73E-1787C6CB4246}" type="slidenum">
              <a:rPr lang="en-US" smtClean="0"/>
              <a:t>‹#›</a:t>
            </a:fld>
            <a:endParaRPr lang="en-US"/>
          </a:p>
        </p:txBody>
      </p:sp>
    </p:spTree>
    <p:extLst>
      <p:ext uri="{BB962C8B-B14F-4D97-AF65-F5344CB8AC3E}">
        <p14:creationId xmlns:p14="http://schemas.microsoft.com/office/powerpoint/2010/main" val="3748945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0066"/>
          </a:xfrm>
        </p:spPr>
        <p:txBody>
          <a:bodyPr>
            <a:normAutofit/>
          </a:bodyPr>
          <a:lstStyle/>
          <a:p>
            <a:r>
              <a:rPr lang="en-US" sz="4400" dirty="0" smtClean="0"/>
              <a:t>Introduction</a:t>
            </a:r>
            <a:endParaRPr lang="en-US" sz="4400" dirty="0"/>
          </a:p>
        </p:txBody>
      </p:sp>
      <p:sp>
        <p:nvSpPr>
          <p:cNvPr id="3" name="Subtitle 2"/>
          <p:cNvSpPr>
            <a:spLocks noGrp="1"/>
          </p:cNvSpPr>
          <p:nvPr>
            <p:ph type="subTitle" idx="1"/>
          </p:nvPr>
        </p:nvSpPr>
        <p:spPr>
          <a:xfrm>
            <a:off x="1524000" y="2271562"/>
            <a:ext cx="9144000" cy="2986238"/>
          </a:xfrm>
        </p:spPr>
        <p:txBody>
          <a:bodyPr>
            <a:normAutofit/>
          </a:bodyPr>
          <a:lstStyle/>
          <a:p>
            <a:pPr marL="342900" indent="-342900" algn="l">
              <a:buFont typeface="Arial" panose="020B0604020202020204" pitchFamily="34" charset="0"/>
              <a:buChar char="•"/>
            </a:pPr>
            <a:r>
              <a:rPr lang="en-US" dirty="0" smtClean="0"/>
              <a:t>National Highway Traffic Safety Administration of the USA suggests that the economical and societal harm from car accidents can cost up to </a:t>
            </a:r>
            <a:r>
              <a:rPr lang="en-US" b="1" dirty="0" smtClean="0"/>
              <a:t>$871 billion </a:t>
            </a:r>
            <a:r>
              <a:rPr lang="en-US" dirty="0" smtClean="0"/>
              <a:t>in a single year. </a:t>
            </a:r>
          </a:p>
          <a:p>
            <a:pPr marL="342900" indent="-342900" algn="l">
              <a:buFont typeface="Arial" panose="020B0604020202020204" pitchFamily="34" charset="0"/>
              <a:buChar char="•"/>
            </a:pPr>
            <a:r>
              <a:rPr lang="en-US" dirty="0" smtClean="0"/>
              <a:t>According to 2017 WSDOT data, a car accident occurs every 4 minutes and a person dies due to a car crash every 20 hours in the state of Washington while Fatal crashes went from 508 in 2016 to 525 in 2017, resulting in the death of 555 people.</a:t>
            </a:r>
            <a:endParaRPr lang="en-US" dirty="0"/>
          </a:p>
        </p:txBody>
      </p:sp>
    </p:spTree>
    <p:extLst>
      <p:ext uri="{BB962C8B-B14F-4D97-AF65-F5344CB8AC3E}">
        <p14:creationId xmlns:p14="http://schemas.microsoft.com/office/powerpoint/2010/main" val="1747862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Tree Confusion Matrix</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834" y="1482138"/>
            <a:ext cx="5656487" cy="4694825"/>
          </a:xfrm>
        </p:spPr>
      </p:pic>
    </p:spTree>
    <p:extLst>
      <p:ext uri="{BB962C8B-B14F-4D97-AF65-F5344CB8AC3E}">
        <p14:creationId xmlns:p14="http://schemas.microsoft.com/office/powerpoint/2010/main" val="36381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261"/>
            <a:ext cx="10515600" cy="5772702"/>
          </a:xfrm>
        </p:spPr>
        <p:txBody>
          <a:bodyPr/>
          <a:lstStyle/>
          <a:p>
            <a:pPr marL="514350" indent="-514350">
              <a:buFont typeface="+mj-lt"/>
              <a:buAutoNum type="arabicPeriod" startAt="2"/>
            </a:pPr>
            <a:r>
              <a:rPr lang="en-US" u="sng" dirty="0" smtClean="0"/>
              <a:t>Logistic </a:t>
            </a:r>
            <a:r>
              <a:rPr lang="en-US" u="sng" dirty="0"/>
              <a:t>Regression</a:t>
            </a:r>
          </a:p>
          <a:p>
            <a:r>
              <a:rPr lang="en-US" dirty="0"/>
              <a:t>The C used for regularization strength was </a:t>
            </a:r>
            <a:r>
              <a:rPr lang="en-US" i="1" dirty="0"/>
              <a:t>0.01</a:t>
            </a:r>
            <a:r>
              <a:rPr lang="en-US" dirty="0"/>
              <a:t> whereas the solver used was </a:t>
            </a:r>
            <a:r>
              <a:rPr lang="en-US" i="1" dirty="0" err="1"/>
              <a:t>liblinear</a:t>
            </a:r>
            <a:r>
              <a:rPr lang="en-US" dirty="0" smtClean="0"/>
              <a:t>.</a:t>
            </a:r>
            <a:endParaRPr lang="en-US" dirty="0"/>
          </a:p>
        </p:txBody>
      </p:sp>
    </p:spTree>
    <p:extLst>
      <p:ext uri="{BB962C8B-B14F-4D97-AF65-F5344CB8AC3E}">
        <p14:creationId xmlns:p14="http://schemas.microsoft.com/office/powerpoint/2010/main" val="242234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Classification Report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544" y="1771048"/>
            <a:ext cx="10352911" cy="3184968"/>
          </a:xfrm>
        </p:spPr>
      </p:pic>
    </p:spTree>
    <p:extLst>
      <p:ext uri="{BB962C8B-B14F-4D97-AF65-F5344CB8AC3E}">
        <p14:creationId xmlns:p14="http://schemas.microsoft.com/office/powerpoint/2010/main" val="28634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Confusion Matrix</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7227" y="1514848"/>
            <a:ext cx="6517546" cy="5343152"/>
          </a:xfrm>
        </p:spPr>
      </p:pic>
    </p:spTree>
    <p:extLst>
      <p:ext uri="{BB962C8B-B14F-4D97-AF65-F5344CB8AC3E}">
        <p14:creationId xmlns:p14="http://schemas.microsoft.com/office/powerpoint/2010/main" val="34309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a:t>
            </a:r>
            <a:endParaRPr lang="en-US" dirty="0"/>
          </a:p>
        </p:txBody>
      </p:sp>
      <p:sp>
        <p:nvSpPr>
          <p:cNvPr id="3" name="Content Placeholder 2"/>
          <p:cNvSpPr>
            <a:spLocks noGrp="1"/>
          </p:cNvSpPr>
          <p:nvPr>
            <p:ph idx="1"/>
          </p:nvPr>
        </p:nvSpPr>
        <p:spPr/>
        <p:txBody>
          <a:bodyPr/>
          <a:lstStyle/>
          <a:p>
            <a:r>
              <a:rPr lang="en-US" dirty="0" smtClean="0"/>
              <a:t>The </a:t>
            </a:r>
            <a:r>
              <a:rPr lang="en-US" dirty="0"/>
              <a:t>best K, as shown below, for the model where the highest elbow bend exists is at </a:t>
            </a:r>
            <a:r>
              <a:rPr lang="en-US" i="1" dirty="0"/>
              <a:t>4</a:t>
            </a:r>
            <a:r>
              <a:rPr lang="en-US" dirty="0" smtClean="0"/>
              <a:t>.</a:t>
            </a:r>
            <a:endParaRPr lang="en-US" dirty="0"/>
          </a:p>
        </p:txBody>
      </p:sp>
    </p:spTree>
    <p:extLst>
      <p:ext uri="{BB962C8B-B14F-4D97-AF65-F5344CB8AC3E}">
        <p14:creationId xmlns:p14="http://schemas.microsoft.com/office/powerpoint/2010/main" val="294217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best 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51041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 Classification Report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550" y="1857675"/>
            <a:ext cx="10830900" cy="2878348"/>
          </a:xfrm>
        </p:spPr>
      </p:pic>
    </p:spTree>
    <p:extLst>
      <p:ext uri="{BB962C8B-B14F-4D97-AF65-F5344CB8AC3E}">
        <p14:creationId xmlns:p14="http://schemas.microsoft.com/office/powerpoint/2010/main" val="271283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Accuracy</a:t>
            </a:r>
          </a:p>
        </p:txBody>
      </p:sp>
      <p:sp>
        <p:nvSpPr>
          <p:cNvPr id="3" name="Content Placeholder 2"/>
          <p:cNvSpPr>
            <a:spLocks noGrp="1"/>
          </p:cNvSpPr>
          <p:nvPr>
            <p:ph idx="1"/>
          </p:nvPr>
        </p:nvSpPr>
        <p:spPr/>
        <p:txBody>
          <a:bodyPr>
            <a:normAutofit fontScale="92500" lnSpcReduction="20000"/>
          </a:bodyPr>
          <a:lstStyle/>
          <a:p>
            <a:r>
              <a:rPr lang="en-US" b="1" dirty="0"/>
              <a:t>Precision:</a:t>
            </a:r>
            <a:r>
              <a:rPr lang="en-US" dirty="0"/>
              <a:t> Precision refers to the percentage of results which are relevant, in simpler terms it can be seen as how many of the selected items from the model are relevant. Mathematically, it is calculated by dividing true positives by true positive and false positive</a:t>
            </a:r>
          </a:p>
          <a:p>
            <a:r>
              <a:rPr lang="en-US" b="1" dirty="0"/>
              <a:t>Recall:</a:t>
            </a:r>
            <a:r>
              <a:rPr lang="en-US" dirty="0"/>
              <a:t> Recall refers to the percentage of total relevant results correctly classified by the algorithm. In simpler terms, it tells how many relevant items were selected. It is calculated by dividing true positives by true positive and false negative</a:t>
            </a:r>
          </a:p>
          <a:p>
            <a:r>
              <a:rPr lang="en-US" b="1" dirty="0"/>
              <a:t>F1-Score:</a:t>
            </a:r>
            <a:r>
              <a:rPr lang="en-US" dirty="0"/>
              <a:t> f1-score is a measure of accuracy of the model, which is the harmonic mean of the model’s precision and recall. Perfect precision and recall is shown by the f1-score as 1, which is the highest value for the f1-score, whereas the lowest possible value is 0 which means that either precision or recall is 0</a:t>
            </a:r>
          </a:p>
        </p:txBody>
      </p:sp>
    </p:spTree>
    <p:extLst>
      <p:ext uri="{BB962C8B-B14F-4D97-AF65-F5344CB8AC3E}">
        <p14:creationId xmlns:p14="http://schemas.microsoft.com/office/powerpoint/2010/main" val="523485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137" y="818148"/>
            <a:ext cx="11237725" cy="4630973"/>
          </a:xfrm>
        </p:spPr>
      </p:pic>
    </p:spTree>
    <p:extLst>
      <p:ext uri="{BB962C8B-B14F-4D97-AF65-F5344CB8AC3E}">
        <p14:creationId xmlns:p14="http://schemas.microsoft.com/office/powerpoint/2010/main" val="218685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530417"/>
            <a:ext cx="10515600" cy="4646546"/>
          </a:xfrm>
        </p:spPr>
        <p:txBody>
          <a:bodyPr>
            <a:normAutofit/>
          </a:bodyPr>
          <a:lstStyle/>
          <a:p>
            <a:r>
              <a:rPr lang="en-US" dirty="0"/>
              <a:t>f1-score is highest for k-Nearest Neighbor at </a:t>
            </a:r>
            <a:r>
              <a:rPr lang="en-US" i="1" dirty="0" smtClean="0"/>
              <a:t>0.75</a:t>
            </a:r>
          </a:p>
          <a:p>
            <a:r>
              <a:rPr lang="en-US" dirty="0"/>
              <a:t>k-Nearest Neighbor model performs poorly in the precision of </a:t>
            </a:r>
            <a:r>
              <a:rPr lang="en-US" i="1" dirty="0"/>
              <a:t>1</a:t>
            </a:r>
            <a:r>
              <a:rPr lang="en-US" dirty="0"/>
              <a:t> at </a:t>
            </a:r>
            <a:r>
              <a:rPr lang="en-US" i="1" dirty="0" smtClean="0"/>
              <a:t>0.08</a:t>
            </a:r>
            <a:r>
              <a:rPr lang="en-US" dirty="0" smtClean="0"/>
              <a:t>.</a:t>
            </a:r>
          </a:p>
          <a:p>
            <a:r>
              <a:rPr lang="en-US" dirty="0"/>
              <a:t>Decision Tree has a more balanced precision for </a:t>
            </a:r>
            <a:r>
              <a:rPr lang="en-US" i="1" dirty="0"/>
              <a:t>0</a:t>
            </a:r>
            <a:r>
              <a:rPr lang="en-US" dirty="0"/>
              <a:t> and </a:t>
            </a:r>
            <a:r>
              <a:rPr lang="en-US" i="1" dirty="0" smtClean="0"/>
              <a:t>1.</a:t>
            </a:r>
          </a:p>
          <a:p>
            <a:r>
              <a:rPr lang="en-US" dirty="0"/>
              <a:t>Logistic Regression is more balanced when it comes to recall of </a:t>
            </a:r>
            <a:r>
              <a:rPr lang="en-US" i="1" dirty="0"/>
              <a:t>0</a:t>
            </a:r>
            <a:r>
              <a:rPr lang="en-US" dirty="0"/>
              <a:t> and </a:t>
            </a:r>
            <a:r>
              <a:rPr lang="en-US" i="1" dirty="0"/>
              <a:t>1</a:t>
            </a:r>
            <a:r>
              <a:rPr lang="en-US" dirty="0" smtClean="0"/>
              <a:t>.</a:t>
            </a:r>
          </a:p>
          <a:p>
            <a:r>
              <a:rPr lang="en-US" dirty="0"/>
              <a:t>f1-score of the two models are very close but for the Logistic Regression it is higher by </a:t>
            </a:r>
            <a:r>
              <a:rPr lang="en-US" i="1" dirty="0"/>
              <a:t>0.04</a:t>
            </a:r>
            <a:r>
              <a:rPr lang="en-US" dirty="0"/>
              <a:t>. </a:t>
            </a:r>
            <a:endParaRPr lang="en-US" dirty="0" smtClean="0"/>
          </a:p>
          <a:p>
            <a:r>
              <a:rPr lang="en-US" dirty="0" smtClean="0"/>
              <a:t>It </a:t>
            </a:r>
            <a:r>
              <a:rPr lang="en-US" dirty="0"/>
              <a:t>can be concluded that the both the models can be used side by side for the best performance.</a:t>
            </a:r>
            <a:endParaRPr lang="en-US" i="1" dirty="0" smtClean="0"/>
          </a:p>
        </p:txBody>
      </p:sp>
    </p:spTree>
    <p:extLst>
      <p:ext uri="{BB962C8B-B14F-4D97-AF65-F5344CB8AC3E}">
        <p14:creationId xmlns:p14="http://schemas.microsoft.com/office/powerpoint/2010/main" val="86769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The dataset used for this project is based on car accidents which have taken place within the city of </a:t>
            </a:r>
            <a:r>
              <a:rPr lang="en-US" b="1" dirty="0" smtClean="0"/>
              <a:t>Seattle, Washington</a:t>
            </a:r>
            <a:r>
              <a:rPr lang="en-US" dirty="0" smtClean="0"/>
              <a:t> from the year </a:t>
            </a:r>
            <a:r>
              <a:rPr lang="en-US" b="1" dirty="0" smtClean="0"/>
              <a:t>2004 </a:t>
            </a:r>
            <a:r>
              <a:rPr lang="en-US" dirty="0" smtClean="0"/>
              <a:t>to </a:t>
            </a:r>
            <a:r>
              <a:rPr lang="en-US" b="1" dirty="0" smtClean="0"/>
              <a:t>2020</a:t>
            </a:r>
            <a:r>
              <a:rPr lang="en-US" dirty="0" smtClean="0"/>
              <a:t>. This data is regarding the </a:t>
            </a:r>
            <a:r>
              <a:rPr lang="en-US" b="1" dirty="0" smtClean="0"/>
              <a:t>severity of each car accidents</a:t>
            </a:r>
            <a:r>
              <a:rPr lang="en-US" dirty="0" smtClean="0"/>
              <a:t> along with the time and conditions under which each accident occurred.</a:t>
            </a:r>
          </a:p>
          <a:p>
            <a:endParaRPr lang="en-US" dirty="0"/>
          </a:p>
          <a:p>
            <a:endParaRPr lang="en-US" dirty="0"/>
          </a:p>
        </p:txBody>
      </p:sp>
    </p:spTree>
    <p:extLst>
      <p:ext uri="{BB962C8B-B14F-4D97-AF65-F5344CB8AC3E}">
        <p14:creationId xmlns:p14="http://schemas.microsoft.com/office/powerpoint/2010/main" val="2913879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lstStyle/>
          <a:p>
            <a:r>
              <a:rPr lang="en-US" dirty="0"/>
              <a:t>The developmental body for Seattle city can assess how much of these accidents have occurred in a place where road or light conditions were not ideal for that specific area and could launch development projects for those areas where most severe accidents take place in order to minimize the effects of these two </a:t>
            </a:r>
            <a:r>
              <a:rPr lang="en-US" dirty="0" smtClean="0"/>
              <a:t>factors.</a:t>
            </a:r>
          </a:p>
          <a:p>
            <a:r>
              <a:rPr lang="en-US" smtClean="0"/>
              <a:t>Car </a:t>
            </a:r>
            <a:r>
              <a:rPr lang="en-US" dirty="0"/>
              <a:t>drivers could also use this data to assess when to take extra precautions on the road under the given circumstances of light condition, road condition and weather, in order to avoid a severe accident, if any.</a:t>
            </a:r>
          </a:p>
        </p:txBody>
      </p:sp>
    </p:spTree>
    <p:extLst>
      <p:ext uri="{BB962C8B-B14F-4D97-AF65-F5344CB8AC3E}">
        <p14:creationId xmlns:p14="http://schemas.microsoft.com/office/powerpoint/2010/main" val="278894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692" y="365125"/>
            <a:ext cx="10986616" cy="5580197"/>
          </a:xfrm>
        </p:spPr>
      </p:pic>
    </p:spTree>
    <p:extLst>
      <p:ext uri="{BB962C8B-B14F-4D97-AF65-F5344CB8AC3E}">
        <p14:creationId xmlns:p14="http://schemas.microsoft.com/office/powerpoint/2010/main" val="405773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388" y="1828800"/>
            <a:ext cx="11449224" cy="4061861"/>
          </a:xfrm>
        </p:spPr>
      </p:pic>
    </p:spTree>
    <p:extLst>
      <p:ext uri="{BB962C8B-B14F-4D97-AF65-F5344CB8AC3E}">
        <p14:creationId xmlns:p14="http://schemas.microsoft.com/office/powerpoint/2010/main" val="58283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283" y="1825625"/>
            <a:ext cx="8735433" cy="4351338"/>
          </a:xfrm>
        </p:spPr>
      </p:pic>
    </p:spTree>
    <p:extLst>
      <p:ext uri="{BB962C8B-B14F-4D97-AF65-F5344CB8AC3E}">
        <p14:creationId xmlns:p14="http://schemas.microsoft.com/office/powerpoint/2010/main" val="77104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323" y="365125"/>
            <a:ext cx="10347353" cy="5570571"/>
          </a:xfrm>
        </p:spPr>
      </p:pic>
    </p:spTree>
    <p:extLst>
      <p:ext uri="{BB962C8B-B14F-4D97-AF65-F5344CB8AC3E}">
        <p14:creationId xmlns:p14="http://schemas.microsoft.com/office/powerpoint/2010/main" val="396844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Models</a:t>
            </a:r>
            <a:endParaRPr lang="en-US" dirty="0"/>
          </a:p>
        </p:txBody>
      </p:sp>
      <p:sp>
        <p:nvSpPr>
          <p:cNvPr id="3" name="Content Placeholder 2"/>
          <p:cNvSpPr>
            <a:spLocks noGrp="1"/>
          </p:cNvSpPr>
          <p:nvPr>
            <p:ph idx="1"/>
          </p:nvPr>
        </p:nvSpPr>
        <p:spPr/>
        <p:txBody>
          <a:bodyPr>
            <a:normAutofit/>
          </a:bodyPr>
          <a:lstStyle/>
          <a:p>
            <a:r>
              <a:rPr lang="en-US" b="1" dirty="0" smtClean="0"/>
              <a:t>Logistic </a:t>
            </a:r>
            <a:r>
              <a:rPr lang="en-US" b="1" dirty="0"/>
              <a:t>Regression:</a:t>
            </a:r>
            <a:r>
              <a:rPr lang="en-US" dirty="0"/>
              <a:t> Logistic regression is a statistical model that in its basic form uses a logistic function to model a binary dependent variable</a:t>
            </a:r>
          </a:p>
          <a:p>
            <a:r>
              <a:rPr lang="en-US" b="1" dirty="0"/>
              <a:t>Decision Tree Analysis:</a:t>
            </a:r>
            <a:r>
              <a:rPr lang="en-US" dirty="0"/>
              <a:t> The Decision Tree Analysis breaks down a data set into smaller subsets while at the same time an associated decision tree is incrementally developed. The final result is a tree with decision nodes and leaf nodes.</a:t>
            </a:r>
          </a:p>
          <a:p>
            <a:r>
              <a:rPr lang="en-US" b="1" dirty="0"/>
              <a:t>k-Nearest Neighbor:</a:t>
            </a:r>
            <a:r>
              <a:rPr lang="en-US" dirty="0"/>
              <a:t> K nearest neighbors is a simple algorithm that stores all available cases and classifies new cases based on a similarity measure (based on distance)</a:t>
            </a:r>
          </a:p>
        </p:txBody>
      </p:sp>
    </p:spTree>
    <p:extLst>
      <p:ext uri="{BB962C8B-B14F-4D97-AF65-F5344CB8AC3E}">
        <p14:creationId xmlns:p14="http://schemas.microsoft.com/office/powerpoint/2010/main" val="349252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u="sng" dirty="0" smtClean="0"/>
              <a:t>Decision </a:t>
            </a:r>
            <a:r>
              <a:rPr lang="en-US" u="sng" dirty="0"/>
              <a:t>Tree</a:t>
            </a:r>
          </a:p>
          <a:p>
            <a:r>
              <a:rPr lang="en-US" dirty="0"/>
              <a:t>The criterion chosen for the classifier was </a:t>
            </a:r>
            <a:r>
              <a:rPr lang="en-US" i="1" dirty="0"/>
              <a:t>entropy</a:t>
            </a:r>
            <a:r>
              <a:rPr lang="en-US" dirty="0"/>
              <a:t> and the max depth was </a:t>
            </a:r>
            <a:r>
              <a:rPr lang="en-US" i="1" dirty="0"/>
              <a:t>6</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25068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Tree Classification Report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879" y="1690688"/>
            <a:ext cx="10676242" cy="2844081"/>
          </a:xfrm>
        </p:spPr>
      </p:pic>
    </p:spTree>
    <p:extLst>
      <p:ext uri="{BB962C8B-B14F-4D97-AF65-F5344CB8AC3E}">
        <p14:creationId xmlns:p14="http://schemas.microsoft.com/office/powerpoint/2010/main" val="200198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316</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Introduction</vt:lpstr>
      <vt:lpstr>Data</vt:lpstr>
      <vt:lpstr>PowerPoint Presentation</vt:lpstr>
      <vt:lpstr>Feature Selection</vt:lpstr>
      <vt:lpstr>Methodology</vt:lpstr>
      <vt:lpstr>PowerPoint Presentation</vt:lpstr>
      <vt:lpstr>Machine Learning Models</vt:lpstr>
      <vt:lpstr>Results</vt:lpstr>
      <vt:lpstr>Decision Tree Classification Report</vt:lpstr>
      <vt:lpstr>Decision Tree Confusion Matrix</vt:lpstr>
      <vt:lpstr>PowerPoint Presentation</vt:lpstr>
      <vt:lpstr>Logistic Regression Classification Report</vt:lpstr>
      <vt:lpstr>Logistic Regression Confusion Matrix</vt:lpstr>
      <vt:lpstr>k-Nearest Neighbor</vt:lpstr>
      <vt:lpstr>Choosing the best K</vt:lpstr>
      <vt:lpstr>k-Nearest Neighbor Classification Report</vt:lpstr>
      <vt:lpstr>Model Accuracy</vt:lpstr>
      <vt:lpstr>PowerPoint Presentation</vt:lpstr>
      <vt:lpstr>Conclusion</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nikhil jain</dc:creator>
  <cp:lastModifiedBy>nikhil jain</cp:lastModifiedBy>
  <cp:revision>3</cp:revision>
  <dcterms:created xsi:type="dcterms:W3CDTF">2020-10-08T13:37:07Z</dcterms:created>
  <dcterms:modified xsi:type="dcterms:W3CDTF">2020-10-08T14:03:03Z</dcterms:modified>
</cp:coreProperties>
</file>