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Cloud Computing</a:t>
            </a:r>
          </a:p>
        </p:txBody>
      </p:sp>
      <p:sp>
        <p:nvSpPr>
          <p:cNvPr id="3" name="Subtitle 2"/>
          <p:cNvSpPr>
            <a:spLocks noGrp="1"/>
          </p:cNvSpPr>
          <p:nvPr>
            <p:ph type="subTitle" idx="1"/>
          </p:nvPr>
        </p:nvSpPr>
        <p:spPr/>
        <p:txBody>
          <a:bodyPr/>
          <a:lstStyle/>
          <a:p>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 Cloud Computing</a:t>
            </a:r>
          </a:p>
        </p:txBody>
      </p:sp>
      <p:sp>
        <p:nvSpPr>
          <p:cNvPr id="3" name="TextBox 2"/>
          <p:cNvSpPr txBox="1"/>
          <p:nvPr/>
        </p:nvSpPr>
        <p:spPr>
          <a:xfrm>
            <a:off x="914400" y="1828800"/>
            <a:ext cx="8229600" cy="4572000"/>
          </a:xfrm>
          <a:prstGeom prst="rect">
            <a:avLst/>
          </a:prstGeom>
          <a:noFill/>
        </p:spPr>
        <p:txBody>
          <a:bodyPr wrap="square">
            <a:spAutoFit/>
          </a:bodyPr>
          <a:lstStyle/>
          <a:p>
            <a:r>
              <a:t>Introduction on Cloud Computing:</a:t>
            </a:r>
          </a:p>
          <a:p>
            <a:pPr>
              <a:defRPr sz="2200">
                <a:latin typeface="Arial"/>
              </a:defRPr>
            </a:pPr>
            <a:r>
              <a:t>- Cloud computing is "a paradigm for enabling network access to a scalable and elastic pool of shareable physical or virtual resources with self-service provisioning and administration on-demand," according to ISO.</a:t>
            </a:r>
            <a:br/>
            <a:br/>
            <a:br/>
            <a:r>
              <a:t>== Essential Characteristics ==</a:t>
            </a:r>
            <a:br/>
            <a:r>
              <a:t>In 2011, the National Institute of Standards and Technology (NIST) identified five "essential characteristics" for cloud systems</a:t>
            </a:r>
          </a:p>
          <a:p>
            <a:pPr>
              <a:defRPr sz="2200">
                <a:latin typeface="Arial"/>
              </a:defRPr>
            </a:pPr>
            <a:r>
              <a:t>- Below are the exact definitions according to NIST:</a:t>
            </a:r>
            <a:br/>
            <a:br/>
            <a:r>
              <a:t>On-demand self-service: "A consumer can unilaterally provision computing capabilities, such as server time and network storage, as needed automatically without requiring human interaction with each service provider."</a:t>
            </a:r>
            <a:br/>
            <a:r>
              <a:t>Broad network access: "Capabilities are available over the network and accessed through standard mechanisms that promote use by heterogeneous thin or thick client platforms (e.g., mobile phones, tablets, laptops, and workstations)."</a:t>
            </a:r>
            <a:br/>
            <a:r>
              <a:t>Resource pooling: " The provider's computing resources are pooled to serve multiple consumers using a multi-tenant model, with different physical and virtual resources dynamically assigned and reassigned according to consumer demand."</a:t>
            </a:r>
            <a:br/>
            <a:r>
              <a:t>Rapid elasticity: "Capabilities can be elastically provisioned and released, in some cases automatically, to scale rapidly outward and inward commensurate with demand</a:t>
            </a:r>
          </a:p>
          <a:p>
            <a:pPr>
              <a:defRPr sz="2200">
                <a:latin typeface="Arial"/>
              </a:defRPr>
            </a:pPr>
            <a:r>
              <a:t>- To the consumer, the capabilities available for provisioning often appear unlimited and can be appropriated in any quantity at any time."</a:t>
            </a:r>
            <a:br/>
            <a:r>
              <a:t>Measured service: "Cloud systems automatically control and optimize resource use by leveraging a metering capability at some level of abstraction appropriate to the type of service (e.g., storage, processing, bandwidth, and active user accounts)</a:t>
            </a:r>
          </a:p>
          <a:p>
            <a:pPr>
              <a:defRPr sz="2200">
                <a:latin typeface="Arial"/>
              </a:defRPr>
            </a:pPr>
            <a:r>
              <a:t>- Resource usage can be monitored, controlled, and reported, providing transparency for both the provider and consumer of the utilized service.</a:t>
            </a:r>
            <a:br/>
            <a:r>
              <a:t>By 2023, the International Organization for Standardization (ISO) had expanded and refined the list.</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 Cloud Computing</a:t>
            </a:r>
          </a:p>
        </p:txBody>
      </p:sp>
      <p:sp>
        <p:nvSpPr>
          <p:cNvPr id="3" name="TextBox 2"/>
          <p:cNvSpPr txBox="1"/>
          <p:nvPr/>
        </p:nvSpPr>
        <p:spPr>
          <a:xfrm>
            <a:off x="914400" y="1828800"/>
            <a:ext cx="8229600" cy="4572000"/>
          </a:xfrm>
          <a:prstGeom prst="rect">
            <a:avLst/>
          </a:prstGeom>
          <a:noFill/>
        </p:spPr>
        <p:txBody>
          <a:bodyPr wrap="square">
            <a:spAutoFit/>
          </a:bodyPr>
          <a:lstStyle/>
          <a:p>
            <a:r>
              <a:t>Key Features on Cloud Computing:</a:t>
            </a:r>
          </a:p>
          <a:p>
            <a:pPr>
              <a:defRPr sz="2200">
                <a:latin typeface="Arial"/>
              </a:defRPr>
            </a:pPr>
            <a:r>
              <a:t>- The Cloud Native Computing Foundation (CNCF) is a subsidiary of the Linux Foundation founded in 2015 to support cloud-native computing.</a:t>
            </a:r>
            <a:br/>
            <a:br/>
            <a:br/>
            <a:r>
              <a:t>== History ==</a:t>
            </a:r>
            <a:br/>
            <a:r>
              <a:t>It was announced alongside Kubernetes 1.0, an open source container cluster manager, which was contributed to the Linux Foundation by Google as a seed technology</a:t>
            </a:r>
          </a:p>
          <a:p>
            <a:pPr>
              <a:defRPr sz="2200">
                <a:latin typeface="Arial"/>
              </a:defRPr>
            </a:pPr>
            <a:r>
              <a:t>- Founding members include Google, CoreOS, Mesosphere, Red Hat, Twitter, Huawei, Intel, RX-M, Cisco, IBM, Docker, Univa, and VMware</a:t>
            </a:r>
          </a:p>
          <a:p>
            <a:pPr>
              <a:defRPr sz="2200">
                <a:latin typeface="Arial"/>
              </a:defRPr>
            </a:pPr>
            <a:r>
              <a:t>- Today, CNCF is supported by over 450 members.</a:t>
            </a:r>
            <a:br/>
            <a:r>
              <a:t>In August 2018 Google announced that it was handing over operational control of Kubernetes to the community.</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 Cloud Computing</a:t>
            </a:r>
          </a:p>
        </p:txBody>
      </p:sp>
      <p:sp>
        <p:nvSpPr>
          <p:cNvPr id="3" name="TextBox 2"/>
          <p:cNvSpPr txBox="1"/>
          <p:nvPr/>
        </p:nvSpPr>
        <p:spPr>
          <a:xfrm>
            <a:off x="914400" y="1828800"/>
            <a:ext cx="8229600" cy="4572000"/>
          </a:xfrm>
          <a:prstGeom prst="rect">
            <a:avLst/>
          </a:prstGeom>
          <a:noFill/>
        </p:spPr>
        <p:txBody>
          <a:bodyPr wrap="square">
            <a:spAutoFit/>
          </a:bodyPr>
          <a:lstStyle/>
          <a:p>
            <a:r>
              <a:t>Benefits on Cloud Computing:</a:t>
            </a:r>
          </a:p>
          <a:p>
            <a:pPr>
              <a:defRPr sz="2200">
                <a:latin typeface="Arial"/>
              </a:defRPr>
            </a:pPr>
            <a:r>
              <a:t>- Private cloud computing infrastructure is a category of cloud computing that provides comparable benefits to public cloud systems, such as self-service and scalability, but it does so via a proprietary framework</a:t>
            </a:r>
          </a:p>
          <a:p>
            <a:pPr>
              <a:defRPr sz="2200">
                <a:latin typeface="Arial"/>
              </a:defRPr>
            </a:pPr>
            <a:r>
              <a:t>- In contrast to public clouds, which cater to multiple entities, a private cloud is specifically designed for the requirements and objectives of one organization.</a:t>
            </a:r>
            <a:br/>
            <a:br/>
            <a:br/>
            <a:r>
              <a:t>== Definition ==</a:t>
            </a:r>
            <a:br/>
            <a:r>
              <a:t>A private cloud computing infrastructure constitutes a distinctive model of cloud computing that facilitates a secure and distinct cloud environment where only the intended client can function</a:t>
            </a:r>
          </a:p>
          <a:p>
            <a:pPr>
              <a:defRPr sz="2200">
                <a:latin typeface="Arial"/>
              </a:defRPr>
            </a:pPr>
            <a:r>
              <a:t>- It can either be physically housed in the organization's in-house data center or be managed by a third-party provider</a:t>
            </a:r>
          </a:p>
          <a:p>
            <a:pPr>
              <a:defRPr sz="2200">
                <a:latin typeface="Arial"/>
              </a:defRPr>
            </a:pPr>
            <a:r>
              <a:t>- In a private cloud, the infrastructure and services are always sustained on a private network, and both the hardware and software are devoted exclusively to a single organization.</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 Cloud Computing</a:t>
            </a:r>
          </a:p>
        </p:txBody>
      </p:sp>
      <p:sp>
        <p:nvSpPr>
          <p:cNvPr id="3" name="TextBox 2"/>
          <p:cNvSpPr txBox="1"/>
          <p:nvPr/>
        </p:nvSpPr>
        <p:spPr>
          <a:xfrm>
            <a:off x="914400" y="1828800"/>
            <a:ext cx="8229600" cy="4572000"/>
          </a:xfrm>
          <a:prstGeom prst="rect">
            <a:avLst/>
          </a:prstGeom>
          <a:noFill/>
        </p:spPr>
        <p:txBody>
          <a:bodyPr wrap="square">
            <a:spAutoFit/>
          </a:bodyPr>
          <a:lstStyle/>
          <a:p>
            <a:r>
              <a:t>Challenges on Cloud Computing:</a:t>
            </a:r>
          </a:p>
          <a:p>
            <a:pPr>
              <a:defRPr sz="2200">
                <a:latin typeface="Arial"/>
              </a:defRPr>
            </a:pPr>
            <a:r>
              <a:t>- Serverless computing is "a cloud service category in which the customer can use different cloud capability types without the customer having to provision, deploy and manage either hardware or software resources, other than providing customer application code or providing customer data</a:t>
            </a:r>
          </a:p>
          <a:p>
            <a:pPr>
              <a:defRPr sz="2200">
                <a:latin typeface="Arial"/>
              </a:defRPr>
            </a:pPr>
            <a:r>
              <a:t>- Serverless computing represents a form of virtualized computing." according to ISO/IEC 22123-2</a:t>
            </a:r>
          </a:p>
          <a:p>
            <a:pPr>
              <a:defRPr sz="2200">
                <a:latin typeface="Arial"/>
              </a:defRPr>
            </a:pPr>
            <a:r>
              <a:t>- Serverless computing is a broad ecosystem that includes the cloud provider, Function as a Service, managed services, tools, frameworks, engineers, stakeholders, and other interconnected elements, according to Sheen Brisals</a:t>
            </a:r>
          </a:p>
          <a:p>
            <a:pPr>
              <a:defRPr sz="2200">
                <a:latin typeface="Arial"/>
              </a:defRPr>
            </a:pPr>
            <a:r>
              <a:t>- == Overview ==</a:t>
            </a:r>
            <a:br/>
            <a:r>
              <a:t>Serverless is a misnomer in the sense that servers are still used by cloud service providers to execute code for developers</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 - Cloud Computing</a:t>
            </a:r>
          </a:p>
        </p:txBody>
      </p:sp>
      <p:sp>
        <p:nvSpPr>
          <p:cNvPr id="3" name="TextBox 2"/>
          <p:cNvSpPr txBox="1"/>
          <p:nvPr/>
        </p:nvSpPr>
        <p:spPr>
          <a:xfrm>
            <a:off x="914400" y="1828800"/>
            <a:ext cx="8229600" cy="4572000"/>
          </a:xfrm>
          <a:prstGeom prst="rect">
            <a:avLst/>
          </a:prstGeom>
          <a:noFill/>
        </p:spPr>
        <p:txBody>
          <a:bodyPr wrap="square">
            <a:spAutoFit/>
          </a:bodyPr>
          <a:lstStyle/>
          <a:p>
            <a:r>
              <a:t>Future Scope on Cloud Computing:</a:t>
            </a:r>
          </a:p>
          <a:p>
            <a:pPr>
              <a:defRPr sz="2200">
                <a:latin typeface="Arial"/>
              </a:defRPr>
            </a:pPr>
            <a:r>
              <a:t>- Edge computing is a distributed computing model that brings computation and data storage closer to the sources of data</a:t>
            </a:r>
          </a:p>
          <a:p>
            <a:pPr>
              <a:defRPr sz="2200">
                <a:latin typeface="Arial"/>
              </a:defRPr>
            </a:pPr>
            <a:r>
              <a:t>- More broadly, it refers to any design that pushes computation physically closer to a user, so as to reduce the latency compared to when an application runs on a centralized data centre.</a:t>
            </a:r>
            <a:br/>
            <a:r>
              <a:t>The term began being used in the 1990s to describe content delivery networks—these were used to deliver website and video content from servers located near users</a:t>
            </a:r>
          </a:p>
          <a:p>
            <a:pPr>
              <a:defRPr sz="2200">
                <a:latin typeface="Arial"/>
              </a:defRPr>
            </a:pPr>
            <a:r>
              <a:t>- In the early 2000s, these systems expanded their scope to hosting other applications, leading to early edge computing services</a:t>
            </a:r>
          </a:p>
          <a:p>
            <a:pPr>
              <a:defRPr sz="2200">
                <a:latin typeface="Arial"/>
              </a:defRPr>
            </a:pPr>
            <a:r>
              <a:t>- These services could do things like find dealers, manage shopping carts, gather real-time data, and place ads.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914400" y="1828800"/>
            <a:ext cx="12801600" cy="3657600"/>
          </a:xfrm>
          <a:prstGeom prst="rect">
            <a:avLst/>
          </a:prstGeom>
          <a:noFill/>
        </p:spPr>
        <p:txBody>
          <a:bodyPr wrap="none">
            <a:spAutoFit/>
          </a:bodyPr>
          <a:lstStyle/>
          <a:p>
            <a:r>
              <a:t>Key Takeaways:</a:t>
            </a:r>
          </a:p>
          <a:p>
            <a:pPr>
              <a:defRPr sz="2200">
                <a:latin typeface="Arial"/>
              </a:defRPr>
            </a:pPr>
            <a:r>
              <a:t>- Introduction</a:t>
            </a:r>
          </a:p>
          <a:p>
            <a:pPr>
              <a:defRPr sz="2200">
                <a:latin typeface="Arial"/>
              </a:defRPr>
            </a:pPr>
            <a:r>
              <a:t>- Key Features</a:t>
            </a:r>
          </a:p>
          <a:p>
            <a:pPr>
              <a:defRPr sz="2200">
                <a:latin typeface="Arial"/>
              </a:defRPr>
            </a:pPr>
            <a:r>
              <a:t>- Benefits</a:t>
            </a:r>
          </a:p>
          <a:p>
            <a:pPr>
              <a:defRPr sz="2200">
                <a:latin typeface="Arial"/>
              </a:defRPr>
            </a:pPr>
            <a:r>
              <a:t>- Challenges</a:t>
            </a:r>
          </a:p>
          <a:p>
            <a:pPr>
              <a:defRPr sz="2200">
                <a:latin typeface="Arial"/>
              </a:defRPr>
            </a:pPr>
            <a:r>
              <a:t>- 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