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7ACE4"/>
                </a:solidFill>
                <a:latin typeface="Times New Roman"/>
              </a:defRPr>
            </a:pPr>
            <a:r>
              <a:t>Quantum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7ACE4"/>
                </a:solidFill>
                <a:latin typeface="Times New Roman"/>
              </a:defRPr>
            </a:pPr>
            <a:r>
              <a:t>AI-Generated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7ACE4"/>
                </a:solidFill>
                <a:latin typeface="Times New Roman"/>
              </a:defRPr>
            </a:pPr>
            <a:r>
              <a:t>Introduction - Quantum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7ACE4"/>
                </a:solidFill>
                <a:latin typeface="Times New Roman"/>
              </a:defRPr>
            </a:pPr>
            <a:r>
              <a:t>Introduction on Quantum Computing:</a:t>
            </a:r>
          </a:p>
          <a:p>
            <a:pPr>
              <a:defRPr sz="2000">
                <a:solidFill>
                  <a:srgbClr val="07ACE4"/>
                </a:solidFill>
                <a:latin typeface="Times New Roman"/>
              </a:defRPr>
            </a:pPr>
            <a:r>
              <a:t>- A quantum computer is a computer that exploits quantum mechanical phenomena</a:t>
            </a:r>
          </a:p>
          <a:p>
            <a:pPr>
              <a:defRPr sz="2000">
                <a:solidFill>
                  <a:srgbClr val="07ACE4"/>
                </a:solidFill>
                <a:latin typeface="Times New Roman"/>
              </a:defRPr>
            </a:pPr>
            <a:r>
              <a:t>- On small scales, physical matter exhibits properties of both particles and waves, and quantum computing leverages this behavior using specialized hardware</a:t>
            </a:r>
          </a:p>
          <a:p>
            <a:pPr>
              <a:defRPr sz="2000">
                <a:solidFill>
                  <a:srgbClr val="07ACE4"/>
                </a:solidFill>
                <a:latin typeface="Times New Roman"/>
              </a:defRPr>
            </a:pPr>
            <a:r>
              <a:t>- Classical physics cannot explain the operation of these quantum devices, and a scalable quantum computer could perform some calculations exponentially faster than any modern "classical" computer</a:t>
            </a:r>
          </a:p>
          <a:p>
            <a:pPr>
              <a:defRPr sz="2000">
                <a:solidFill>
                  <a:srgbClr val="07ACE4"/>
                </a:solidFill>
                <a:latin typeface="Times New Roman"/>
              </a:defRPr>
            </a:pPr>
            <a:r>
              <a:t>- Theoretically a large-scale quantum computer could break some widely used encryption schemes and aid physicists in performing physical simulations; however, the current state of the art is largely experimental and impractical, with several obstacles to useful applications.</a:t>
            </a:r>
            <a:br/>
            <a:r>
              <a:t>The basic unit of information in quantum computing, the qubit (or "quantum bit"), serves the same function as the bit in classical computing.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058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7ACE4"/>
                </a:solidFill>
                <a:latin typeface="Times New Roman"/>
              </a:defRPr>
            </a:pPr>
            <a:r>
              <a:t>Key Features - Quantum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7ACE4"/>
                </a:solidFill>
                <a:latin typeface="Times New Roman"/>
              </a:defRPr>
            </a:pPr>
            <a:r>
              <a:t>Key Features on Quantum Computing:</a:t>
            </a:r>
          </a:p>
          <a:p>
            <a:pPr>
              <a:defRPr sz="2000">
                <a:solidFill>
                  <a:srgbClr val="07ACE4"/>
                </a:solidFill>
                <a:latin typeface="Times New Roman"/>
              </a:defRPr>
            </a:pPr>
            <a:r>
              <a:t>- This glossary of quantum computing is a list of definitions of terms and concepts used in quantum computing, its sub-disciplines, and related fields.</a:t>
            </a:r>
            <a:br/>
            <a:br/>
            <a:r>
              <a:t>Bacon–Shor code</a:t>
            </a:r>
            <a:br/>
            <a:r>
              <a:t>is a Subsystem error correcting code</a:t>
            </a:r>
          </a:p>
          <a:p>
            <a:pPr>
              <a:defRPr sz="2000">
                <a:solidFill>
                  <a:srgbClr val="07ACE4"/>
                </a:solidFill>
                <a:latin typeface="Times New Roman"/>
              </a:defRPr>
            </a:pPr>
            <a:r>
              <a:t>- In a Subsystem code, information is encoded in a subsystem of a Hilbert space</a:t>
            </a:r>
          </a:p>
          <a:p>
            <a:pPr>
              <a:defRPr sz="2000">
                <a:solidFill>
                  <a:srgbClr val="07ACE4"/>
                </a:solidFill>
                <a:latin typeface="Times New Roman"/>
              </a:defRPr>
            </a:pPr>
            <a:r>
              <a:t>- Subsystem codes lend to simplified error correcting procedures unlike codes which encode information in the subspace of a Hilbert space</a:t>
            </a:r>
          </a:p>
          <a:p>
            <a:pPr>
              <a:defRPr sz="2000">
                <a:solidFill>
                  <a:srgbClr val="07ACE4"/>
                </a:solidFill>
                <a:latin typeface="Times New Roman"/>
              </a:defRPr>
            </a:pPr>
            <a:r>
              <a:t>- This simplicity led to the first demonstration of fault tolerant circuits on a quantum computer.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058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7ACE4"/>
                </a:solidFill>
                <a:latin typeface="Times New Roman"/>
              </a:defRPr>
            </a:pPr>
            <a:r>
              <a:t>Benefits - Quantum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7ACE4"/>
                </a:solidFill>
                <a:latin typeface="Times New Roman"/>
              </a:defRPr>
            </a:pPr>
            <a:r>
              <a:t>Benefits on Quantum Computing:</a:t>
            </a:r>
          </a:p>
          <a:p>
            <a:pPr>
              <a:defRPr sz="2000">
                <a:solidFill>
                  <a:srgbClr val="07ACE4"/>
                </a:solidFill>
                <a:latin typeface="Times New Roman"/>
              </a:defRPr>
            </a:pPr>
            <a:r>
              <a:t>- This article lists the companies worldwide engaged in the development of quantum computing, quantum communication and quantum sensing</a:t>
            </a:r>
          </a:p>
          <a:p>
            <a:pPr>
              <a:defRPr sz="2000">
                <a:solidFill>
                  <a:srgbClr val="07ACE4"/>
                </a:solidFill>
                <a:latin typeface="Times New Roman"/>
              </a:defRPr>
            </a:pPr>
            <a:r>
              <a:t>- Quantum computing and communication are two sub-fields of quantum information science, which describes and theorizes information science in terms of quantum physics</a:t>
            </a:r>
          </a:p>
          <a:p>
            <a:pPr>
              <a:defRPr sz="2000">
                <a:solidFill>
                  <a:srgbClr val="07ACE4"/>
                </a:solidFill>
                <a:latin typeface="Times New Roman"/>
              </a:defRPr>
            </a:pPr>
            <a:r>
              <a:t>- While the fundamental unit of classical information is the bit, the basic unit of quantum information is the qubit</a:t>
            </a:r>
          </a:p>
          <a:p>
            <a:pPr>
              <a:defRPr sz="2000">
                <a:solidFill>
                  <a:srgbClr val="07ACE4"/>
                </a:solidFill>
                <a:latin typeface="Times New Roman"/>
              </a:defRPr>
            </a:pPr>
            <a:r>
              <a:t>- Quantum sensing is the third main sub-field of quantum technologies and it focus consists in taking advantage of the quantum states sensitivity to the surrounding environment to perform atomic scale measurements.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0581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7ACE4"/>
                </a:solidFill>
                <a:latin typeface="Times New Roman"/>
              </a:defRPr>
            </a:pPr>
            <a:r>
              <a:t>Challenges - Quantum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7ACE4"/>
                </a:solidFill>
                <a:latin typeface="Times New Roman"/>
              </a:defRPr>
            </a:pPr>
            <a:r>
              <a:t>Challenges on Quantum Computing:</a:t>
            </a:r>
          </a:p>
          <a:p>
            <a:pPr>
              <a:defRPr sz="2000">
                <a:solidFill>
                  <a:srgbClr val="07ACE4"/>
                </a:solidFill>
                <a:latin typeface="Times New Roman"/>
              </a:defRPr>
            </a:pPr>
            <a:r>
              <a:t>- A quantum computer is a computer that exploits quantum mechanical phenomena</a:t>
            </a:r>
          </a:p>
          <a:p>
            <a:pPr>
              <a:defRPr sz="2000">
                <a:solidFill>
                  <a:srgbClr val="07ACE4"/>
                </a:solidFill>
                <a:latin typeface="Times New Roman"/>
              </a:defRPr>
            </a:pPr>
            <a:r>
              <a:t>- On small scales, physical matter exhibits properties of both particles and waves, and quantum computing leverages this behavior using specialized hardware</a:t>
            </a:r>
          </a:p>
          <a:p>
            <a:pPr>
              <a:defRPr sz="2000">
                <a:solidFill>
                  <a:srgbClr val="07ACE4"/>
                </a:solidFill>
                <a:latin typeface="Times New Roman"/>
              </a:defRPr>
            </a:pPr>
            <a:r>
              <a:t>- Classical physics cannot explain the operation of these quantum devices, and a scalable quantum computer could perform some calculations exponentially faster than any modern "classical" computer</a:t>
            </a:r>
          </a:p>
          <a:p>
            <a:pPr>
              <a:defRPr sz="2000">
                <a:solidFill>
                  <a:srgbClr val="07ACE4"/>
                </a:solidFill>
                <a:latin typeface="Times New Roman"/>
              </a:defRPr>
            </a:pPr>
            <a:r>
              <a:t>- Theoretically a large-scale quantum computer could break some widely used encryption schemes and aid physicists in performing physical simulations; however, the current state of the art is largely experimental and impractical, with several obstacles to useful applications.</a:t>
            </a:r>
            <a:br/>
            <a:r>
              <a:t>The basic unit of information in quantum computing, the qubit (or "quantum bit"), serves the same function as the bit in classical computing.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058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7ACE4"/>
                </a:solidFill>
                <a:latin typeface="Times New Roman"/>
              </a:defRPr>
            </a:pPr>
            <a:r>
              <a:t>Future Scope - Quantum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7ACE4"/>
                </a:solidFill>
                <a:latin typeface="Times New Roman"/>
              </a:defRPr>
            </a:pPr>
            <a:r>
              <a:t>Future Scope on Quantum Computing:</a:t>
            </a:r>
          </a:p>
          <a:p>
            <a:pPr>
              <a:defRPr sz="2000">
                <a:solidFill>
                  <a:srgbClr val="07ACE4"/>
                </a:solidFill>
                <a:latin typeface="Times New Roman"/>
              </a:defRPr>
            </a:pPr>
            <a:r>
              <a:t>- No relevant data found.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7ACE4"/>
                </a:solidFill>
                <a:latin typeface="Times New Roman"/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07ACE4"/>
                </a:solidFill>
                <a:latin typeface="Times New Roman"/>
              </a:defRPr>
            </a:pPr>
            <a:r>
              <a:t>Key Takeaways:</a:t>
            </a:r>
          </a:p>
          <a:p>
            <a:pPr>
              <a:defRPr sz="2200">
                <a:solidFill>
                  <a:srgbClr val="07ACE4"/>
                </a:solidFill>
                <a:latin typeface="Times New Roman"/>
              </a:defRPr>
            </a:pPr>
            <a:r>
              <a:t>- Introduction</a:t>
            </a:r>
          </a:p>
          <a:p>
            <a:pPr>
              <a:defRPr sz="2200">
                <a:solidFill>
                  <a:srgbClr val="07ACE4"/>
                </a:solidFill>
                <a:latin typeface="Times New Roman"/>
              </a:defRPr>
            </a:pPr>
            <a:r>
              <a:t>- Key Features</a:t>
            </a:r>
          </a:p>
          <a:p>
            <a:pPr>
              <a:defRPr sz="2200">
                <a:solidFill>
                  <a:srgbClr val="07ACE4"/>
                </a:solidFill>
                <a:latin typeface="Times New Roman"/>
              </a:defRPr>
            </a:pPr>
            <a:r>
              <a:t>- Benefits</a:t>
            </a:r>
          </a:p>
          <a:p>
            <a:pPr>
              <a:defRPr sz="2200">
                <a:solidFill>
                  <a:srgbClr val="07ACE4"/>
                </a:solidFill>
                <a:latin typeface="Times New Roman"/>
              </a:defRPr>
            </a:pPr>
            <a:r>
              <a:t>- Challenges</a:t>
            </a:r>
          </a:p>
          <a:p>
            <a:pPr>
              <a:defRPr sz="2200">
                <a:solidFill>
                  <a:srgbClr val="07ACE4"/>
                </a:solidFill>
                <a:latin typeface="Times New Roman"/>
              </a:defRPr>
            </a:pPr>
            <a:r>
              <a:t>- 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