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Online education</a:t>
            </a:r>
          </a:p>
        </p:txBody>
      </p:sp>
      <p:sp>
        <p:nvSpPr>
          <p:cNvPr id="3" name="Subtitle 2"/>
          <p:cNvSpPr>
            <a:spLocks noGrp="1"/>
          </p:cNvSpPr>
          <p:nvPr>
            <p:ph type="subTitle" idx="1"/>
          </p:nvPr>
        </p:nvSpPr>
        <p:spPr/>
        <p:txBody>
          <a:bodyPr/>
          <a:lstStyle/>
          <a:p>
            <a:r>
              <a:t>AI-Generated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Online education - both online learning</a:t>
            </a:r>
          </a:p>
        </p:txBody>
      </p:sp>
      <p:pic>
        <p:nvPicPr>
          <p:cNvPr id="3" name="Picture 2" descr="image.jpg"/>
          <p:cNvPicPr>
            <a:picLocks noChangeAspect="1"/>
          </p:cNvPicPr>
          <p:nvPr/>
        </p:nvPicPr>
        <p:blipFill>
          <a:blip r:embed="rId2"/>
          <a:stretch>
            <a:fillRect/>
          </a:stretch>
        </p:blipFill>
        <p:spPr>
          <a:xfrm>
            <a:off x="914400" y="1828800"/>
            <a:ext cx="4572000" cy="3053817"/>
          </a:xfrm>
          <a:prstGeom prst="rect">
            <a:avLst/>
          </a:prstGeom>
        </p:spPr>
      </p:pic>
      <p:sp>
        <p:nvSpPr>
          <p:cNvPr id="4" name="TextBox 3"/>
          <p:cNvSpPr txBox="1"/>
          <p:nvPr/>
        </p:nvSpPr>
        <p:spPr>
          <a:xfrm>
            <a:off x="5943600" y="1828800"/>
            <a:ext cx="6400800" cy="2743200"/>
          </a:xfrm>
          <a:prstGeom prst="rect">
            <a:avLst/>
          </a:prstGeom>
          <a:noFill/>
        </p:spPr>
        <p:txBody>
          <a:bodyPr wrap="none">
            <a:spAutoFit/>
          </a:bodyPr>
          <a:lstStyle/>
          <a:p>
            <a:r>
              <a:t>both online learning on Online education:</a:t>
            </a:r>
          </a:p>
          <a:p>
            <a:pPr>
              <a:defRPr sz="1800">
                <a:latin typeface="Times New Roman"/>
              </a:defRPr>
            </a:pPr>
            <a:r>
              <a:t>- Distance education, also known as distance learning, is the education of students who may not always be physically present at school, or where the learner and the teacher are separated in both time and distance</a:t>
            </a:r>
          </a:p>
          <a:p>
            <a:pPr>
              <a:defRPr sz="1800">
                <a:latin typeface="Times New Roman"/>
              </a:defRPr>
            </a:pPr>
            <a:r>
              <a:t>- Traditionally, this usually involved correspondence courses wherein the student corresponded with the school via mail</a:t>
            </a:r>
          </a:p>
          <a:p>
            <a:pPr>
              <a:defRPr sz="1800">
                <a:latin typeface="Times New Roman"/>
              </a:defRPr>
            </a:pPr>
            <a:r>
              <a:t>- Distance education is a technology-mediated modality and has evolved with the evolution of technologies such as video conferencing, TV, and the Internet</a:t>
            </a:r>
          </a:p>
          <a:p>
            <a:pPr>
              <a:defRPr sz="1800">
                <a:latin typeface="Times New Roman"/>
              </a:defRPr>
            </a:pPr>
            <a:r>
              <a:t>- Today, it usually involves online education through an online school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Online education - video conferencing</a:t>
            </a:r>
          </a:p>
        </p:txBody>
      </p:sp>
      <p:pic>
        <p:nvPicPr>
          <p:cNvPr id="3" name="Picture 2" descr="image.jpg"/>
          <p:cNvPicPr>
            <a:picLocks noChangeAspect="1"/>
          </p:cNvPicPr>
          <p:nvPr/>
        </p:nvPicPr>
        <p:blipFill>
          <a:blip r:embed="rId2"/>
          <a:stretch>
            <a:fillRect/>
          </a:stretch>
        </p:blipFill>
        <p:spPr>
          <a:xfrm>
            <a:off x="914400" y="1828800"/>
            <a:ext cx="4572000" cy="3053817"/>
          </a:xfrm>
          <a:prstGeom prst="rect">
            <a:avLst/>
          </a:prstGeom>
        </p:spPr>
      </p:pic>
      <p:sp>
        <p:nvSpPr>
          <p:cNvPr id="4" name="TextBox 3"/>
          <p:cNvSpPr txBox="1"/>
          <p:nvPr/>
        </p:nvSpPr>
        <p:spPr>
          <a:xfrm>
            <a:off x="5943600" y="1828800"/>
            <a:ext cx="6400800" cy="2743200"/>
          </a:xfrm>
          <a:prstGeom prst="rect">
            <a:avLst/>
          </a:prstGeom>
          <a:noFill/>
        </p:spPr>
        <p:txBody>
          <a:bodyPr wrap="none">
            <a:spAutoFit/>
          </a:bodyPr>
          <a:lstStyle/>
          <a:p>
            <a:r>
              <a:t>video conferencing on Online education:</a:t>
            </a:r>
          </a:p>
          <a:p>
            <a:pPr>
              <a:defRPr sz="1800">
                <a:latin typeface="Times New Roman"/>
              </a:defRPr>
            </a:pPr>
            <a:r>
              <a:t>- Distance education, also known as distance learning, is the education of students who may not always be physically present at school, or where the learner and the teacher are separated in both time and distance</a:t>
            </a:r>
          </a:p>
          <a:p>
            <a:pPr>
              <a:defRPr sz="1800">
                <a:latin typeface="Times New Roman"/>
              </a:defRPr>
            </a:pPr>
            <a:r>
              <a:t>- Traditionally, this usually involved correspondence courses wherein the student corresponded with the school via mail</a:t>
            </a:r>
          </a:p>
          <a:p>
            <a:pPr>
              <a:defRPr sz="1800">
                <a:latin typeface="Times New Roman"/>
              </a:defRPr>
            </a:pPr>
            <a:r>
              <a:t>- Distance education is a technology-mediated modality and has evolved with the evolution of technologies such as video conferencing, TV, and the Internet</a:t>
            </a:r>
          </a:p>
          <a:p>
            <a:pPr>
              <a:defRPr sz="1800">
                <a:latin typeface="Times New Roman"/>
              </a:defRPr>
            </a:pPr>
            <a:r>
              <a:t>- Today, it usually involves online education through an online school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Online education - the Internet</a:t>
            </a:r>
          </a:p>
        </p:txBody>
      </p:sp>
      <p:pic>
        <p:nvPicPr>
          <p:cNvPr id="3" name="Picture 2" descr="image.jpg"/>
          <p:cNvPicPr>
            <a:picLocks noChangeAspect="1"/>
          </p:cNvPicPr>
          <p:nvPr/>
        </p:nvPicPr>
        <p:blipFill>
          <a:blip r:embed="rId2"/>
          <a:stretch>
            <a:fillRect/>
          </a:stretch>
        </p:blipFill>
        <p:spPr>
          <a:xfrm>
            <a:off x="914400" y="1828800"/>
            <a:ext cx="4572000" cy="3053817"/>
          </a:xfrm>
          <a:prstGeom prst="rect">
            <a:avLst/>
          </a:prstGeom>
        </p:spPr>
      </p:pic>
      <p:sp>
        <p:nvSpPr>
          <p:cNvPr id="4" name="TextBox 3"/>
          <p:cNvSpPr txBox="1"/>
          <p:nvPr/>
        </p:nvSpPr>
        <p:spPr>
          <a:xfrm>
            <a:off x="5943600" y="1828800"/>
            <a:ext cx="6400800" cy="2743200"/>
          </a:xfrm>
          <a:prstGeom prst="rect">
            <a:avLst/>
          </a:prstGeom>
          <a:noFill/>
        </p:spPr>
        <p:txBody>
          <a:bodyPr wrap="none">
            <a:spAutoFit/>
          </a:bodyPr>
          <a:lstStyle/>
          <a:p>
            <a:r>
              <a:t>the Internet on Online education:</a:t>
            </a:r>
          </a:p>
          <a:p>
            <a:pPr>
              <a:defRPr sz="1800">
                <a:latin typeface="Times New Roman"/>
              </a:defRPr>
            </a:pPr>
            <a:r>
              <a:t>- Distance education, also known as distance learning, is the education of students who may not always be physically present at school, or where the learner and the teacher are separated in both time and distance</a:t>
            </a:r>
          </a:p>
          <a:p>
            <a:pPr>
              <a:defRPr sz="1800">
                <a:latin typeface="Times New Roman"/>
              </a:defRPr>
            </a:pPr>
            <a:r>
              <a:t>- Traditionally, this usually involved correspondence courses wherein the student corresponded with the school via mail</a:t>
            </a:r>
          </a:p>
          <a:p>
            <a:pPr>
              <a:defRPr sz="1800">
                <a:latin typeface="Times New Roman"/>
              </a:defRPr>
            </a:pPr>
            <a:r>
              <a:t>- Distance education is a technology-mediated modality and has evolved with the evolution of technologies such as video conferencing, TV, and the Internet</a:t>
            </a:r>
          </a:p>
          <a:p>
            <a:pPr>
              <a:defRPr sz="1800">
                <a:latin typeface="Times New Roman"/>
              </a:defRPr>
            </a:pPr>
            <a:r>
              <a:t>- Today, it usually involves online education through an online school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Online education - the education</a:t>
            </a:r>
          </a:p>
        </p:txBody>
      </p:sp>
      <p:pic>
        <p:nvPicPr>
          <p:cNvPr id="3" name="Picture 2" descr="image.jpg"/>
          <p:cNvPicPr>
            <a:picLocks noChangeAspect="1"/>
          </p:cNvPicPr>
          <p:nvPr/>
        </p:nvPicPr>
        <p:blipFill>
          <a:blip r:embed="rId2"/>
          <a:stretch>
            <a:fillRect/>
          </a:stretch>
        </p:blipFill>
        <p:spPr>
          <a:xfrm>
            <a:off x="914400" y="1828800"/>
            <a:ext cx="4572000" cy="3048000"/>
          </a:xfrm>
          <a:prstGeom prst="rect">
            <a:avLst/>
          </a:prstGeom>
        </p:spPr>
      </p:pic>
      <p:sp>
        <p:nvSpPr>
          <p:cNvPr id="4" name="TextBox 3"/>
          <p:cNvSpPr txBox="1"/>
          <p:nvPr/>
        </p:nvSpPr>
        <p:spPr>
          <a:xfrm>
            <a:off x="5943600" y="1828800"/>
            <a:ext cx="6400800" cy="2743200"/>
          </a:xfrm>
          <a:prstGeom prst="rect">
            <a:avLst/>
          </a:prstGeom>
          <a:noFill/>
        </p:spPr>
        <p:txBody>
          <a:bodyPr wrap="none">
            <a:spAutoFit/>
          </a:bodyPr>
          <a:lstStyle/>
          <a:p>
            <a:r>
              <a:t>the education on Online education:</a:t>
            </a:r>
          </a:p>
          <a:p>
            <a:pPr>
              <a:defRPr sz="1800">
                <a:latin typeface="Times New Roman"/>
              </a:defRPr>
            </a:pPr>
            <a:r>
              <a:t>- Distance education, also known as distance learning, is the education of students who may not always be physically present at school, or where the learner and the teacher are separated in both time and distance</a:t>
            </a:r>
          </a:p>
          <a:p>
            <a:pPr>
              <a:defRPr sz="1800">
                <a:latin typeface="Times New Roman"/>
              </a:defRPr>
            </a:pPr>
            <a:r>
              <a:t>- Traditionally, this usually involved correspondence courses wherein the student corresponded with the school via mail</a:t>
            </a:r>
          </a:p>
          <a:p>
            <a:pPr>
              <a:defRPr sz="1800">
                <a:latin typeface="Times New Roman"/>
              </a:defRPr>
            </a:pPr>
            <a:r>
              <a:t>- Distance education is a technology-mediated modality and has evolved with the evolution of technologies such as video conferencing, TV, and the Internet</a:t>
            </a:r>
          </a:p>
          <a:p>
            <a:pPr>
              <a:defRPr sz="1800">
                <a:latin typeface="Times New Roman"/>
              </a:defRPr>
            </a:pPr>
            <a:r>
              <a:t>- Today, it usually involves online education through an online school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Online education - a technology-mediated modality</a:t>
            </a:r>
          </a:p>
        </p:txBody>
      </p:sp>
      <p:pic>
        <p:nvPicPr>
          <p:cNvPr id="3" name="Picture 2" descr="image.jpg"/>
          <p:cNvPicPr>
            <a:picLocks noChangeAspect="1"/>
          </p:cNvPicPr>
          <p:nvPr/>
        </p:nvPicPr>
        <p:blipFill>
          <a:blip r:embed="rId2"/>
          <a:stretch>
            <a:fillRect/>
          </a:stretch>
        </p:blipFill>
        <p:spPr>
          <a:xfrm>
            <a:off x="914400" y="1828800"/>
            <a:ext cx="4572000" cy="3053817"/>
          </a:xfrm>
          <a:prstGeom prst="rect">
            <a:avLst/>
          </a:prstGeom>
        </p:spPr>
      </p:pic>
      <p:sp>
        <p:nvSpPr>
          <p:cNvPr id="4" name="TextBox 3"/>
          <p:cNvSpPr txBox="1"/>
          <p:nvPr/>
        </p:nvSpPr>
        <p:spPr>
          <a:xfrm>
            <a:off x="5943600" y="1828800"/>
            <a:ext cx="6400800" cy="2743200"/>
          </a:xfrm>
          <a:prstGeom prst="rect">
            <a:avLst/>
          </a:prstGeom>
          <a:noFill/>
        </p:spPr>
        <p:txBody>
          <a:bodyPr wrap="none">
            <a:spAutoFit/>
          </a:bodyPr>
          <a:lstStyle/>
          <a:p>
            <a:r>
              <a:t>a technology-mediated modality on Online education:</a:t>
            </a:r>
          </a:p>
          <a:p>
            <a:pPr>
              <a:defRPr sz="1800">
                <a:latin typeface="Times New Roman"/>
              </a:defRPr>
            </a:pPr>
            <a:r>
              <a:t>- Distance education, also known as distance learning, is the education of students who may not always be physically present at school, or where the learner and the teacher are separated in both time and distance</a:t>
            </a:r>
          </a:p>
          <a:p>
            <a:pPr>
              <a:defRPr sz="1800">
                <a:latin typeface="Times New Roman"/>
              </a:defRPr>
            </a:pPr>
            <a:r>
              <a:t>- Traditionally, this usually involved correspondence courses wherein the student corresponded with the school via mail</a:t>
            </a:r>
          </a:p>
          <a:p>
            <a:pPr>
              <a:defRPr sz="1800">
                <a:latin typeface="Times New Roman"/>
              </a:defRPr>
            </a:pPr>
            <a:r>
              <a:t>- Distance education is a technology-mediated modality and has evolved with the evolution of technologies such as video conferencing, TV, and the Internet</a:t>
            </a:r>
          </a:p>
          <a:p>
            <a:pPr>
              <a:defRPr sz="1800">
                <a:latin typeface="Times New Roman"/>
              </a:defRPr>
            </a:pPr>
            <a:r>
              <a:t>- Today, it usually involves online education through an online school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Box 2"/>
          <p:cNvSpPr txBox="1"/>
          <p:nvPr/>
        </p:nvSpPr>
        <p:spPr>
          <a:xfrm>
            <a:off x="914400" y="1828800"/>
            <a:ext cx="12801600" cy="3657600"/>
          </a:xfrm>
          <a:prstGeom prst="rect">
            <a:avLst/>
          </a:prstGeom>
          <a:noFill/>
        </p:spPr>
        <p:txBody>
          <a:bodyPr wrap="none">
            <a:spAutoFit/>
          </a:bodyPr>
          <a:lstStyle/>
          <a:p>
            <a:r>
              <a:t>In summary, Online education encompasses various aspects including both online learning, video conferencing, the Internet, the education, a technology-mediated modality.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