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AI</a:t>
            </a:r>
          </a:p>
        </p:txBody>
      </p:sp>
      <p:sp>
        <p:nvSpPr>
          <p:cNvPr id="3" name="Subtitle 2"/>
          <p:cNvSpPr>
            <a:spLocks noGrp="1"/>
          </p:cNvSpPr>
          <p:nvPr>
            <p:ph type="subTitle" idx="1"/>
          </p:nvPr>
        </p:nvSpPr>
        <p:spPr/>
        <p:txBody>
          <a:bodyPr/>
          <a:lstStyle/>
          <a:p>
            <a:r>
              <a:t>AI-Generated Presentation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 AI</a:t>
            </a:r>
          </a:p>
        </p:txBody>
      </p:sp>
      <p:sp>
        <p:nvSpPr>
          <p:cNvPr id="3" name="TextBox 2"/>
          <p:cNvSpPr txBox="1"/>
          <p:nvPr/>
        </p:nvSpPr>
        <p:spPr>
          <a:xfrm>
            <a:off x="914400" y="1828800"/>
            <a:ext cx="8229600" cy="4572000"/>
          </a:xfrm>
          <a:prstGeom prst="rect">
            <a:avLst/>
          </a:prstGeom>
          <a:noFill/>
        </p:spPr>
        <p:txBody>
          <a:bodyPr wrap="square">
            <a:spAutoFit/>
          </a:bodyPr>
          <a:lstStyle/>
          <a:p>
            <a:r>
              <a:t>Introduction on AI:</a:t>
            </a:r>
          </a:p>
          <a:p>
            <a:pPr>
              <a:defRPr sz="2200">
                <a:latin typeface="Arial"/>
              </a:defRPr>
            </a:pPr>
            <a:r>
              <a:t>- Artificial intelligence (AI) refers to the capability of computational systems to perform tasks typically associated with human intelligence, such as learning, reasoning, problem-solving, perception, and decision-making</a:t>
            </a:r>
          </a:p>
          <a:p>
            <a:pPr>
              <a:defRPr sz="2200">
                <a:latin typeface="Arial"/>
              </a:defRPr>
            </a:pPr>
            <a:r>
              <a:t>- It is a field of research in computer science that develops and studies methods and software that enable machines to perceive their environment and use learning and intelligence to take actions that maximize their chances of achieving defined goals</a:t>
            </a:r>
          </a:p>
          <a:p>
            <a:pPr>
              <a:defRPr sz="2200">
                <a:latin typeface="Arial"/>
              </a:defRPr>
            </a:pPr>
            <a:r>
              <a:t>- Such machines may be called AIs.</a:t>
            </a:r>
            <a:br/>
            <a:r>
              <a:t>High-profile applications of AI include advanced web search engines (e.g., Google Search); recommendation systems (used by YouTube, Amazon, and Netflix); virtual assistants (e.g., Google Assistant, Siri, and Alexa); autonomous vehicles (e.g., Waymo); generative and creative tools (e.g., ChatGPT and AI art); and superhuman play and analysis in strategy games (e.g., chess and Go)</a:t>
            </a:r>
          </a:p>
          <a:p>
            <a:pPr>
              <a:defRPr sz="2200">
                <a:latin typeface="Arial"/>
              </a:defRPr>
            </a:pPr>
            <a:r>
              <a:t>- However, many AI applications are not perceived as AI: "A lot of cutting edge AI has filtered into general applications, often without being called AI because once something becomes useful enough and common enough it's not labeled AI anymore."</a:t>
            </a:r>
            <a:br/>
            <a:r>
              <a:t>Various subfields of AI research are centered around particular goals and the use of particular tools.</a:t>
            </a:r>
          </a:p>
        </p:txBody>
      </p:sp>
      <p:pic>
        <p:nvPicPr>
          <p:cNvPr id="4" name="Picture 3" descr="image.jpg"/>
          <p:cNvPicPr>
            <a:picLocks noChangeAspect="1"/>
          </p:cNvPicPr>
          <p:nvPr/>
        </p:nvPicPr>
        <p:blipFill>
          <a:blip r:embed="rId2"/>
          <a:stretch>
            <a:fillRect/>
          </a:stretch>
        </p:blipFill>
        <p:spPr>
          <a:xfrm>
            <a:off x="10058400" y="1828800"/>
            <a:ext cx="3657600" cy="27432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Features - AI</a:t>
            </a:r>
          </a:p>
        </p:txBody>
      </p:sp>
      <p:sp>
        <p:nvSpPr>
          <p:cNvPr id="3" name="TextBox 2"/>
          <p:cNvSpPr txBox="1"/>
          <p:nvPr/>
        </p:nvSpPr>
        <p:spPr>
          <a:xfrm>
            <a:off x="914400" y="1828800"/>
            <a:ext cx="8229600" cy="4572000"/>
          </a:xfrm>
          <a:prstGeom prst="rect">
            <a:avLst/>
          </a:prstGeom>
          <a:noFill/>
        </p:spPr>
        <p:txBody>
          <a:bodyPr wrap="square">
            <a:spAutoFit/>
          </a:bodyPr>
          <a:lstStyle/>
          <a:p>
            <a:r>
              <a:t>Key Features on AI:</a:t>
            </a:r>
          </a:p>
          <a:p>
            <a:pPr>
              <a:defRPr sz="2200">
                <a:latin typeface="Arial"/>
              </a:defRPr>
            </a:pPr>
            <a:r>
              <a:t>- Microsoft Copilot is a generative artificial intelligence chatbot developed by Microsoft</a:t>
            </a:r>
          </a:p>
          <a:p>
            <a:pPr>
              <a:defRPr sz="2200">
                <a:latin typeface="Arial"/>
              </a:defRPr>
            </a:pPr>
            <a:r>
              <a:t>- Based on the GPT-4 series of large language models, it was launched in 2023 as Microsoft's primary replacement for the discontinued Cortana.</a:t>
            </a:r>
            <a:br/>
            <a:r>
              <a:t>The service was introduced in February 2023 under the name Bing Chat, as a built-in feature for Microsoft Bing and Microsoft Edge</a:t>
            </a:r>
          </a:p>
          <a:p>
            <a:pPr>
              <a:defRPr sz="2200">
                <a:latin typeface="Arial"/>
              </a:defRPr>
            </a:pPr>
            <a:r>
              <a:t>- Over the course of 2023, Microsoft began to unify the Copilot branding across its various chatbot products, cementing the "copilot" analogy</a:t>
            </a:r>
          </a:p>
          <a:p>
            <a:pPr>
              <a:defRPr sz="2200">
                <a:latin typeface="Arial"/>
              </a:defRPr>
            </a:pPr>
            <a:r>
              <a:t>- At its Build 2023 conference, Microsoft announced its plans to integrate Copilot into Windows 11, allowing users to access it directly through the taskbar.</a:t>
            </a:r>
          </a:p>
        </p:txBody>
      </p:sp>
      <p:pic>
        <p:nvPicPr>
          <p:cNvPr id="4" name="Picture 3" descr="image.jpg"/>
          <p:cNvPicPr>
            <a:picLocks noChangeAspect="1"/>
          </p:cNvPicPr>
          <p:nvPr/>
        </p:nvPicPr>
        <p:blipFill>
          <a:blip r:embed="rId2"/>
          <a:stretch>
            <a:fillRect/>
          </a:stretch>
        </p:blipFill>
        <p:spPr>
          <a:xfrm>
            <a:off x="10058400" y="1828800"/>
            <a:ext cx="3657600" cy="2743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Benefits - AI</a:t>
            </a:r>
          </a:p>
        </p:txBody>
      </p:sp>
      <p:sp>
        <p:nvSpPr>
          <p:cNvPr id="3" name="TextBox 2"/>
          <p:cNvSpPr txBox="1"/>
          <p:nvPr/>
        </p:nvSpPr>
        <p:spPr>
          <a:xfrm>
            <a:off x="914400" y="1828800"/>
            <a:ext cx="8229600" cy="4572000"/>
          </a:xfrm>
          <a:prstGeom prst="rect">
            <a:avLst/>
          </a:prstGeom>
          <a:noFill/>
        </p:spPr>
        <p:txBody>
          <a:bodyPr wrap="square">
            <a:spAutoFit/>
          </a:bodyPr>
          <a:lstStyle/>
          <a:p>
            <a:r>
              <a:t>Benefits on AI:</a:t>
            </a:r>
          </a:p>
          <a:p>
            <a:pPr>
              <a:defRPr sz="2200">
                <a:latin typeface="Arial"/>
              </a:defRPr>
            </a:pPr>
            <a:r>
              <a:t>- X.AI Corp., doing business as xAI, is an American public-benefit corporation working in the area of artificial intelligence (AI)</a:t>
            </a:r>
          </a:p>
          <a:p>
            <a:pPr>
              <a:defRPr sz="2200">
                <a:latin typeface="Arial"/>
              </a:defRPr>
            </a:pPr>
            <a:r>
              <a:t>- Founded by Elon Musk in March 2023, its stated goal is "to understand the true nature of the universe".</a:t>
            </a:r>
            <a:br/>
            <a:br/>
            <a:br/>
            <a:r>
              <a:t>== History ==</a:t>
            </a:r>
            <a:br/>
            <a:r>
              <a:t>xAI was founded by Musk in Nevada on March 9, 2023, and has since been headquartered in the San Francisco Bay Area in California.</a:t>
            </a:r>
            <a:br/>
            <a:r>
              <a:t>Igor Babuschkin, formerly associated with Google's DeepMind unit, was recruited by Musk to be Chief Engineer.</a:t>
            </a:r>
            <a:br/>
            <a:r>
              <a:t>Musk officially announced the formation of xAI on July 12, 2023.</a:t>
            </a:r>
          </a:p>
        </p:txBody>
      </p:sp>
      <p:pic>
        <p:nvPicPr>
          <p:cNvPr id="4" name="Picture 3" descr="image.jpg"/>
          <p:cNvPicPr>
            <a:picLocks noChangeAspect="1"/>
          </p:cNvPicPr>
          <p:nvPr/>
        </p:nvPicPr>
        <p:blipFill>
          <a:blip r:embed="rId2"/>
          <a:stretch>
            <a:fillRect/>
          </a:stretch>
        </p:blipFill>
        <p:spPr>
          <a:xfrm>
            <a:off x="10058400" y="1828800"/>
            <a:ext cx="3657600" cy="2743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 AI</a:t>
            </a:r>
          </a:p>
        </p:txBody>
      </p:sp>
      <p:sp>
        <p:nvSpPr>
          <p:cNvPr id="3" name="TextBox 2"/>
          <p:cNvSpPr txBox="1"/>
          <p:nvPr/>
        </p:nvSpPr>
        <p:spPr>
          <a:xfrm>
            <a:off x="914400" y="1828800"/>
            <a:ext cx="8229600" cy="4572000"/>
          </a:xfrm>
          <a:prstGeom prst="rect">
            <a:avLst/>
          </a:prstGeom>
          <a:noFill/>
        </p:spPr>
        <p:txBody>
          <a:bodyPr wrap="square">
            <a:spAutoFit/>
          </a:bodyPr>
          <a:lstStyle/>
          <a:p>
            <a:r>
              <a:t>Challenges on AI:</a:t>
            </a:r>
          </a:p>
          <a:p>
            <a:pPr>
              <a:defRPr sz="2200">
                <a:latin typeface="Arial"/>
              </a:defRPr>
            </a:pPr>
            <a:r>
              <a:t>- The AI Challenge was an international artificial intelligence programming contest started by the University of Waterloo Computer Science Club.</a:t>
            </a:r>
            <a:br/>
            <a:r>
              <a:t>Initially the contest was for University of Waterloo students only</a:t>
            </a:r>
          </a:p>
          <a:p>
            <a:pPr>
              <a:defRPr sz="2200">
                <a:latin typeface="Arial"/>
              </a:defRPr>
            </a:pPr>
            <a:r>
              <a:t>- In 2010, the contest gained sponsorship from Google and allowed it to extend to international students and the general public.</a:t>
            </a:r>
            <a:br/>
            <a:br/>
            <a:br/>
            <a:r>
              <a:t>== Description ==</a:t>
            </a:r>
            <a:br/>
            <a:r>
              <a:t>Each participant wrote a self-contained computer program to play a game versus an opponent, and then uploaded the source code to a server</a:t>
            </a:r>
          </a:p>
          <a:p>
            <a:pPr>
              <a:defRPr sz="2200">
                <a:latin typeface="Arial"/>
              </a:defRPr>
            </a:pPr>
            <a:r>
              <a:t>- The contest engine used the Trueskill ranking algorithm for matchmaking and to generate the rankings.</a:t>
            </a:r>
          </a:p>
        </p:txBody>
      </p:sp>
      <p:pic>
        <p:nvPicPr>
          <p:cNvPr id="4" name="Picture 3" descr="image.jpg"/>
          <p:cNvPicPr>
            <a:picLocks noChangeAspect="1"/>
          </p:cNvPicPr>
          <p:nvPr/>
        </p:nvPicPr>
        <p:blipFill>
          <a:blip r:embed="rId2"/>
          <a:stretch>
            <a:fillRect/>
          </a:stretch>
        </p:blipFill>
        <p:spPr>
          <a:xfrm>
            <a:off x="10058400" y="1828800"/>
            <a:ext cx="3657600" cy="27432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Scope - AI</a:t>
            </a:r>
          </a:p>
        </p:txBody>
      </p:sp>
      <p:sp>
        <p:nvSpPr>
          <p:cNvPr id="3" name="TextBox 2"/>
          <p:cNvSpPr txBox="1"/>
          <p:nvPr/>
        </p:nvSpPr>
        <p:spPr>
          <a:xfrm>
            <a:off x="914400" y="1828800"/>
            <a:ext cx="8229600" cy="4572000"/>
          </a:xfrm>
          <a:prstGeom prst="rect">
            <a:avLst/>
          </a:prstGeom>
          <a:noFill/>
        </p:spPr>
        <p:txBody>
          <a:bodyPr wrap="square">
            <a:spAutoFit/>
          </a:bodyPr>
          <a:lstStyle/>
          <a:p>
            <a:r>
              <a:t>Future Scope on AI:</a:t>
            </a:r>
          </a:p>
          <a:p>
            <a:pPr>
              <a:defRPr sz="2200">
                <a:latin typeface="Arial"/>
              </a:defRPr>
            </a:pPr>
            <a:r>
              <a:t>- No relevant data found.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TextBox 2"/>
          <p:cNvSpPr txBox="1"/>
          <p:nvPr/>
        </p:nvSpPr>
        <p:spPr>
          <a:xfrm>
            <a:off x="914400" y="1828800"/>
            <a:ext cx="12801600" cy="3657600"/>
          </a:xfrm>
          <a:prstGeom prst="rect">
            <a:avLst/>
          </a:prstGeom>
          <a:noFill/>
        </p:spPr>
        <p:txBody>
          <a:bodyPr wrap="none">
            <a:spAutoFit/>
          </a:bodyPr>
          <a:lstStyle/>
          <a:p>
            <a:r>
              <a:t>Key Takeaways:</a:t>
            </a:r>
          </a:p>
          <a:p>
            <a:pPr>
              <a:defRPr sz="2200">
                <a:latin typeface="Arial"/>
              </a:defRPr>
            </a:pPr>
            <a:r>
              <a:t>- Introduction</a:t>
            </a:r>
          </a:p>
          <a:p>
            <a:pPr>
              <a:defRPr sz="2200">
                <a:latin typeface="Arial"/>
              </a:defRPr>
            </a:pPr>
            <a:r>
              <a:t>- Key Features</a:t>
            </a:r>
          </a:p>
          <a:p>
            <a:pPr>
              <a:defRPr sz="2200">
                <a:latin typeface="Arial"/>
              </a:defRPr>
            </a:pPr>
            <a:r>
              <a:t>- Benefits</a:t>
            </a:r>
          </a:p>
          <a:p>
            <a:pPr>
              <a:defRPr sz="2200">
                <a:latin typeface="Arial"/>
              </a:defRPr>
            </a:pPr>
            <a:r>
              <a:t>- Challenges</a:t>
            </a:r>
          </a:p>
          <a:p>
            <a:pPr>
              <a:defRPr sz="2200">
                <a:latin typeface="Arial"/>
              </a:defRPr>
            </a:pPr>
            <a:r>
              <a:t>- Future Scope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