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ctrTitle"/>
          </p:nvPr>
        </p:nvSpPr>
        <p:spPr/>
        <p:txBody>
          <a:bodyPr/>
          <a:lstStyle/>
          <a:p>
            <a:pPr>
              <a:defRPr>
                <a:solidFill>
                  <a:srgbClr val="000000"/>
                </a:solidFill>
                <a:latin typeface="Times New Roman"/>
              </a:defRPr>
            </a:pPr>
            <a:r>
              <a:t>C;oud computing</a:t>
            </a:r>
          </a:p>
        </p:txBody>
      </p:sp>
      <p:sp>
        <p:nvSpPr>
          <p:cNvPr id="3" name="Subtitle 2"/>
          <p:cNvSpPr>
            <a:spLocks noGrp="1"/>
          </p:cNvSpPr>
          <p:nvPr>
            <p:ph type="subTitle" idx="1"/>
          </p:nvPr>
        </p:nvSpPr>
        <p:spPr/>
        <p:txBody>
          <a:bodyPr/>
          <a:lstStyle/>
          <a:p>
            <a:pPr>
              <a:defRPr>
                <a:solidFill>
                  <a:srgbClr val="000000"/>
                </a:solidFill>
                <a:latin typeface="Times New Roman"/>
              </a:defRPr>
            </a:pPr>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Introduction - C;oud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Introduction on C;oud computing:</a:t>
            </a:r>
          </a:p>
          <a:p>
            <a:pPr>
              <a:defRPr sz="2000">
                <a:solidFill>
                  <a:srgbClr val="000000"/>
                </a:solidFill>
                <a:latin typeface="Times New Roman"/>
              </a:defRPr>
            </a:pPr>
            <a:r>
              <a:t>- The veena, also spelled  vina (Sanskrit: वीणा IAST: vīṇā), is any of various chordophone instruments from the Indian subcontinent</a:t>
            </a:r>
          </a:p>
          <a:p>
            <a:pPr>
              <a:defRPr sz="2000">
                <a:solidFill>
                  <a:srgbClr val="000000"/>
                </a:solidFill>
                <a:latin typeface="Times New Roman"/>
              </a:defRPr>
            </a:pPr>
            <a:r>
              <a:t>- Ancient musical instruments evolved into many variations, such as lutes, zithers and arched harps</a:t>
            </a:r>
          </a:p>
          <a:p>
            <a:pPr>
              <a:defRPr sz="2000">
                <a:solidFill>
                  <a:srgbClr val="000000"/>
                </a:solidFill>
                <a:latin typeface="Times New Roman"/>
              </a:defRPr>
            </a:pPr>
            <a:r>
              <a:t>- The many regional designs have different names such as the Rudra veena, the Saraswati veena, the Vichitra veena and others.</a:t>
            </a:r>
            <a:br/>
            <a:r>
              <a:t>The North Indian rudra veena, used in Hindustani classical music, is a stick zither</a:t>
            </a:r>
          </a:p>
          <a:p>
            <a:pPr>
              <a:defRPr sz="2000">
                <a:solidFill>
                  <a:srgbClr val="000000"/>
                </a:solidFill>
                <a:latin typeface="Times New Roman"/>
              </a:defRPr>
            </a:pPr>
            <a:r>
              <a:t>- About 3.5 to 4 feet (1 to 1.2 meters) long to fit the measurements of the musician, it has a hollow body and two large resonating gourds, one under each end.</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Key Features - C;oud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Key Features on C;oud computing:</a:t>
            </a:r>
          </a:p>
          <a:p>
            <a:pPr>
              <a:defRPr sz="2000">
                <a:solidFill>
                  <a:srgbClr val="000000"/>
                </a:solidFill>
                <a:latin typeface="Times New Roman"/>
              </a:defRPr>
            </a:pPr>
            <a:r>
              <a:t>- The Dutch have made several contributions to art, science, technology and engineering, economics and finance, cartography and geography, exploration and navigation, law and jurisprudence, thought and philosophy, medicine and agriculture</a:t>
            </a:r>
          </a:p>
          <a:p>
            <a:pPr>
              <a:defRPr sz="2000">
                <a:solidFill>
                  <a:srgbClr val="000000"/>
                </a:solidFill>
                <a:latin typeface="Times New Roman"/>
              </a:defRPr>
            </a:pPr>
            <a:r>
              <a:t>- The following list is composed of objects, ideas, phenomena, processes, methods, techniques and styles that were discovered or invented by people from the Netherlands.</a:t>
            </a:r>
            <a:br/>
            <a:br/>
            <a:br/>
            <a:r>
              <a:t>== Inventions and innovations ==</a:t>
            </a:r>
            <a:br/>
            <a:br/>
            <a:br/>
            <a:r>
              <a:t>=== Arts and architecture ===</a:t>
            </a:r>
            <a:br/>
            <a:br/>
            <a:br/>
            <a:r>
              <a:t>==== Movements and styles ====</a:t>
            </a:r>
            <a:br/>
            <a:br/>
            <a:br/>
            <a:r>
              <a:t>===== De Stijl (Neo-Plasticism) (1917) =====</a:t>
            </a:r>
            <a:br/>
            <a:r>
              <a:t>The De Stijl school proposed simplicity and abstraction, both in architecture and painting, by using only straight horizontal and vertical lines and rectangular forms</a:t>
            </a:r>
          </a:p>
          <a:p>
            <a:pPr>
              <a:defRPr sz="2000">
                <a:solidFill>
                  <a:srgbClr val="000000"/>
                </a:solidFill>
                <a:latin typeface="Times New Roman"/>
              </a:defRPr>
            </a:pPr>
            <a:r>
              <a:t>- Furthermore, their formal vocabulary was limited to the primary colours, red, yellow, and blue and the three primary values, black, white and grey</a:t>
            </a:r>
          </a:p>
          <a:p>
            <a:pPr>
              <a:defRPr sz="2000">
                <a:solidFill>
                  <a:srgbClr val="000000"/>
                </a:solidFill>
                <a:latin typeface="Times New Roman"/>
              </a:defRPr>
            </a:pPr>
            <a:r>
              <a:t>- De Stijl's principal members were painters Theo van Doesburg (1883–1931), Piet Mondrian (1872–1944), Vilmos Huszár (1884–1960), and Bart van der Leck (1876–1958) and architects Gerrit Rietveld (1888–1964), Robert van 't Hoff (1888–1979) and J.J.P</a:t>
            </a:r>
          </a:p>
        </p:txBody>
      </p:sp>
      <p:pic>
        <p:nvPicPr>
          <p:cNvPr id="4" name="Picture 3" descr="image.jpg"/>
          <p:cNvPicPr>
            <a:picLocks noChangeAspect="1"/>
          </p:cNvPicPr>
          <p:nvPr/>
        </p:nvPicPr>
        <p:blipFill>
          <a:blip r:embed="rId2"/>
          <a:stretch>
            <a:fillRect/>
          </a:stretch>
        </p:blipFill>
        <p:spPr>
          <a:xfrm>
            <a:off x="10058400" y="1828800"/>
            <a:ext cx="3657600" cy="486752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Benefits - C;oud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Benefits on C;oud computing:</a:t>
            </a:r>
          </a:p>
          <a:p>
            <a:pPr>
              <a:defRPr sz="2000">
                <a:solidFill>
                  <a:srgbClr val="000000"/>
                </a:solidFill>
                <a:latin typeface="Times New Roman"/>
              </a:defRPr>
            </a:pPr>
            <a:r>
              <a:t>- Jurimetrics is the application of quantitative methods, especially probability and statistics, to law</a:t>
            </a:r>
          </a:p>
          <a:p>
            <a:pPr>
              <a:defRPr sz="2000">
                <a:solidFill>
                  <a:srgbClr val="000000"/>
                </a:solidFill>
                <a:latin typeface="Times New Roman"/>
              </a:defRPr>
            </a:pPr>
            <a:r>
              <a:t>- In the United States, the journal Jurimetrics is published by the American Bar Association and Arizona State University</a:t>
            </a:r>
          </a:p>
          <a:p>
            <a:pPr>
              <a:defRPr sz="2000">
                <a:solidFill>
                  <a:srgbClr val="000000"/>
                </a:solidFill>
                <a:latin typeface="Times New Roman"/>
              </a:defRPr>
            </a:pPr>
            <a:r>
              <a:t>- The Journal of Empirical Legal Studies is another publication that emphasizes the statistical analysis of law.</a:t>
            </a:r>
            <a:br/>
            <a:r>
              <a:t>The term was coined in 1949 by Lee Loevinger in his article "Jurimetrics: The Next Step Forward"</a:t>
            </a:r>
          </a:p>
          <a:p>
            <a:pPr>
              <a:defRPr sz="2000">
                <a:solidFill>
                  <a:srgbClr val="000000"/>
                </a:solidFill>
                <a:latin typeface="Times New Roman"/>
              </a:defRPr>
            </a:pPr>
            <a:r>
              <a:t>- Showing the influence of Oliver Wendell Holmes Jr., Loevinger quoted Holmes' celebrated phrase that:</a:t>
            </a:r>
            <a:br/>
            <a:br/>
            <a:r>
              <a:t>"For the rational study of the law the blackletter man may be the man of the present, but the man of the future is the man of statistics and the master of economics."</a:t>
            </a:r>
            <a:br/>
            <a:r>
              <a:t>The first work on this topic is attributed to Nicolaus I Bernoulli in his doctoral dissertation De Usu Artis Conjectandi in Jure, written in 1709.</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Challenges - C;oud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Challenges on C;oud computing:</a:t>
            </a:r>
          </a:p>
          <a:p>
            <a:pPr>
              <a:defRPr sz="2000">
                <a:solidFill>
                  <a:srgbClr val="000000"/>
                </a:solidFill>
                <a:latin typeface="Times New Roman"/>
              </a:defRPr>
            </a:pPr>
            <a:r>
              <a:t>- No relevant data found.</a:t>
            </a:r>
          </a:p>
        </p:txBody>
      </p:sp>
      <p:pic>
        <p:nvPicPr>
          <p:cNvPr id="4" name="Picture 3" descr="image.jpg"/>
          <p:cNvPicPr>
            <a:picLocks noChangeAspect="1"/>
          </p:cNvPicPr>
          <p:nvPr/>
        </p:nvPicPr>
        <p:blipFill>
          <a:blip r:embed="rId2"/>
          <a:stretch>
            <a:fillRect/>
          </a:stretch>
        </p:blipFill>
        <p:spPr>
          <a:xfrm>
            <a:off x="10058400" y="1828800"/>
            <a:ext cx="3657600" cy="244305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Future Scope - C;oud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Future Scope on C;oud computing:</a:t>
            </a:r>
          </a:p>
          <a:p>
            <a:pPr>
              <a:defRPr sz="2000">
                <a:solidFill>
                  <a:srgbClr val="000000"/>
                </a:solidFill>
                <a:latin typeface="Times New Roman"/>
              </a:defRPr>
            </a:pPr>
            <a:r>
              <a:t>- No relevant data found.</a:t>
            </a:r>
          </a:p>
        </p:txBody>
      </p:sp>
      <p:pic>
        <p:nvPicPr>
          <p:cNvPr id="4" name="Picture 3" descr="image.jpg"/>
          <p:cNvPicPr>
            <a:picLocks noChangeAspect="1"/>
          </p:cNvPicPr>
          <p:nvPr/>
        </p:nvPicPr>
        <p:blipFill>
          <a:blip r:embed="rId2"/>
          <a:stretch>
            <a:fillRect/>
          </a:stretch>
        </p:blipFill>
        <p:spPr>
          <a:xfrm>
            <a:off x="10058400" y="1828800"/>
            <a:ext cx="3657600" cy="2058135"/>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C46868"/>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Conclusion</a:t>
            </a:r>
          </a:p>
        </p:txBody>
      </p:sp>
      <p:sp>
        <p:nvSpPr>
          <p:cNvPr id="3" name="TextBox 2"/>
          <p:cNvSpPr txBox="1"/>
          <p:nvPr/>
        </p:nvSpPr>
        <p:spPr>
          <a:xfrm>
            <a:off x="914400" y="1828800"/>
            <a:ext cx="12801600" cy="3657600"/>
          </a:xfrm>
          <a:prstGeom prst="rect">
            <a:avLst/>
          </a:prstGeom>
          <a:noFill/>
        </p:spPr>
        <p:txBody>
          <a:bodyPr wrap="none">
            <a:spAutoFit/>
          </a:bodyPr>
          <a:lstStyle/>
          <a:p>
            <a:pPr>
              <a:defRPr>
                <a:solidFill>
                  <a:srgbClr val="000000"/>
                </a:solidFill>
                <a:latin typeface="Times New Roman"/>
              </a:defRPr>
            </a:pPr>
            <a:r>
              <a:t>Key Takeaways:</a:t>
            </a:r>
          </a:p>
          <a:p>
            <a:pPr>
              <a:defRPr sz="2200">
                <a:solidFill>
                  <a:srgbClr val="000000"/>
                </a:solidFill>
                <a:latin typeface="Times New Roman"/>
              </a:defRPr>
            </a:pPr>
            <a:r>
              <a:t>- Introduction</a:t>
            </a:r>
          </a:p>
          <a:p>
            <a:pPr>
              <a:defRPr sz="2200">
                <a:solidFill>
                  <a:srgbClr val="000000"/>
                </a:solidFill>
                <a:latin typeface="Times New Roman"/>
              </a:defRPr>
            </a:pPr>
            <a:r>
              <a:t>- Key Features</a:t>
            </a:r>
          </a:p>
          <a:p>
            <a:pPr>
              <a:defRPr sz="2200">
                <a:solidFill>
                  <a:srgbClr val="000000"/>
                </a:solidFill>
                <a:latin typeface="Times New Roman"/>
              </a:defRPr>
            </a:pPr>
            <a:r>
              <a:t>- Benefits</a:t>
            </a:r>
          </a:p>
          <a:p>
            <a:pPr>
              <a:defRPr sz="2200">
                <a:solidFill>
                  <a:srgbClr val="000000"/>
                </a:solidFill>
                <a:latin typeface="Times New Roman"/>
              </a:defRPr>
            </a:pPr>
            <a:r>
              <a:t>- Challenges</a:t>
            </a:r>
          </a:p>
          <a:p>
            <a:pPr>
              <a:defRPr sz="2200">
                <a:solidFill>
                  <a:srgbClr val="000000"/>
                </a:solidFill>
                <a:latin typeface="Times New Roman"/>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