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8DE32DD-4C4D-4C46-A411-602751C1660A}" type="datetimeFigureOut">
              <a:rPr lang="en-IN" smtClean="0"/>
              <a:t>19-11-2023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5763841-9B1B-4A03-A8DA-29E292FFA0D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0268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DE32DD-4C4D-4C46-A411-602751C1660A}" type="datetimeFigureOut">
              <a:rPr lang="en-IN" smtClean="0"/>
              <a:t>19-11-2023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63841-9B1B-4A03-A8DA-29E292FFA0D0}" type="slidenum">
              <a:rPr lang="en-IN" smtClean="0"/>
              <a:t>‹#›</a:t>
            </a:fld>
            <a:endParaRPr lang="en-IN"/>
          </a:p>
        </p:txBody>
      </p:sp>
    </p:spTree>
    <p:extLst>
      <p:ext uri="{BB962C8B-B14F-4D97-AF65-F5344CB8AC3E}">
        <p14:creationId xmlns:p14="http://schemas.microsoft.com/office/powerpoint/2010/main" val="421070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DE32DD-4C4D-4C46-A411-602751C1660A}"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63841-9B1B-4A03-A8DA-29E292FFA0D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5002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DE32DD-4C4D-4C46-A411-602751C1660A}"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63841-9B1B-4A03-A8DA-29E292FFA0D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9372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DE32DD-4C4D-4C46-A411-602751C1660A}"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63841-9B1B-4A03-A8DA-29E292FFA0D0}" type="slidenum">
              <a:rPr lang="en-IN" smtClean="0"/>
              <a:t>‹#›</a:t>
            </a:fld>
            <a:endParaRPr lang="en-IN"/>
          </a:p>
        </p:txBody>
      </p:sp>
    </p:spTree>
    <p:extLst>
      <p:ext uri="{BB962C8B-B14F-4D97-AF65-F5344CB8AC3E}">
        <p14:creationId xmlns:p14="http://schemas.microsoft.com/office/powerpoint/2010/main" val="4071402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DE32DD-4C4D-4C46-A411-602751C1660A}"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63841-9B1B-4A03-A8DA-29E292FFA0D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2910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DE32DD-4C4D-4C46-A411-602751C1660A}"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63841-9B1B-4A03-A8DA-29E292FFA0D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7701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DE32DD-4C4D-4C46-A411-602751C1660A}"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63841-9B1B-4A03-A8DA-29E292FFA0D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2027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DE32DD-4C4D-4C46-A411-602751C1660A}"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63841-9B1B-4A03-A8DA-29E292FFA0D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491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DE32DD-4C4D-4C46-A411-602751C1660A}"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63841-9B1B-4A03-A8DA-29E292FFA0D0}" type="slidenum">
              <a:rPr lang="en-IN" smtClean="0"/>
              <a:t>‹#›</a:t>
            </a:fld>
            <a:endParaRPr lang="en-IN"/>
          </a:p>
        </p:txBody>
      </p:sp>
    </p:spTree>
    <p:extLst>
      <p:ext uri="{BB962C8B-B14F-4D97-AF65-F5344CB8AC3E}">
        <p14:creationId xmlns:p14="http://schemas.microsoft.com/office/powerpoint/2010/main" val="318127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DE32DD-4C4D-4C46-A411-602751C1660A}" type="datetimeFigureOut">
              <a:rPr lang="en-IN" smtClean="0"/>
              <a:t>19-11-2023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763841-9B1B-4A03-A8DA-29E292FFA0D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2103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DE32DD-4C4D-4C46-A411-602751C1660A}" type="datetimeFigureOut">
              <a:rPr lang="en-IN" smtClean="0"/>
              <a:t>19-11-2023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63841-9B1B-4A03-A8DA-29E292FFA0D0}" type="slidenum">
              <a:rPr lang="en-IN" smtClean="0"/>
              <a:t>‹#›</a:t>
            </a:fld>
            <a:endParaRPr lang="en-IN"/>
          </a:p>
        </p:txBody>
      </p:sp>
    </p:spTree>
    <p:extLst>
      <p:ext uri="{BB962C8B-B14F-4D97-AF65-F5344CB8AC3E}">
        <p14:creationId xmlns:p14="http://schemas.microsoft.com/office/powerpoint/2010/main" val="1000951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DE32DD-4C4D-4C46-A411-602751C1660A}" type="datetimeFigureOut">
              <a:rPr lang="en-IN" smtClean="0"/>
              <a:t>19-11-2023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763841-9B1B-4A03-A8DA-29E292FFA0D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764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DE32DD-4C4D-4C46-A411-602751C1660A}" type="datetimeFigureOut">
              <a:rPr lang="en-IN" smtClean="0"/>
              <a:t>19-11-2023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763841-9B1B-4A03-A8DA-29E292FFA0D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543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E32DD-4C4D-4C46-A411-602751C1660A}" type="datetimeFigureOut">
              <a:rPr lang="en-IN" smtClean="0"/>
              <a:t>19-11-2023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763841-9B1B-4A03-A8DA-29E292FFA0D0}" type="slidenum">
              <a:rPr lang="en-IN" smtClean="0"/>
              <a:t>‹#›</a:t>
            </a:fld>
            <a:endParaRPr lang="en-IN"/>
          </a:p>
        </p:txBody>
      </p:sp>
    </p:spTree>
    <p:extLst>
      <p:ext uri="{BB962C8B-B14F-4D97-AF65-F5344CB8AC3E}">
        <p14:creationId xmlns:p14="http://schemas.microsoft.com/office/powerpoint/2010/main" val="103386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DE32DD-4C4D-4C46-A411-602751C1660A}" type="datetimeFigureOut">
              <a:rPr lang="en-IN" smtClean="0"/>
              <a:t>19-11-2023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63841-9B1B-4A03-A8DA-29E292FFA0D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756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DE32DD-4C4D-4C46-A411-602751C1660A}" type="datetimeFigureOut">
              <a:rPr lang="en-IN" smtClean="0"/>
              <a:t>19-11-2023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763841-9B1B-4A03-A8DA-29E292FFA0D0}" type="slidenum">
              <a:rPr lang="en-IN" smtClean="0"/>
              <a:t>‹#›</a:t>
            </a:fld>
            <a:endParaRPr lang="en-IN"/>
          </a:p>
        </p:txBody>
      </p:sp>
    </p:spTree>
    <p:extLst>
      <p:ext uri="{BB962C8B-B14F-4D97-AF65-F5344CB8AC3E}">
        <p14:creationId xmlns:p14="http://schemas.microsoft.com/office/powerpoint/2010/main" val="410550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DE32DD-4C4D-4C46-A411-602751C1660A}" type="datetimeFigureOut">
              <a:rPr lang="en-IN" smtClean="0"/>
              <a:t>19-11-2023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763841-9B1B-4A03-A8DA-29E292FFA0D0}" type="slidenum">
              <a:rPr lang="en-IN" smtClean="0"/>
              <a:t>‹#›</a:t>
            </a:fld>
            <a:endParaRPr lang="en-IN"/>
          </a:p>
        </p:txBody>
      </p:sp>
    </p:spTree>
    <p:extLst>
      <p:ext uri="{BB962C8B-B14F-4D97-AF65-F5344CB8AC3E}">
        <p14:creationId xmlns:p14="http://schemas.microsoft.com/office/powerpoint/2010/main" val="28578381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B8FE-C8D2-0CBD-DB05-ACBA6028A9BD}"/>
              </a:ext>
            </a:extLst>
          </p:cNvPr>
          <p:cNvSpPr>
            <a:spLocks noGrp="1"/>
          </p:cNvSpPr>
          <p:nvPr>
            <p:ph type="ctrTitle"/>
          </p:nvPr>
        </p:nvSpPr>
        <p:spPr/>
        <p:txBody>
          <a:bodyPr/>
          <a:lstStyle/>
          <a:p>
            <a:r>
              <a:rPr lang="en-US" dirty="0"/>
              <a:t>DM Project</a:t>
            </a:r>
            <a:endParaRPr lang="en-IN" dirty="0"/>
          </a:p>
        </p:txBody>
      </p:sp>
      <p:sp>
        <p:nvSpPr>
          <p:cNvPr id="3" name="Subtitle 2">
            <a:extLst>
              <a:ext uri="{FF2B5EF4-FFF2-40B4-BE49-F238E27FC236}">
                <a16:creationId xmlns:a16="http://schemas.microsoft.com/office/drawing/2014/main" id="{8E9582D2-CD45-EAF8-E733-932A07A87DDB}"/>
              </a:ext>
            </a:extLst>
          </p:cNvPr>
          <p:cNvSpPr>
            <a:spLocks noGrp="1"/>
          </p:cNvSpPr>
          <p:nvPr>
            <p:ph type="subTitle" idx="1"/>
          </p:nvPr>
        </p:nvSpPr>
        <p:spPr/>
        <p:txBody>
          <a:bodyPr>
            <a:normAutofit fontScale="77500" lnSpcReduction="20000"/>
          </a:bodyPr>
          <a:lstStyle/>
          <a:p>
            <a:r>
              <a:rPr lang="en-US" dirty="0"/>
              <a:t>Contributors: </a:t>
            </a:r>
          </a:p>
          <a:p>
            <a:r>
              <a:rPr lang="en-US" dirty="0"/>
              <a:t>Nikhil Kumar(2022321)</a:t>
            </a:r>
          </a:p>
          <a:p>
            <a:r>
              <a:rPr lang="en-US" dirty="0"/>
              <a:t>Nikhil (2022321)</a:t>
            </a:r>
          </a:p>
          <a:p>
            <a:r>
              <a:rPr lang="en-US" dirty="0"/>
              <a:t>Kashvi </a:t>
            </a:r>
            <a:r>
              <a:rPr lang="en-US" dirty="0" err="1"/>
              <a:t>Panvanda</a:t>
            </a:r>
            <a:r>
              <a:rPr lang="en-US" dirty="0"/>
              <a:t> (2022245)</a:t>
            </a:r>
            <a:endParaRPr lang="en-IN" dirty="0"/>
          </a:p>
        </p:txBody>
      </p:sp>
    </p:spTree>
    <p:extLst>
      <p:ext uri="{BB962C8B-B14F-4D97-AF65-F5344CB8AC3E}">
        <p14:creationId xmlns:p14="http://schemas.microsoft.com/office/powerpoint/2010/main" val="273043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732B-14D3-C8AB-5858-C876E744C2B7}"/>
              </a:ext>
            </a:extLst>
          </p:cNvPr>
          <p:cNvSpPr>
            <a:spLocks noGrp="1"/>
          </p:cNvSpPr>
          <p:nvPr>
            <p:ph type="title"/>
          </p:nvPr>
        </p:nvSpPr>
        <p:spPr/>
        <p:txBody>
          <a:bodyPr/>
          <a:lstStyle/>
          <a:p>
            <a:r>
              <a:rPr lang="en-US" b="1" dirty="0"/>
              <a:t>Comparison between Time Complexity</a:t>
            </a:r>
            <a:endParaRPr lang="en-IN" b="1" dirty="0"/>
          </a:p>
        </p:txBody>
      </p:sp>
      <p:sp>
        <p:nvSpPr>
          <p:cNvPr id="3" name="Content Placeholder 2">
            <a:extLst>
              <a:ext uri="{FF2B5EF4-FFF2-40B4-BE49-F238E27FC236}">
                <a16:creationId xmlns:a16="http://schemas.microsoft.com/office/drawing/2014/main" id="{392EDB39-9FF7-0464-F767-21076C82B6C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549617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144C-C9B4-0387-A171-94140E561E24}"/>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FB252AA2-B0F0-CB2D-D76B-A5C363C3D09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08695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672D-3743-8CD7-27AC-8EB8B89C51D2}"/>
              </a:ext>
            </a:extLst>
          </p:cNvPr>
          <p:cNvSpPr>
            <a:spLocks noGrp="1"/>
          </p:cNvSpPr>
          <p:nvPr>
            <p:ph type="title"/>
          </p:nvPr>
        </p:nvSpPr>
        <p:spPr/>
        <p:txBody>
          <a:bodyPr>
            <a:normAutofit/>
          </a:bodyPr>
          <a:lstStyle/>
          <a:p>
            <a:r>
              <a:rPr lang="en-US" dirty="0"/>
              <a:t>Greedy Algorithm</a:t>
            </a:r>
            <a:endParaRPr lang="en-IN" dirty="0"/>
          </a:p>
        </p:txBody>
      </p:sp>
      <p:sp>
        <p:nvSpPr>
          <p:cNvPr id="3" name="Content Placeholder 2">
            <a:extLst>
              <a:ext uri="{FF2B5EF4-FFF2-40B4-BE49-F238E27FC236}">
                <a16:creationId xmlns:a16="http://schemas.microsoft.com/office/drawing/2014/main" id="{3D59352B-81B2-F46B-9C3E-F1C7C79B3FCA}"/>
              </a:ext>
            </a:extLst>
          </p:cNvPr>
          <p:cNvSpPr>
            <a:spLocks noGrp="1"/>
          </p:cNvSpPr>
          <p:nvPr>
            <p:ph idx="1"/>
          </p:nvPr>
        </p:nvSpPr>
        <p:spPr/>
        <p:txBody>
          <a:bodyPr>
            <a:normAutofit fontScale="92500" lnSpcReduction="10000"/>
          </a:bodyPr>
          <a:lstStyle/>
          <a:p>
            <a:pPr algn="just" rtl="0">
              <a:spcBef>
                <a:spcPts val="1200"/>
              </a:spcBef>
              <a:spcAft>
                <a:spcPts val="1200"/>
              </a:spcAft>
            </a:pPr>
            <a:r>
              <a:rPr lang="en-US" sz="2000" b="0" i="0" u="none" strike="noStrike" dirty="0">
                <a:solidFill>
                  <a:srgbClr val="595959"/>
                </a:solidFill>
                <a:effectLst/>
                <a:latin typeface="Times New Roman" panose="02020603050405020304" pitchFamily="18" charset="0"/>
              </a:rPr>
              <a:t>The Greedy Algorithm is a simple yet effective tactic in the field of computer science, where optimization and efficiency are key requirements. </a:t>
            </a:r>
          </a:p>
          <a:p>
            <a:pPr algn="just" rtl="0">
              <a:spcBef>
                <a:spcPts val="1200"/>
              </a:spcBef>
              <a:spcAft>
                <a:spcPts val="1200"/>
              </a:spcAft>
            </a:pPr>
            <a:r>
              <a:rPr lang="en-US" sz="2000" b="0" i="0" u="none" strike="noStrike" dirty="0">
                <a:solidFill>
                  <a:srgbClr val="595959"/>
                </a:solidFill>
                <a:effectLst/>
                <a:latin typeface="Times New Roman" panose="02020603050405020304" pitchFamily="18" charset="0"/>
              </a:rPr>
              <a:t>The Greedy Algorithm differs from more complex algorithms in that it follows the basic rule of choosing the best choice at each stage, without necessarily taking the larger picture into consideration. Choosing the best option available at the time is part of this "greedy" strategy, which assumes that the sum of these local selections will provide an overall optimal answer</a:t>
            </a:r>
          </a:p>
          <a:p>
            <a:pPr marL="0" indent="0" rtl="0">
              <a:spcBef>
                <a:spcPts val="1200"/>
              </a:spcBef>
              <a:spcAft>
                <a:spcPts val="1200"/>
              </a:spcAft>
              <a:buNone/>
            </a:pPr>
            <a:br>
              <a:rPr lang="en-US" b="0" dirty="0">
                <a:effectLst/>
              </a:rPr>
            </a:br>
            <a:r>
              <a:rPr lang="en-US" sz="1800" b="0" i="0" u="none" strike="noStrike" dirty="0">
                <a:solidFill>
                  <a:srgbClr val="595959"/>
                </a:solidFill>
                <a:effectLst/>
                <a:latin typeface="Times New Roman" panose="02020603050405020304" pitchFamily="18" charset="0"/>
              </a:rPr>
              <a:t>.</a:t>
            </a:r>
            <a:br>
              <a:rPr lang="en-US" dirty="0"/>
            </a:br>
            <a:endParaRPr lang="en-IN" dirty="0"/>
          </a:p>
        </p:txBody>
      </p:sp>
    </p:spTree>
    <p:extLst>
      <p:ext uri="{BB962C8B-B14F-4D97-AF65-F5344CB8AC3E}">
        <p14:creationId xmlns:p14="http://schemas.microsoft.com/office/powerpoint/2010/main" val="448207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3B5E-0568-1AE3-CA3B-57DC0241ABE7}"/>
              </a:ext>
            </a:extLst>
          </p:cNvPr>
          <p:cNvSpPr>
            <a:spLocks noGrp="1"/>
          </p:cNvSpPr>
          <p:nvPr>
            <p:ph type="title"/>
          </p:nvPr>
        </p:nvSpPr>
        <p:spPr/>
        <p:txBody>
          <a:bodyPr>
            <a:normAutofit/>
          </a:bodyPr>
          <a:lstStyle/>
          <a:p>
            <a:r>
              <a:rPr lang="en-US" dirty="0"/>
              <a:t>History</a:t>
            </a:r>
            <a:endParaRPr lang="en-IN" dirty="0"/>
          </a:p>
        </p:txBody>
      </p:sp>
      <p:sp>
        <p:nvSpPr>
          <p:cNvPr id="3" name="Content Placeholder 2">
            <a:extLst>
              <a:ext uri="{FF2B5EF4-FFF2-40B4-BE49-F238E27FC236}">
                <a16:creationId xmlns:a16="http://schemas.microsoft.com/office/drawing/2014/main" id="{9AEDDEA8-4ABA-49FB-F685-D1ACB6C727F4}"/>
              </a:ext>
            </a:extLst>
          </p:cNvPr>
          <p:cNvSpPr>
            <a:spLocks noGrp="1"/>
          </p:cNvSpPr>
          <p:nvPr>
            <p:ph idx="1"/>
          </p:nvPr>
        </p:nvSpPr>
        <p:spPr/>
        <p:txBody>
          <a:bodyPr>
            <a:normAutofit fontScale="85000" lnSpcReduction="10000"/>
          </a:bodyPr>
          <a:lstStyle/>
          <a:p>
            <a:pPr rtl="0">
              <a:spcBef>
                <a:spcPts val="0"/>
              </a:spcBef>
              <a:spcAft>
                <a:spcPts val="0"/>
              </a:spcAft>
            </a:pPr>
            <a:r>
              <a:rPr lang="en-US" sz="2600" b="0" i="0" u="none" strike="noStrike" dirty="0">
                <a:solidFill>
                  <a:srgbClr val="595959"/>
                </a:solidFill>
                <a:effectLst/>
                <a:latin typeface="Times New Roman" panose="02020603050405020304" pitchFamily="18" charset="0"/>
              </a:rPr>
              <a:t>Greedy algorithms have their historical roots in solving problems with locally optimal solutions. They are based on judgments made in local optimization.</a:t>
            </a:r>
          </a:p>
          <a:p>
            <a:pPr rtl="0">
              <a:spcBef>
                <a:spcPts val="0"/>
              </a:spcBef>
              <a:spcAft>
                <a:spcPts val="0"/>
              </a:spcAft>
            </a:pPr>
            <a:endParaRPr lang="en-US" sz="2600" dirty="0"/>
          </a:p>
          <a:p>
            <a:pPr rtl="0">
              <a:spcBef>
                <a:spcPts val="0"/>
              </a:spcBef>
              <a:spcAft>
                <a:spcPts val="0"/>
              </a:spcAft>
            </a:pPr>
            <a:r>
              <a:rPr lang="en-US" sz="2600" b="0" i="0" u="none" strike="noStrike" dirty="0">
                <a:solidFill>
                  <a:srgbClr val="595959"/>
                </a:solidFill>
                <a:effectLst/>
                <a:latin typeface="Times New Roman" panose="02020603050405020304" pitchFamily="18" charset="0"/>
              </a:rPr>
              <a:t>Origins: In the middle of the 20th century, the idea became popular in computer science</a:t>
            </a:r>
            <a:r>
              <a:rPr lang="en-US" sz="1800" b="0" i="0" u="none" strike="noStrike" dirty="0">
                <a:solidFill>
                  <a:srgbClr val="595959"/>
                </a:solidFill>
                <a:effectLst/>
                <a:latin typeface="Times New Roman" panose="02020603050405020304" pitchFamily="18" charset="0"/>
              </a:rPr>
              <a:t>.</a:t>
            </a:r>
          </a:p>
          <a:p>
            <a:pPr rtl="0">
              <a:spcBef>
                <a:spcPts val="0"/>
              </a:spcBef>
              <a:spcAft>
                <a:spcPts val="0"/>
              </a:spcAft>
            </a:pPr>
            <a:endParaRPr lang="en-US" sz="1800" i="0" u="none" strike="noStrike" dirty="0">
              <a:solidFill>
                <a:srgbClr val="595959"/>
              </a:solidFill>
              <a:latin typeface="Times New Roman" panose="02020603050405020304" pitchFamily="18" charset="0"/>
            </a:endParaRPr>
          </a:p>
          <a:p>
            <a:pPr>
              <a:spcBef>
                <a:spcPts val="0"/>
              </a:spcBef>
              <a:spcAft>
                <a:spcPts val="0"/>
              </a:spcAft>
            </a:pPr>
            <a:r>
              <a:rPr lang="en-US" sz="2400" b="0" i="0" u="none" strike="noStrike" dirty="0" err="1">
                <a:solidFill>
                  <a:srgbClr val="595959"/>
                </a:solidFill>
                <a:effectLst/>
                <a:latin typeface="Times New Roman" panose="02020603050405020304" pitchFamily="18" charset="0"/>
              </a:rPr>
              <a:t>Edsger</a:t>
            </a:r>
            <a:r>
              <a:rPr lang="en-US" sz="2400" b="0" i="0" u="none" strike="noStrike" dirty="0">
                <a:solidFill>
                  <a:srgbClr val="595959"/>
                </a:solidFill>
                <a:effectLst/>
                <a:latin typeface="Times New Roman" panose="02020603050405020304" pitchFamily="18" charset="0"/>
              </a:rPr>
              <a:t> Dijkstra introduced the shortest route algorithm in 1956, which was a significant early application for determining the connection between nodes in a network.</a:t>
            </a:r>
            <a:endParaRPr lang="en-US" b="0" dirty="0">
              <a:effectLst/>
            </a:endParaRPr>
          </a:p>
          <a:p>
            <a:pPr marL="0" indent="0" rtl="0">
              <a:spcBef>
                <a:spcPts val="0"/>
              </a:spcBef>
              <a:spcAft>
                <a:spcPts val="0"/>
              </a:spcAft>
              <a:buNone/>
            </a:pPr>
            <a:br>
              <a:rPr lang="en-US" dirty="0"/>
            </a:br>
            <a:endParaRPr lang="en-IN" dirty="0"/>
          </a:p>
        </p:txBody>
      </p:sp>
    </p:spTree>
    <p:extLst>
      <p:ext uri="{BB962C8B-B14F-4D97-AF65-F5344CB8AC3E}">
        <p14:creationId xmlns:p14="http://schemas.microsoft.com/office/powerpoint/2010/main" val="1983105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0337-1C2A-F194-1DF0-830C1A497DD5}"/>
              </a:ext>
            </a:extLst>
          </p:cNvPr>
          <p:cNvSpPr>
            <a:spLocks noGrp="1"/>
          </p:cNvSpPr>
          <p:nvPr>
            <p:ph type="title"/>
          </p:nvPr>
        </p:nvSpPr>
        <p:spPr/>
        <p:txBody>
          <a:bodyPr>
            <a:normAutofit/>
          </a:bodyPr>
          <a:lstStyle/>
          <a:p>
            <a:r>
              <a:rPr lang="en-US" dirty="0"/>
              <a:t>History</a:t>
            </a:r>
            <a:endParaRPr lang="en-IN" dirty="0"/>
          </a:p>
        </p:txBody>
      </p:sp>
      <p:sp>
        <p:nvSpPr>
          <p:cNvPr id="3" name="Content Placeholder 2">
            <a:extLst>
              <a:ext uri="{FF2B5EF4-FFF2-40B4-BE49-F238E27FC236}">
                <a16:creationId xmlns:a16="http://schemas.microsoft.com/office/drawing/2014/main" id="{8E8467AE-BB81-0858-9F1B-F19DA30AF0E0}"/>
              </a:ext>
            </a:extLst>
          </p:cNvPr>
          <p:cNvSpPr>
            <a:spLocks noGrp="1"/>
          </p:cNvSpPr>
          <p:nvPr>
            <p:ph idx="1"/>
          </p:nvPr>
        </p:nvSpPr>
        <p:spPr/>
        <p:txBody>
          <a:bodyPr>
            <a:normAutofit fontScale="92500" lnSpcReduction="20000"/>
          </a:bodyPr>
          <a:lstStyle/>
          <a:p>
            <a:pPr rtl="0">
              <a:spcBef>
                <a:spcPts val="0"/>
              </a:spcBef>
              <a:spcAft>
                <a:spcPts val="0"/>
              </a:spcAft>
            </a:pPr>
            <a:r>
              <a:rPr lang="en-US" sz="1800" b="0" i="0" u="none" strike="noStrike" dirty="0">
                <a:solidFill>
                  <a:srgbClr val="595959"/>
                </a:solidFill>
                <a:effectLst/>
                <a:latin typeface="Times New Roman" panose="02020603050405020304" pitchFamily="18" charset="0"/>
              </a:rPr>
              <a:t>Algorithms for Minimal Spanning Trees (1956, 1957):</a:t>
            </a:r>
          </a:p>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595959"/>
                </a:solidFill>
                <a:effectLst/>
                <a:latin typeface="Times New Roman" panose="02020603050405020304" pitchFamily="18" charset="0"/>
              </a:rPr>
              <a:t>– In order to discover the least spanning trees in a graph, Joseph Kruskal developed the Kruskal's algorithm in 1956.</a:t>
            </a:r>
          </a:p>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595959"/>
                </a:solidFill>
                <a:effectLst/>
                <a:latin typeface="Times New Roman" panose="02020603050405020304" pitchFamily="18" charset="0"/>
              </a:rPr>
              <a:t>– Robert C. Prim rediscovered Prim's method in 1957; it was originally developed by Czech mathematician </a:t>
            </a:r>
            <a:r>
              <a:rPr lang="en-US" sz="1800" b="0" i="0" u="none" strike="noStrike" dirty="0" err="1">
                <a:solidFill>
                  <a:srgbClr val="595959"/>
                </a:solidFill>
                <a:effectLst/>
                <a:latin typeface="Times New Roman" panose="02020603050405020304" pitchFamily="18" charset="0"/>
              </a:rPr>
              <a:t>Vojtěch</a:t>
            </a:r>
            <a:r>
              <a:rPr lang="en-US" sz="1800" b="0" i="0" u="none" strike="noStrike" dirty="0">
                <a:solidFill>
                  <a:srgbClr val="595959"/>
                </a:solidFill>
                <a:effectLst/>
                <a:latin typeface="Times New Roman" panose="02020603050405020304" pitchFamily="18" charset="0"/>
              </a:rPr>
              <a:t> </a:t>
            </a:r>
            <a:r>
              <a:rPr lang="en-US" sz="1800" b="0" i="0" u="none" strike="noStrike" dirty="0" err="1">
                <a:solidFill>
                  <a:srgbClr val="595959"/>
                </a:solidFill>
                <a:effectLst/>
                <a:latin typeface="Times New Roman" panose="02020603050405020304" pitchFamily="18" charset="0"/>
              </a:rPr>
              <a:t>Jarník</a:t>
            </a:r>
            <a:r>
              <a:rPr lang="en-US" sz="1800" b="0" i="0" u="none" strike="noStrike" dirty="0">
                <a:solidFill>
                  <a:srgbClr val="595959"/>
                </a:solidFill>
                <a:effectLst/>
                <a:latin typeface="Times New Roman" panose="02020603050405020304" pitchFamily="18" charset="0"/>
              </a:rPr>
              <a:t>.</a:t>
            </a:r>
            <a:endParaRPr lang="en-US" b="0" dirty="0">
              <a:effectLst/>
            </a:endParaRPr>
          </a:p>
          <a:p>
            <a:pPr marL="0" indent="0" rtl="0">
              <a:spcBef>
                <a:spcPts val="0"/>
              </a:spcBef>
              <a:spcAft>
                <a:spcPts val="0"/>
              </a:spcAft>
              <a:buNone/>
            </a:pPr>
            <a:br>
              <a:rPr lang="en-US" b="0" dirty="0">
                <a:effectLst/>
              </a:rPr>
            </a:br>
            <a:br>
              <a:rPr lang="en-US" b="0" dirty="0">
                <a:effectLst/>
              </a:rPr>
            </a:br>
            <a:r>
              <a:rPr lang="en-US" sz="1800" b="0" i="0" u="none" strike="noStrike" dirty="0">
                <a:solidFill>
                  <a:srgbClr val="595959"/>
                </a:solidFill>
                <a:effectLst/>
                <a:latin typeface="Times New Roman" panose="02020603050405020304" pitchFamily="18" charset="0"/>
              </a:rPr>
              <a:t>1950s to early 1960s Significance: During this time, greedy algorithms were popular, particularly by solving currency change and fractional knapsack problems.</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352024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F7BE-E89E-F52F-A86B-2B5F326AB7C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CCBE8391-7834-8883-67F7-1070474EBF56}"/>
              </a:ext>
            </a:extLst>
          </p:cNvPr>
          <p:cNvSpPr>
            <a:spLocks noGrp="1"/>
          </p:cNvSpPr>
          <p:nvPr>
            <p:ph idx="1"/>
          </p:nvPr>
        </p:nvSpPr>
        <p:spPr/>
        <p:txBody>
          <a:bodyPr>
            <a:normAutofit fontScale="92500" lnSpcReduction="10000"/>
          </a:bodyPr>
          <a:lstStyle/>
          <a:p>
            <a:pPr rtl="0">
              <a:spcBef>
                <a:spcPts val="0"/>
              </a:spcBef>
              <a:spcAft>
                <a:spcPts val="0"/>
              </a:spcAft>
            </a:pPr>
            <a:r>
              <a:rPr lang="en-US" sz="2600" b="0" i="0" u="none" strike="noStrike" dirty="0">
                <a:solidFill>
                  <a:srgbClr val="595959"/>
                </a:solidFill>
                <a:effectLst/>
                <a:latin typeface="Times New Roman" panose="02020603050405020304" pitchFamily="18" charset="0"/>
              </a:rPr>
              <a:t>The traveling salesman issue is a prime example of how greedy algorithms frequently provide worse than ideal results.</a:t>
            </a:r>
            <a:endParaRPr lang="en-US" sz="2600" b="0" dirty="0">
              <a:effectLst/>
            </a:endParaRPr>
          </a:p>
          <a:p>
            <a:pPr rtl="0">
              <a:spcBef>
                <a:spcPts val="0"/>
              </a:spcBef>
              <a:spcAft>
                <a:spcPts val="0"/>
              </a:spcAft>
            </a:pPr>
            <a:r>
              <a:rPr lang="en-US" sz="2600" b="0" i="0" u="none" strike="noStrike" dirty="0">
                <a:solidFill>
                  <a:srgbClr val="595959"/>
                </a:solidFill>
                <a:effectLst/>
                <a:latin typeface="Times New Roman" panose="02020603050405020304" pitchFamily="18" charset="0"/>
              </a:rPr>
              <a:t>It eliminates the computationally demanding work in a manageable number of steps, the heuristic "Visit the nearest unvisited city at each step" compromises optimality. </a:t>
            </a:r>
            <a:endParaRPr lang="en-US" sz="2600" i="0" u="none" strike="noStrike" dirty="0">
              <a:solidFill>
                <a:srgbClr val="595959"/>
              </a:solidFill>
              <a:latin typeface="Times New Roman" panose="02020603050405020304" pitchFamily="18" charset="0"/>
            </a:endParaRPr>
          </a:p>
          <a:p>
            <a:pPr>
              <a:spcBef>
                <a:spcPts val="0"/>
              </a:spcBef>
              <a:spcAft>
                <a:spcPts val="0"/>
              </a:spcAft>
            </a:pPr>
            <a:r>
              <a:rPr lang="en-US" sz="2600" b="0" i="0" u="none" strike="noStrike" dirty="0">
                <a:solidFill>
                  <a:srgbClr val="595959"/>
                </a:solidFill>
                <a:effectLst/>
                <a:latin typeface="Times New Roman" panose="02020603050405020304" pitchFamily="18" charset="0"/>
              </a:rPr>
              <a:t>Although greedy methods have several drawbacks, they provide constant-factor approximations for submodular optimization problems and efficiently handle matroid-like combinatorial issues in mathematical optimization.</a:t>
            </a:r>
            <a:endParaRPr lang="en-US" sz="2600" b="0" dirty="0">
              <a:effectLst/>
            </a:endParaRPr>
          </a:p>
          <a:p>
            <a:pPr rtl="0">
              <a:spcBef>
                <a:spcPts val="0"/>
              </a:spcBef>
              <a:spcAft>
                <a:spcPts val="0"/>
              </a:spcAft>
            </a:pPr>
            <a:endParaRPr lang="en-IN" dirty="0"/>
          </a:p>
        </p:txBody>
      </p:sp>
    </p:spTree>
    <p:extLst>
      <p:ext uri="{BB962C8B-B14F-4D97-AF65-F5344CB8AC3E}">
        <p14:creationId xmlns:p14="http://schemas.microsoft.com/office/powerpoint/2010/main" val="123406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CDA7-3929-C38D-CFC9-3F560BDBF0F3}"/>
              </a:ext>
            </a:extLst>
          </p:cNvPr>
          <p:cNvSpPr>
            <a:spLocks noGrp="1"/>
          </p:cNvSpPr>
          <p:nvPr>
            <p:ph type="title"/>
          </p:nvPr>
        </p:nvSpPr>
        <p:spPr/>
        <p:txBody>
          <a:bodyPr/>
          <a:lstStyle/>
          <a:p>
            <a:r>
              <a:rPr lang="en-US" dirty="0" err="1"/>
              <a:t>Naïve’s</a:t>
            </a:r>
            <a:r>
              <a:rPr lang="en-US" dirty="0"/>
              <a:t> Approach</a:t>
            </a:r>
            <a:endParaRPr lang="en-IN" dirty="0"/>
          </a:p>
        </p:txBody>
      </p:sp>
      <p:sp>
        <p:nvSpPr>
          <p:cNvPr id="3" name="Content Placeholder 2">
            <a:extLst>
              <a:ext uri="{FF2B5EF4-FFF2-40B4-BE49-F238E27FC236}">
                <a16:creationId xmlns:a16="http://schemas.microsoft.com/office/drawing/2014/main" id="{92FE1A65-789C-49EB-8CAE-45E6889A6752}"/>
              </a:ext>
            </a:extLst>
          </p:cNvPr>
          <p:cNvSpPr>
            <a:spLocks noGrp="1"/>
          </p:cNvSpPr>
          <p:nvPr>
            <p:ph idx="1"/>
          </p:nvPr>
        </p:nvSpPr>
        <p:spPr/>
        <p:txBody>
          <a:bodyPr>
            <a:normAutofit fontScale="92500" lnSpcReduction="20000"/>
          </a:bodyPr>
          <a:lstStyle/>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 naive approach to solving the Traveling Salesman Problem (TSP) would involve trying out all possible permutations of the cities and selecting the one with the minimum total distance. This is often referred to as the "brute-force" or "exhaustive search" method. While this approach guarantees finding the optimal solution, it becomes impractical as the number of cities increases.</a:t>
            </a:r>
          </a:p>
          <a:p>
            <a:pPr rtl="0" fontAlgn="base">
              <a:spcBef>
                <a:spcPts val="0"/>
              </a:spcBef>
              <a:spcAft>
                <a:spcPts val="0"/>
              </a:spcAft>
              <a:buFont typeface="+mj-lt"/>
              <a:buAutoNum type="arabicPeriod"/>
            </a:pPr>
            <a:endParaRPr lang="en-US" sz="1800" dirty="0">
              <a:solidFill>
                <a:srgbClr val="000000"/>
              </a:solidFill>
              <a:latin typeface="Arial" panose="020B0604020202020204" pitchFamily="34" charset="0"/>
            </a:endParaRPr>
          </a:p>
          <a:p>
            <a:pPr marL="0" indent="0" rtl="0" fontAlgn="base">
              <a:spcBef>
                <a:spcPts val="0"/>
              </a:spcBef>
              <a:spcAft>
                <a:spcPts val="0"/>
              </a:spcAft>
              <a:buNone/>
            </a:pPr>
            <a:r>
              <a:rPr lang="en-US" sz="1800"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Generate all permutations</a:t>
            </a:r>
            <a:br>
              <a:rPr lang="en-US" b="0" dirty="0">
                <a:effectLst/>
              </a:rPr>
            </a:br>
            <a:r>
              <a:rPr lang="en-US" b="0" dirty="0">
                <a:effectLst/>
              </a:rPr>
              <a:t>	</a:t>
            </a:r>
            <a:r>
              <a:rPr lang="en-US" sz="2400" b="0" i="0" u="none" strike="noStrike" dirty="0">
                <a:solidFill>
                  <a:srgbClr val="000000"/>
                </a:solidFill>
                <a:effectLst/>
                <a:latin typeface="Arial" panose="020B0604020202020204" pitchFamily="34" charset="0"/>
              </a:rPr>
              <a:t>Calculate total distance for each permutations</a:t>
            </a:r>
          </a:p>
          <a:p>
            <a:pPr marL="0" indent="0" rtl="0" fontAlgn="base">
              <a:spcBef>
                <a:spcPts val="0"/>
              </a:spcBef>
              <a:spcAft>
                <a:spcPts val="0"/>
              </a:spcAft>
              <a:buNone/>
            </a:pPr>
            <a:r>
              <a:rPr lang="en-US" sz="1800" b="0" i="0" u="none" strike="noStrike" dirty="0">
                <a:solidFill>
                  <a:srgbClr val="000000"/>
                </a:solidFill>
                <a:effectLst/>
                <a:latin typeface="Arial" panose="020B0604020202020204" pitchFamily="34" charset="0"/>
              </a:rPr>
              <a:t>	Find the shortest path</a:t>
            </a:r>
          </a:p>
          <a:p>
            <a:pPr marL="0" indent="0" rtl="0" fontAlgn="base">
              <a:spcBef>
                <a:spcPts val="0"/>
              </a:spcBef>
              <a:spcAft>
                <a:spcPts val="0"/>
              </a:spcAft>
              <a:buNone/>
            </a:pPr>
            <a:br>
              <a:rPr lang="en-US" b="0" dirty="0">
                <a:effectLst/>
              </a:rPr>
            </a:br>
            <a:r>
              <a:rPr lang="en-US" b="0" dirty="0">
                <a:effectLst/>
              </a:rPr>
              <a:t>    </a:t>
            </a:r>
            <a:r>
              <a:rPr lang="en-US" sz="1800" b="0" i="0" u="none" strike="noStrike" dirty="0">
                <a:solidFill>
                  <a:srgbClr val="000000"/>
                </a:solidFill>
                <a:effectLst/>
                <a:latin typeface="Arial" panose="020B0604020202020204" pitchFamily="34" charset="0"/>
              </a:rPr>
              <a:t>Optimal solution</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	The solution with the total minimal distance represent the optimal solution to the TSP.</a:t>
            </a:r>
            <a:br>
              <a:rPr lang="en-US" sz="1800" b="0" i="0" u="none" strike="noStrike" dirty="0">
                <a:solidFill>
                  <a:srgbClr val="000000"/>
                </a:solidFill>
                <a:effectLst/>
                <a:latin typeface="Arial" panose="020B0604020202020204" pitchFamily="34" charset="0"/>
              </a:rPr>
            </a:br>
            <a:endParaRPr lang="en-IN" dirty="0"/>
          </a:p>
        </p:txBody>
      </p:sp>
    </p:spTree>
    <p:extLst>
      <p:ext uri="{BB962C8B-B14F-4D97-AF65-F5344CB8AC3E}">
        <p14:creationId xmlns:p14="http://schemas.microsoft.com/office/powerpoint/2010/main" val="128268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B331-0747-4DD2-7551-8730DDDD6293}"/>
              </a:ext>
            </a:extLst>
          </p:cNvPr>
          <p:cNvSpPr>
            <a:spLocks noGrp="1"/>
          </p:cNvSpPr>
          <p:nvPr>
            <p:ph type="title"/>
          </p:nvPr>
        </p:nvSpPr>
        <p:spPr/>
        <p:txBody>
          <a:bodyPr>
            <a:normAutofit/>
          </a:bodyPr>
          <a:lstStyle/>
          <a:p>
            <a:pPr rtl="0">
              <a:spcBef>
                <a:spcPts val="0"/>
              </a:spcBef>
              <a:spcAft>
                <a:spcPts val="0"/>
              </a:spcAft>
            </a:pPr>
            <a:r>
              <a:rPr lang="en-IN" b="1" i="0" u="sng" dirty="0">
                <a:solidFill>
                  <a:srgbClr val="000000"/>
                </a:solidFill>
                <a:effectLst/>
                <a:latin typeface="Times New Roman" panose="02020603050405020304" pitchFamily="18" charset="0"/>
              </a:rPr>
              <a:t>Solution by Greedy approach</a:t>
            </a:r>
            <a:endParaRPr lang="en-IN" dirty="0"/>
          </a:p>
        </p:txBody>
      </p:sp>
      <p:sp>
        <p:nvSpPr>
          <p:cNvPr id="3" name="Content Placeholder 2">
            <a:extLst>
              <a:ext uri="{FF2B5EF4-FFF2-40B4-BE49-F238E27FC236}">
                <a16:creationId xmlns:a16="http://schemas.microsoft.com/office/drawing/2014/main" id="{9E8FEA9D-3683-88D3-ECC5-702CB80666F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647777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FB79C-0ABA-8F41-1EDE-7005BE9FAD06}"/>
              </a:ext>
            </a:extLst>
          </p:cNvPr>
          <p:cNvSpPr>
            <a:spLocks noGrp="1"/>
          </p:cNvSpPr>
          <p:nvPr>
            <p:ph type="title"/>
          </p:nvPr>
        </p:nvSpPr>
        <p:spPr/>
        <p:txBody>
          <a:bodyPr>
            <a:normAutofit/>
          </a:bodyPr>
          <a:lstStyle/>
          <a:p>
            <a:r>
              <a:rPr lang="en-IN" b="1" i="0" u="sng" dirty="0">
                <a:solidFill>
                  <a:srgbClr val="000000"/>
                </a:solidFill>
                <a:effectLst/>
                <a:latin typeface="Times New Roman" panose="02020603050405020304" pitchFamily="18" charset="0"/>
              </a:rPr>
              <a:t>Calculation of time complexity</a:t>
            </a:r>
            <a:endParaRPr lang="en-IN" dirty="0"/>
          </a:p>
        </p:txBody>
      </p:sp>
      <p:sp>
        <p:nvSpPr>
          <p:cNvPr id="3" name="Content Placeholder 2">
            <a:extLst>
              <a:ext uri="{FF2B5EF4-FFF2-40B4-BE49-F238E27FC236}">
                <a16:creationId xmlns:a16="http://schemas.microsoft.com/office/drawing/2014/main" id="{D3B9E8FF-E6DA-771C-130B-23452B030CC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9106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1D8E-59D6-4CD3-0149-65FB1F3C7D5A}"/>
              </a:ext>
            </a:extLst>
          </p:cNvPr>
          <p:cNvSpPr>
            <a:spLocks noGrp="1"/>
          </p:cNvSpPr>
          <p:nvPr>
            <p:ph type="title"/>
          </p:nvPr>
        </p:nvSpPr>
        <p:spPr/>
        <p:txBody>
          <a:bodyPr/>
          <a:lstStyle/>
          <a:p>
            <a:r>
              <a:rPr lang="en-IN" b="1" i="0" u="sng" dirty="0">
                <a:solidFill>
                  <a:srgbClr val="000000"/>
                </a:solidFill>
                <a:effectLst/>
                <a:latin typeface="Times New Roman" panose="02020603050405020304" pitchFamily="18" charset="0"/>
              </a:rPr>
              <a:t>Calculation of time complexity</a:t>
            </a:r>
            <a:endParaRPr lang="en-IN" dirty="0"/>
          </a:p>
        </p:txBody>
      </p:sp>
      <p:sp>
        <p:nvSpPr>
          <p:cNvPr id="3" name="Content Placeholder 2">
            <a:extLst>
              <a:ext uri="{FF2B5EF4-FFF2-40B4-BE49-F238E27FC236}">
                <a16:creationId xmlns:a16="http://schemas.microsoft.com/office/drawing/2014/main" id="{0C837D2B-62B2-CC39-C804-CB2BDF0C08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985783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38</TotalTime>
  <Words>464</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Garamond</vt:lpstr>
      <vt:lpstr>Times New Roman</vt:lpstr>
      <vt:lpstr>Organic</vt:lpstr>
      <vt:lpstr>DM Project</vt:lpstr>
      <vt:lpstr>Greedy Algorithm</vt:lpstr>
      <vt:lpstr>History</vt:lpstr>
      <vt:lpstr>History</vt:lpstr>
      <vt:lpstr>Problem Statement</vt:lpstr>
      <vt:lpstr>Naïve’s Approach</vt:lpstr>
      <vt:lpstr>Solution by Greedy approach</vt:lpstr>
      <vt:lpstr>Calculation of time complexity</vt:lpstr>
      <vt:lpstr>Calculation of time complexity</vt:lpstr>
      <vt:lpstr>Comparison between Time Complexity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 Project</dc:title>
  <dc:creator>GAURAV KUMAR</dc:creator>
  <cp:lastModifiedBy>GAURAV KUMAR</cp:lastModifiedBy>
  <cp:revision>1</cp:revision>
  <dcterms:created xsi:type="dcterms:W3CDTF">2023-11-19T16:45:04Z</dcterms:created>
  <dcterms:modified xsi:type="dcterms:W3CDTF">2023-11-19T17:23:22Z</dcterms:modified>
</cp:coreProperties>
</file>