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f87128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f87128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4e6f5e900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4e6f5e900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4e6f5e900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4e6f5e900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4e6f5e9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4e6f5e9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4e6f5e90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4e6f5e90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4e6f5e900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4e6f5e900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4e6f5e900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4e6f5e900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4e6f5e900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4e6f5e900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54e6f5e900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54e6f5e900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527147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527147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2fc9c8c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2fc9c8c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ed09e244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ed09e244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efa4c2cc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efa4c2c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efa4c2c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efa4c2c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4e6f5e9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4e6f5e9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4e6f5e9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4e6f5e9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54e6f5e90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54e6f5e90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4e6f5e9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54e6f5e9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 name="Google Shape;14;p2"/>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1" name="Google Shape;91;p11"/>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3"/>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3" name="Google Shape;143;p16"/>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3" name="Google Shape;153;p17"/>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7" name="Google Shape;157;p18"/>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0" name="Google Shape;16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 name="Google Shape;21;p3"/>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 name="Google Shape;22;p3"/>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 name="Google Shape;23;p3"/>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4" name="Google Shape;24;p3"/>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 name="Google Shape;27;p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9" name="Google Shape;29;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0" name="Google Shape;30;p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33" name="Google Shape;33;p4"/>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 name="Google Shape;34;p4"/>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35" name="Google Shape;3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 name="Google Shape;3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0" name="Google Shape;40;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 name="Google Shape;44;p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6" name="Google Shape;46;p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9" name="Google Shape;49;p6"/>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0" name="Google Shape;50;p6"/>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 name="Google Shape;53;p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1" name="Google Shape;71;p9"/>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1" name="Google Shape;81;p10"/>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83" name="Google Shape;83;p10"/>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subTitle"/>
          </p:nvPr>
        </p:nvSpPr>
        <p:spPr>
          <a:xfrm>
            <a:off x="1921575" y="2354000"/>
            <a:ext cx="5765700" cy="2252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latin typeface="Georgia"/>
                <a:ea typeface="Georgia"/>
                <a:cs typeface="Georgia"/>
                <a:sym typeface="Georgia"/>
              </a:rPr>
              <a:t>Nikhil Kumar (2022322)</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Pandillapelly Harshvardhini (2022345)</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Aditya Kumar Sinha(2022034)</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G</a:t>
            </a:r>
            <a:r>
              <a:rPr lang="en">
                <a:latin typeface="Georgia"/>
                <a:ea typeface="Georgia"/>
                <a:cs typeface="Georgia"/>
                <a:sym typeface="Georgia"/>
              </a:rPr>
              <a:t>roup number: 36</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NS Mini Project</a:t>
            </a:r>
            <a:endParaRPr>
              <a:latin typeface="Georgia"/>
              <a:ea typeface="Georgia"/>
              <a:cs typeface="Georgia"/>
              <a:sym typeface="Georgia"/>
            </a:endParaRPr>
          </a:p>
        </p:txBody>
      </p:sp>
      <p:sp>
        <p:nvSpPr>
          <p:cNvPr id="169" name="Google Shape;169;p19"/>
          <p:cNvSpPr txBox="1"/>
          <p:nvPr>
            <p:ph type="ctrTitle"/>
          </p:nvPr>
        </p:nvSpPr>
        <p:spPr>
          <a:xfrm>
            <a:off x="342900" y="516650"/>
            <a:ext cx="8458200" cy="1406400"/>
          </a:xfrm>
          <a:prstGeom prst="rect">
            <a:avLst/>
          </a:prstGeom>
        </p:spPr>
        <p:txBody>
          <a:bodyPr anchorCtr="0" anchor="b" bIns="34275" lIns="68575" spcFirstLastPara="1" rIns="68575" wrap="square" tIns="34275">
            <a:noAutofit/>
          </a:bodyPr>
          <a:lstStyle/>
          <a:p>
            <a:pPr indent="0" lvl="0" marL="0" rtl="0" algn="ctr">
              <a:lnSpc>
                <a:spcPct val="115000"/>
              </a:lnSpc>
              <a:spcBef>
                <a:spcPts val="0"/>
              </a:spcBef>
              <a:spcAft>
                <a:spcPts val="0"/>
              </a:spcAft>
              <a:buClr>
                <a:schemeClr val="dk1"/>
              </a:buClr>
              <a:buSzPts val="1100"/>
              <a:buFont typeface="Arial"/>
              <a:buNone/>
            </a:pPr>
            <a:r>
              <a:rPr b="1" lang="en" sz="2500">
                <a:latin typeface="Georgia"/>
                <a:ea typeface="Georgia"/>
                <a:cs typeface="Georgia"/>
                <a:sym typeface="Georgia"/>
              </a:rPr>
              <a:t>Melodic Links: A Network-Based Study of Artist Collaborations</a:t>
            </a:r>
            <a:endParaRPr sz="37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633845" y="19397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Deliverable-3: Multi-Level Assortativity </a:t>
            </a:r>
            <a:endParaRPr/>
          </a:p>
        </p:txBody>
      </p:sp>
      <p:sp>
        <p:nvSpPr>
          <p:cNvPr id="237" name="Google Shape;237;p28"/>
          <p:cNvSpPr txBox="1"/>
          <p:nvPr>
            <p:ph idx="1" type="body"/>
          </p:nvPr>
        </p:nvSpPr>
        <p:spPr>
          <a:xfrm>
            <a:off x="633850" y="1035875"/>
            <a:ext cx="42189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300">
                <a:latin typeface="Arial"/>
                <a:ea typeface="Arial"/>
                <a:cs typeface="Arial"/>
                <a:sym typeface="Arial"/>
              </a:rPr>
              <a:t>Assortativity in Music Collaboration Networks:</a:t>
            </a:r>
            <a:r>
              <a:rPr lang="en" sz="1300"/>
              <a:t> </a:t>
            </a:r>
            <a:r>
              <a:rPr lang="en" sz="1300">
                <a:latin typeface="Arial"/>
                <a:ea typeface="Arial"/>
                <a:cs typeface="Arial"/>
                <a:sym typeface="Arial"/>
              </a:rPr>
              <a:t>To examine if artists in our collaboration network tend to work with others of similar </a:t>
            </a:r>
            <a:r>
              <a:rPr b="1" lang="en" sz="1300">
                <a:latin typeface="Arial"/>
                <a:ea typeface="Arial"/>
                <a:cs typeface="Arial"/>
                <a:sym typeface="Arial"/>
              </a:rPr>
              <a:t>connectivity</a:t>
            </a:r>
            <a:r>
              <a:rPr lang="en" sz="1300">
                <a:latin typeface="Arial"/>
                <a:ea typeface="Arial"/>
                <a:cs typeface="Arial"/>
                <a:sym typeface="Arial"/>
              </a:rPr>
              <a:t> (degree) and </a:t>
            </a:r>
            <a:r>
              <a:rPr b="1" lang="en" sz="1300">
                <a:latin typeface="Arial"/>
                <a:ea typeface="Arial"/>
                <a:cs typeface="Arial"/>
                <a:sym typeface="Arial"/>
              </a:rPr>
              <a:t>market visibility</a:t>
            </a:r>
            <a:r>
              <a:rPr lang="en" sz="1300">
                <a:latin typeface="Arial"/>
                <a:ea typeface="Arial"/>
                <a:cs typeface="Arial"/>
                <a:sym typeface="Arial"/>
              </a:rPr>
              <a:t> (Spotify popularity).</a:t>
            </a:r>
            <a:endParaRPr sz="1300">
              <a:latin typeface="Arial"/>
              <a:ea typeface="Arial"/>
              <a:cs typeface="Arial"/>
              <a:sym typeface="Arial"/>
            </a:endParaRPr>
          </a:p>
          <a:p>
            <a:pPr indent="0" lvl="0" marL="0" rtl="0" algn="l">
              <a:lnSpc>
                <a:spcPct val="115000"/>
              </a:lnSpc>
              <a:spcBef>
                <a:spcPts val="1200"/>
              </a:spcBef>
              <a:spcAft>
                <a:spcPts val="0"/>
              </a:spcAft>
              <a:buNone/>
            </a:pPr>
            <a:r>
              <a:rPr b="1" lang="en" sz="1300">
                <a:latin typeface="Arial"/>
                <a:ea typeface="Arial"/>
                <a:cs typeface="Arial"/>
                <a:sym typeface="Arial"/>
              </a:rPr>
              <a:t>1) </a:t>
            </a:r>
            <a:r>
              <a:rPr b="1" lang="en" sz="1300">
                <a:latin typeface="Arial"/>
                <a:ea typeface="Arial"/>
                <a:cs typeface="Arial"/>
                <a:sym typeface="Arial"/>
              </a:rPr>
              <a:t>Assortativity by Degree (Topology-Based):</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Computed average neighbor degree (knn) vs. own degree</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Log-log plot</a:t>
            </a:r>
            <a:r>
              <a:rPr lang="en" sz="1300">
                <a:latin typeface="Arial"/>
                <a:ea typeface="Arial"/>
                <a:cs typeface="Arial"/>
                <a:sym typeface="Arial"/>
              </a:rPr>
              <a:t> shows an </a:t>
            </a:r>
            <a:r>
              <a:rPr b="1" lang="en" sz="1300">
                <a:latin typeface="Arial"/>
                <a:ea typeface="Arial"/>
                <a:cs typeface="Arial"/>
                <a:sym typeface="Arial"/>
              </a:rPr>
              <a:t>increasing trend</a:t>
            </a:r>
            <a:r>
              <a:rPr lang="en" sz="1300">
                <a:latin typeface="Arial"/>
                <a:ea typeface="Arial"/>
                <a:cs typeface="Arial"/>
                <a:sym typeface="Arial"/>
              </a:rPr>
              <a:t> → highly connected artists collaborate with other hubs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Confirms a </a:t>
            </a:r>
            <a:r>
              <a:rPr b="1" lang="en" sz="1300">
                <a:latin typeface="Arial"/>
                <a:ea typeface="Arial"/>
                <a:cs typeface="Arial"/>
                <a:sym typeface="Arial"/>
              </a:rPr>
              <a:t>rich-club effect</a:t>
            </a:r>
            <a:r>
              <a:rPr lang="en" sz="1300">
                <a:latin typeface="Arial"/>
                <a:ea typeface="Arial"/>
                <a:cs typeface="Arial"/>
                <a:sym typeface="Arial"/>
              </a:rPr>
              <a:t>, common in social networks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Verified with </a:t>
            </a:r>
            <a:r>
              <a:rPr b="1" lang="en" sz="1300">
                <a:latin typeface="Arial"/>
                <a:ea typeface="Arial"/>
                <a:cs typeface="Arial"/>
                <a:sym typeface="Arial"/>
              </a:rPr>
              <a:t>positive degree assortativity coefficient</a:t>
            </a:r>
            <a:r>
              <a:rPr lang="en" sz="1300">
                <a:latin typeface="Arial"/>
                <a:ea typeface="Arial"/>
                <a:cs typeface="Arial"/>
                <a:sym typeface="Arial"/>
              </a:rPr>
              <a:t> (via NetworkX)</a:t>
            </a:r>
            <a:endParaRPr sz="1300">
              <a:latin typeface="Arial"/>
              <a:ea typeface="Arial"/>
              <a:cs typeface="Arial"/>
              <a:sym typeface="Arial"/>
            </a:endParaRPr>
          </a:p>
          <a:p>
            <a:pPr indent="0" lvl="0" marL="0" rtl="0" algn="l">
              <a:spcBef>
                <a:spcPts val="1200"/>
              </a:spcBef>
              <a:spcAft>
                <a:spcPts val="0"/>
              </a:spcAft>
              <a:buNone/>
            </a:pPr>
            <a:r>
              <a:rPr lang="en" sz="1300">
                <a:latin typeface="Arial"/>
                <a:ea typeface="Arial"/>
                <a:cs typeface="Arial"/>
                <a:sym typeface="Arial"/>
              </a:rPr>
              <a:t>Interpretation: Strong evidence of </a:t>
            </a:r>
            <a:r>
              <a:rPr b="1" lang="en" sz="1300">
                <a:latin typeface="Arial"/>
                <a:ea typeface="Arial"/>
                <a:cs typeface="Arial"/>
                <a:sym typeface="Arial"/>
              </a:rPr>
              <a:t>topological assortativity</a:t>
            </a:r>
            <a:endParaRPr sz="1300">
              <a:latin typeface="Arial"/>
              <a:ea typeface="Arial"/>
              <a:cs typeface="Arial"/>
              <a:sym typeface="Arial"/>
            </a:endParaRPr>
          </a:p>
          <a:p>
            <a:pPr indent="0" lvl="0" marL="0" rtl="0" algn="l">
              <a:spcBef>
                <a:spcPts val="800"/>
              </a:spcBef>
              <a:spcAft>
                <a:spcPts val="0"/>
              </a:spcAft>
              <a:buNone/>
            </a:pPr>
            <a:r>
              <a:t/>
            </a:r>
            <a:endParaRPr sz="1200"/>
          </a:p>
        </p:txBody>
      </p:sp>
      <p:sp>
        <p:nvSpPr>
          <p:cNvPr id="238" name="Google Shape;238;p28"/>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39" name="Google Shape;239;p28"/>
          <p:cNvPicPr preferRelativeResize="0"/>
          <p:nvPr/>
        </p:nvPicPr>
        <p:blipFill>
          <a:blip r:embed="rId3">
            <a:alphaModFix/>
          </a:blip>
          <a:stretch>
            <a:fillRect/>
          </a:stretch>
        </p:blipFill>
        <p:spPr>
          <a:xfrm>
            <a:off x="4779550" y="1097325"/>
            <a:ext cx="4218901" cy="34664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Deliverable-3</a:t>
            </a:r>
            <a:endParaRPr/>
          </a:p>
        </p:txBody>
      </p:sp>
      <p:sp>
        <p:nvSpPr>
          <p:cNvPr id="245" name="Google Shape;245;p29"/>
          <p:cNvSpPr txBox="1"/>
          <p:nvPr>
            <p:ph idx="1" type="body"/>
          </p:nvPr>
        </p:nvSpPr>
        <p:spPr>
          <a:xfrm>
            <a:off x="4030275" y="857675"/>
            <a:ext cx="5008500" cy="41835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Assortativity by Spotify Popularity Score:</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Measured </a:t>
            </a:r>
            <a:r>
              <a:rPr b="1" lang="en" sz="1300">
                <a:latin typeface="Arial"/>
                <a:ea typeface="Arial"/>
                <a:cs typeface="Arial"/>
                <a:sym typeface="Arial"/>
              </a:rPr>
              <a:t>absolute difference</a:t>
            </a:r>
            <a:r>
              <a:rPr lang="en" sz="1300">
                <a:latin typeface="Arial"/>
                <a:ea typeface="Arial"/>
                <a:cs typeface="Arial"/>
                <a:sym typeface="Arial"/>
              </a:rPr>
              <a:t> in popularity scores for each collaboration</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Plotted a </a:t>
            </a:r>
            <a:r>
              <a:rPr b="1" lang="en" sz="1300">
                <a:latin typeface="Arial"/>
                <a:ea typeface="Arial"/>
                <a:cs typeface="Arial"/>
                <a:sym typeface="Arial"/>
              </a:rPr>
              <a:t>histogram</a:t>
            </a:r>
            <a:r>
              <a:rPr lang="en" sz="1300">
                <a:latin typeface="Arial"/>
                <a:ea typeface="Arial"/>
                <a:cs typeface="Arial"/>
                <a:sym typeface="Arial"/>
              </a:rPr>
              <a:t> of these differences</a:t>
            </a:r>
            <a:endParaRPr sz="1300">
              <a:latin typeface="Arial"/>
              <a:ea typeface="Arial"/>
              <a:cs typeface="Arial"/>
              <a:sym typeface="Arial"/>
            </a:endParaRPr>
          </a:p>
          <a:p>
            <a:pPr indent="0" lvl="0" marL="0" rtl="0" algn="l">
              <a:lnSpc>
                <a:spcPct val="115000"/>
              </a:lnSpc>
              <a:spcBef>
                <a:spcPts val="1200"/>
              </a:spcBef>
              <a:spcAft>
                <a:spcPts val="0"/>
              </a:spcAft>
              <a:buNone/>
            </a:pPr>
            <a:r>
              <a:rPr lang="en" sz="1300">
                <a:latin typeface="Arial"/>
                <a:ea typeface="Arial"/>
                <a:cs typeface="Arial"/>
                <a:sym typeface="Arial"/>
              </a:rPr>
              <a:t>Result: </a:t>
            </a:r>
            <a:r>
              <a:rPr b="1" lang="en" sz="1300">
                <a:latin typeface="Arial"/>
                <a:ea typeface="Arial"/>
                <a:cs typeface="Arial"/>
                <a:sym typeface="Arial"/>
              </a:rPr>
              <a:t>Left-skewed</a:t>
            </a:r>
            <a:r>
              <a:rPr lang="en" sz="1300">
                <a:latin typeface="Arial"/>
                <a:ea typeface="Arial"/>
                <a:cs typeface="Arial"/>
                <a:sym typeface="Arial"/>
              </a:rPr>
              <a:t> → artists tend to collaborate with others of similar popularity</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Conclusion:</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b="1" lang="en" sz="1300">
                <a:latin typeface="Arial"/>
                <a:ea typeface="Arial"/>
                <a:cs typeface="Arial"/>
                <a:sym typeface="Arial"/>
              </a:rPr>
              <a:t>Multi-level assortativity</a:t>
            </a:r>
            <a:r>
              <a:rPr lang="en" sz="1300">
                <a:latin typeface="Arial"/>
                <a:ea typeface="Arial"/>
                <a:cs typeface="Arial"/>
                <a:sym typeface="Arial"/>
              </a:rPr>
              <a:t> exists in the music network:</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b="1" lang="en" sz="1300">
                <a:latin typeface="Arial"/>
                <a:ea typeface="Arial"/>
                <a:cs typeface="Arial"/>
                <a:sym typeface="Arial"/>
              </a:rPr>
              <a:t>Structural level</a:t>
            </a:r>
            <a:r>
              <a:rPr lang="en" sz="1300">
                <a:latin typeface="Arial"/>
                <a:ea typeface="Arial"/>
                <a:cs typeface="Arial"/>
                <a:sym typeface="Arial"/>
              </a:rPr>
              <a:t>: Highly connected artists prefer other hubs</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b="1" lang="en" sz="1300">
                <a:latin typeface="Arial"/>
                <a:ea typeface="Arial"/>
                <a:cs typeface="Arial"/>
                <a:sym typeface="Arial"/>
              </a:rPr>
              <a:t>Market level</a:t>
            </a:r>
            <a:r>
              <a:rPr lang="en" sz="1300">
                <a:latin typeface="Arial"/>
                <a:ea typeface="Arial"/>
                <a:cs typeface="Arial"/>
                <a:sym typeface="Arial"/>
              </a:rPr>
              <a:t>: Artists collaborate with others of similar </a:t>
            </a:r>
            <a:r>
              <a:rPr b="1" lang="en" sz="1300">
                <a:latin typeface="Arial"/>
                <a:ea typeface="Arial"/>
                <a:cs typeface="Arial"/>
                <a:sym typeface="Arial"/>
              </a:rPr>
              <a:t>Spotify popularity</a:t>
            </a:r>
            <a:br>
              <a:rPr b="1" lang="en" sz="1300">
                <a:latin typeface="Arial"/>
                <a:ea typeface="Arial"/>
                <a:cs typeface="Arial"/>
                <a:sym typeface="Arial"/>
              </a:rPr>
            </a:br>
            <a:endParaRPr b="1"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Suggests </a:t>
            </a:r>
            <a:r>
              <a:rPr b="1" lang="en" sz="1300">
                <a:latin typeface="Arial"/>
                <a:ea typeface="Arial"/>
                <a:cs typeface="Arial"/>
                <a:sym typeface="Arial"/>
              </a:rPr>
              <a:t>stratified collaboration behavior</a:t>
            </a:r>
            <a:r>
              <a:rPr lang="en" sz="1300">
                <a:latin typeface="Arial"/>
                <a:ea typeface="Arial"/>
                <a:cs typeface="Arial"/>
                <a:sym typeface="Arial"/>
              </a:rPr>
              <a:t>, shaped by both </a:t>
            </a:r>
            <a:r>
              <a:rPr b="1" lang="en" sz="1300">
                <a:latin typeface="Arial"/>
                <a:ea typeface="Arial"/>
                <a:cs typeface="Arial"/>
                <a:sym typeface="Arial"/>
              </a:rPr>
              <a:t>network position</a:t>
            </a:r>
            <a:r>
              <a:rPr lang="en" sz="1300">
                <a:latin typeface="Arial"/>
                <a:ea typeface="Arial"/>
                <a:cs typeface="Arial"/>
                <a:sym typeface="Arial"/>
              </a:rPr>
              <a:t> and </a:t>
            </a:r>
            <a:r>
              <a:rPr b="1" lang="en" sz="1300">
                <a:latin typeface="Arial"/>
                <a:ea typeface="Arial"/>
                <a:cs typeface="Arial"/>
                <a:sym typeface="Arial"/>
              </a:rPr>
              <a:t>industry status</a:t>
            </a:r>
            <a:endParaRPr b="1" sz="13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200"/>
          </a:p>
        </p:txBody>
      </p:sp>
      <p:sp>
        <p:nvSpPr>
          <p:cNvPr id="246" name="Google Shape;246;p29"/>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47" name="Google Shape;247;p29"/>
          <p:cNvPicPr preferRelativeResize="0"/>
          <p:nvPr/>
        </p:nvPicPr>
        <p:blipFill>
          <a:blip r:embed="rId3">
            <a:alphaModFix/>
          </a:blip>
          <a:stretch>
            <a:fillRect/>
          </a:stretch>
        </p:blipFill>
        <p:spPr>
          <a:xfrm>
            <a:off x="304800" y="1363283"/>
            <a:ext cx="3725475" cy="31722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564945" y="1991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Deliverable-4: Do Global Language Hubs Predict Music Fame? </a:t>
            </a:r>
            <a:endParaRPr/>
          </a:p>
        </p:txBody>
      </p:sp>
      <p:sp>
        <p:nvSpPr>
          <p:cNvPr id="253" name="Google Shape;253;p30"/>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54" name="Google Shape;254;p30"/>
          <p:cNvSpPr txBox="1"/>
          <p:nvPr/>
        </p:nvSpPr>
        <p:spPr>
          <a:xfrm>
            <a:off x="232800" y="818625"/>
            <a:ext cx="4294200" cy="47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Language and Popularity in Music Networks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rPr>
              <a:t>Background:</a:t>
            </a:r>
            <a:br>
              <a:rPr b="1" lang="en" sz="1300">
                <a:solidFill>
                  <a:schemeClr val="dk1"/>
                </a:solidFill>
              </a:rPr>
            </a:br>
            <a:r>
              <a:rPr lang="en" sz="1300">
                <a:solidFill>
                  <a:schemeClr val="dk1"/>
                </a:solidFill>
              </a:rPr>
              <a:t>Ronen et al. (2014) found that global fame correlates strongly with language centrality in multilingual networks — English, Spanish, French, German, Chinese were key hubs.</a:t>
            </a:r>
            <a:endParaRPr sz="1300">
              <a:solidFill>
                <a:schemeClr val="dk1"/>
              </a:solidFill>
            </a:endParaRPr>
          </a:p>
          <a:p>
            <a:pPr indent="0" lvl="0" marL="0" rtl="0" algn="l">
              <a:lnSpc>
                <a:spcPct val="115000"/>
              </a:lnSpc>
              <a:spcBef>
                <a:spcPts val="1200"/>
              </a:spcBef>
              <a:spcAft>
                <a:spcPts val="0"/>
              </a:spcAft>
              <a:buNone/>
            </a:pPr>
            <a:r>
              <a:rPr b="1" lang="en" sz="1300">
                <a:solidFill>
                  <a:schemeClr val="dk1"/>
                </a:solidFill>
              </a:rPr>
              <a:t>Our Investigation in Music Collaboration Network:</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Built from ~50,000 verified artists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~27,000 identified as English-language singers</a:t>
            </a:r>
            <a:endParaRPr sz="1300">
              <a:solidFill>
                <a:schemeClr val="dk1"/>
              </a:solidFill>
            </a:endParaRPr>
          </a:p>
          <a:p>
            <a:pPr indent="0" lvl="0" marL="0" rtl="0" algn="l">
              <a:lnSpc>
                <a:spcPct val="115000"/>
              </a:lnSpc>
              <a:spcBef>
                <a:spcPts val="1200"/>
              </a:spcBef>
              <a:spcAft>
                <a:spcPts val="0"/>
              </a:spcAft>
              <a:buNone/>
            </a:pPr>
            <a:r>
              <a:rPr b="1" lang="en" sz="1300">
                <a:solidFill>
                  <a:schemeClr val="dk1"/>
                </a:solidFill>
              </a:rPr>
              <a:t>Critical Observation:</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rPr>
              <a:t>English dominates in number, but not in average popularity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Multiple languages (e.g., Spanish, Korean, Portuguese) show comparable or even higher average popularity</a:t>
            </a:r>
            <a:endParaRPr sz="1300">
              <a:solidFill>
                <a:schemeClr val="dk1"/>
              </a:solidFill>
            </a:endParaRPr>
          </a:p>
          <a:p>
            <a:pPr indent="0" lvl="0" marL="0" rtl="0" algn="l">
              <a:lnSpc>
                <a:spcPct val="115000"/>
              </a:lnSpc>
              <a:spcBef>
                <a:spcPts val="1200"/>
              </a:spcBef>
              <a:spcAft>
                <a:spcPts val="0"/>
              </a:spcAft>
              <a:buNone/>
            </a:pPr>
            <a:r>
              <a:t/>
            </a:r>
            <a:endParaRPr sz="1300">
              <a:solidFill>
                <a:schemeClr val="dk1"/>
              </a:solidFill>
            </a:endParaRPr>
          </a:p>
          <a:p>
            <a:pPr indent="0" lvl="0" marL="0" rtl="0" algn="l">
              <a:spcBef>
                <a:spcPts val="1200"/>
              </a:spcBef>
              <a:spcAft>
                <a:spcPts val="0"/>
              </a:spcAft>
              <a:buNone/>
            </a:pPr>
            <a:r>
              <a:t/>
            </a:r>
            <a:endParaRPr sz="1300">
              <a:solidFill>
                <a:schemeClr val="dk1"/>
              </a:solidFill>
              <a:latin typeface="Calibri"/>
              <a:ea typeface="Calibri"/>
              <a:cs typeface="Calibri"/>
              <a:sym typeface="Calibri"/>
            </a:endParaRPr>
          </a:p>
        </p:txBody>
      </p:sp>
      <p:pic>
        <p:nvPicPr>
          <p:cNvPr id="255" name="Google Shape;255;p30"/>
          <p:cNvPicPr preferRelativeResize="0"/>
          <p:nvPr/>
        </p:nvPicPr>
        <p:blipFill>
          <a:blip r:embed="rId3">
            <a:alphaModFix/>
          </a:blip>
          <a:stretch>
            <a:fillRect/>
          </a:stretch>
        </p:blipFill>
        <p:spPr>
          <a:xfrm>
            <a:off x="4418915" y="1257350"/>
            <a:ext cx="4483085" cy="337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Deliverable-4</a:t>
            </a:r>
            <a:endParaRPr/>
          </a:p>
        </p:txBody>
      </p:sp>
      <p:sp>
        <p:nvSpPr>
          <p:cNvPr id="261" name="Google Shape;261;p31"/>
          <p:cNvSpPr txBox="1"/>
          <p:nvPr>
            <p:ph idx="1" type="body"/>
          </p:nvPr>
        </p:nvSpPr>
        <p:spPr>
          <a:xfrm>
            <a:off x="4086625" y="760150"/>
            <a:ext cx="4797300" cy="42810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 sz="1300">
                <a:latin typeface="Arial"/>
                <a:ea typeface="Arial"/>
                <a:cs typeface="Arial"/>
                <a:sym typeface="Arial"/>
              </a:rPr>
              <a:t> Fame in </a:t>
            </a:r>
            <a:r>
              <a:rPr b="1" lang="en" sz="1300">
                <a:latin typeface="Arial"/>
                <a:ea typeface="Arial"/>
                <a:cs typeface="Arial"/>
                <a:sym typeface="Arial"/>
              </a:rPr>
              <a:t>music networks</a:t>
            </a:r>
            <a:r>
              <a:rPr lang="en" sz="1300">
                <a:latin typeface="Arial"/>
                <a:ea typeface="Arial"/>
                <a:cs typeface="Arial"/>
                <a:sym typeface="Arial"/>
              </a:rPr>
              <a:t> is not tightly tied to language centrality, unlike in literary or traditional fame networks.</a:t>
            </a:r>
            <a:endParaRPr sz="1300">
              <a:latin typeface="Arial"/>
              <a:ea typeface="Arial"/>
              <a:cs typeface="Arial"/>
              <a:sym typeface="Arial"/>
            </a:endParaRPr>
          </a:p>
          <a:p>
            <a:pPr indent="0" lvl="0" marL="0" rtl="0" algn="l">
              <a:lnSpc>
                <a:spcPct val="115000"/>
              </a:lnSpc>
              <a:spcBef>
                <a:spcPts val="1200"/>
              </a:spcBef>
              <a:spcAft>
                <a:spcPts val="0"/>
              </a:spcAft>
              <a:buNone/>
            </a:pPr>
            <a:r>
              <a:rPr b="1" lang="en" sz="1300">
                <a:latin typeface="Arial"/>
                <a:ea typeface="Arial"/>
                <a:cs typeface="Arial"/>
                <a:sym typeface="Arial"/>
              </a:rPr>
              <a:t>Why This Happens: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b="1" lang="en" sz="1300">
                <a:latin typeface="Arial"/>
                <a:ea typeface="Arial"/>
                <a:cs typeface="Arial"/>
                <a:sym typeface="Arial"/>
              </a:rPr>
              <a:t>Streaming Algorithms</a:t>
            </a:r>
            <a:r>
              <a:rPr lang="en" sz="1300">
                <a:latin typeface="Arial"/>
                <a:ea typeface="Arial"/>
                <a:cs typeface="Arial"/>
                <a:sym typeface="Arial"/>
              </a:rPr>
              <a:t>: Platform-driven visibility (Spotify, YouTube) can boost niche languages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Regional Listening Trends</a:t>
            </a:r>
            <a:r>
              <a:rPr lang="en" sz="1300">
                <a:latin typeface="Arial"/>
                <a:ea typeface="Arial"/>
                <a:cs typeface="Arial"/>
                <a:sym typeface="Arial"/>
              </a:rPr>
              <a:t>: Local preference matters more than global fame</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Global Genre Niches</a:t>
            </a:r>
            <a:r>
              <a:rPr lang="en" sz="1300">
                <a:latin typeface="Arial"/>
                <a:ea typeface="Arial"/>
                <a:cs typeface="Arial"/>
                <a:sym typeface="Arial"/>
              </a:rPr>
              <a:t>: K-pop (Korean), Reggaeton (Spanish), Afrobeat (Yoruba/English) gain global traction</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Cross-lingual Features</a:t>
            </a:r>
            <a:r>
              <a:rPr lang="en" sz="1300">
                <a:latin typeface="Arial"/>
                <a:ea typeface="Arial"/>
                <a:cs typeface="Arial"/>
                <a:sym typeface="Arial"/>
              </a:rPr>
              <a:t>: Artists increasingly collaborate across language boundaries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Conclusion: </a:t>
            </a:r>
            <a:r>
              <a:rPr lang="en" sz="1300">
                <a:latin typeface="Arial"/>
                <a:ea typeface="Arial"/>
                <a:cs typeface="Arial"/>
                <a:sym typeface="Arial"/>
              </a:rPr>
              <a:t>Music popularity is more democratized than global fame — success is not confined to English or central languages</a:t>
            </a:r>
            <a:br>
              <a:rPr lang="en" sz="1300">
                <a:latin typeface="Arial"/>
                <a:ea typeface="Arial"/>
                <a:cs typeface="Arial"/>
                <a:sym typeface="Arial"/>
              </a:rPr>
            </a:br>
            <a:r>
              <a:rPr lang="en" sz="1300">
                <a:latin typeface="Arial"/>
                <a:ea typeface="Arial"/>
                <a:cs typeface="Arial"/>
                <a:sym typeface="Arial"/>
              </a:rPr>
              <a:t> Language hubs don’t dictate music popularity — platform, region, and genre dynamics matter more</a:t>
            </a:r>
            <a:endParaRPr sz="1300">
              <a:latin typeface="Arial"/>
              <a:ea typeface="Arial"/>
              <a:cs typeface="Arial"/>
              <a:sym typeface="Arial"/>
            </a:endParaRPr>
          </a:p>
          <a:p>
            <a:pPr indent="0" lvl="0" marL="0" rtl="0" algn="l">
              <a:spcBef>
                <a:spcPts val="800"/>
              </a:spcBef>
              <a:spcAft>
                <a:spcPts val="0"/>
              </a:spcAft>
              <a:buNone/>
            </a:pPr>
            <a:r>
              <a:t/>
            </a:r>
            <a:endParaRPr sz="1300"/>
          </a:p>
        </p:txBody>
      </p:sp>
      <p:sp>
        <p:nvSpPr>
          <p:cNvPr id="262" name="Google Shape;262;p31"/>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63" name="Google Shape;263;p31"/>
          <p:cNvPicPr preferRelativeResize="0"/>
          <p:nvPr/>
        </p:nvPicPr>
        <p:blipFill>
          <a:blip r:embed="rId3">
            <a:alphaModFix/>
          </a:blip>
          <a:stretch>
            <a:fillRect/>
          </a:stretch>
        </p:blipFill>
        <p:spPr>
          <a:xfrm>
            <a:off x="74125" y="1222787"/>
            <a:ext cx="3921175" cy="33557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Additional Deliverable (1)</a:t>
            </a:r>
            <a:endParaRPr/>
          </a:p>
        </p:txBody>
      </p:sp>
      <p:sp>
        <p:nvSpPr>
          <p:cNvPr id="269" name="Google Shape;269;p32"/>
          <p:cNvSpPr txBox="1"/>
          <p:nvPr>
            <p:ph idx="1" type="body"/>
          </p:nvPr>
        </p:nvSpPr>
        <p:spPr>
          <a:xfrm>
            <a:off x="633850" y="1030850"/>
            <a:ext cx="7886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b="1" lang="en" sz="1300">
                <a:latin typeface="Arial"/>
                <a:ea typeface="Arial"/>
                <a:cs typeface="Arial"/>
                <a:sym typeface="Arial"/>
              </a:rPr>
              <a:t>Geographic Patterns in Music Collaboration</a:t>
            </a:r>
            <a:endParaRPr b="1"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Background:</a:t>
            </a:r>
            <a:br>
              <a:rPr b="1" lang="en" sz="1300">
                <a:latin typeface="Arial"/>
                <a:ea typeface="Arial"/>
                <a:cs typeface="Arial"/>
                <a:sym typeface="Arial"/>
              </a:rPr>
            </a:br>
            <a:r>
              <a:rPr lang="en" sz="1300">
                <a:latin typeface="Arial"/>
                <a:ea typeface="Arial"/>
                <a:cs typeface="Arial"/>
                <a:sym typeface="Arial"/>
              </a:rPr>
              <a:t> With platforms like Spotify enabling global reach, we explored whether artists collaborate </a:t>
            </a:r>
            <a:r>
              <a:rPr b="1" lang="en" sz="1300">
                <a:latin typeface="Arial"/>
                <a:ea typeface="Arial"/>
                <a:cs typeface="Arial"/>
                <a:sym typeface="Arial"/>
              </a:rPr>
              <a:t>within</a:t>
            </a:r>
            <a:r>
              <a:rPr lang="en" sz="1300">
                <a:latin typeface="Arial"/>
                <a:ea typeface="Arial"/>
                <a:cs typeface="Arial"/>
                <a:sym typeface="Arial"/>
              </a:rPr>
              <a:t> their own country (intra-country) or </a:t>
            </a:r>
            <a:r>
              <a:rPr b="1" lang="en" sz="1300">
                <a:latin typeface="Arial"/>
                <a:ea typeface="Arial"/>
                <a:cs typeface="Arial"/>
                <a:sym typeface="Arial"/>
              </a:rPr>
              <a:t>across</a:t>
            </a:r>
            <a:r>
              <a:rPr lang="en" sz="1300">
                <a:latin typeface="Arial"/>
                <a:ea typeface="Arial"/>
                <a:cs typeface="Arial"/>
                <a:sym typeface="Arial"/>
              </a:rPr>
              <a:t> countries (inter-country).</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Goal: </a:t>
            </a:r>
            <a:r>
              <a:rPr lang="en" sz="1300">
                <a:latin typeface="Arial"/>
                <a:ea typeface="Arial"/>
                <a:cs typeface="Arial"/>
                <a:sym typeface="Arial"/>
              </a:rPr>
              <a:t>Understand if geographic borders still influence musical collaborations in the global digital era.</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Methodology:</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Used country metadata from Spotify for each artist</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Labeled each edge (collaboration) in the graph as:</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b="1" lang="en" sz="1300">
                <a:latin typeface="Arial"/>
                <a:ea typeface="Arial"/>
                <a:cs typeface="Arial"/>
                <a:sym typeface="Arial"/>
              </a:rPr>
              <a:t>Intra-country</a:t>
            </a:r>
            <a:r>
              <a:rPr lang="en" sz="1300">
                <a:latin typeface="Arial"/>
                <a:ea typeface="Arial"/>
                <a:cs typeface="Arial"/>
                <a:sym typeface="Arial"/>
              </a:rPr>
              <a:t>: Both artists from the same country</a:t>
            </a:r>
            <a:endParaRPr sz="1300">
              <a:latin typeface="Arial"/>
              <a:ea typeface="Arial"/>
              <a:cs typeface="Arial"/>
              <a:sym typeface="Arial"/>
            </a:endParaRPr>
          </a:p>
          <a:p>
            <a:pPr indent="-311150" lvl="1" marL="914400" rtl="0" algn="l">
              <a:lnSpc>
                <a:spcPct val="115000"/>
              </a:lnSpc>
              <a:spcBef>
                <a:spcPts val="0"/>
              </a:spcBef>
              <a:spcAft>
                <a:spcPts val="0"/>
              </a:spcAft>
              <a:buSzPts val="1300"/>
              <a:buFont typeface="Arial"/>
              <a:buChar char="○"/>
            </a:pPr>
            <a:r>
              <a:rPr b="1" lang="en" sz="1300">
                <a:latin typeface="Arial"/>
                <a:ea typeface="Arial"/>
                <a:cs typeface="Arial"/>
                <a:sym typeface="Arial"/>
              </a:rPr>
              <a:t>Inter-country</a:t>
            </a:r>
            <a:r>
              <a:rPr lang="en" sz="1300">
                <a:latin typeface="Arial"/>
                <a:ea typeface="Arial"/>
                <a:cs typeface="Arial"/>
                <a:sym typeface="Arial"/>
              </a:rPr>
              <a:t>: Artists from different countries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Implemented via a country lookup dictionary and edge-wise comparison in the collaboration DataFrame</a:t>
            </a:r>
            <a:endParaRPr sz="1300">
              <a:latin typeface="Arial"/>
              <a:ea typeface="Arial"/>
              <a:cs typeface="Arial"/>
              <a:sym typeface="Arial"/>
            </a:endParaRPr>
          </a:p>
          <a:p>
            <a:pPr indent="0" lvl="0" marL="0" rtl="0" algn="l">
              <a:spcBef>
                <a:spcPts val="1200"/>
              </a:spcBef>
              <a:spcAft>
                <a:spcPts val="0"/>
              </a:spcAft>
              <a:buNone/>
            </a:pPr>
            <a:r>
              <a:t/>
            </a:r>
            <a:endParaRPr/>
          </a:p>
        </p:txBody>
      </p:sp>
      <p:sp>
        <p:nvSpPr>
          <p:cNvPr id="270" name="Google Shape;270;p32"/>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Additional Deliverable (1)</a:t>
            </a:r>
            <a:endParaRPr/>
          </a:p>
        </p:txBody>
      </p:sp>
      <p:sp>
        <p:nvSpPr>
          <p:cNvPr id="276" name="Google Shape;276;p33"/>
          <p:cNvSpPr txBox="1"/>
          <p:nvPr>
            <p:ph idx="1" type="body"/>
          </p:nvPr>
        </p:nvSpPr>
        <p:spPr>
          <a:xfrm>
            <a:off x="633850" y="830725"/>
            <a:ext cx="4512600" cy="42453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Results:</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More inter-country collaborations than intra-country ones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Indicates strong global connectivity in the music collaboration network</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Interpretation:</a:t>
            </a:r>
            <a:endParaRPr b="1"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Geographic borders are not strong barriers</a:t>
            </a:r>
            <a:r>
              <a:rPr lang="en" sz="1300">
                <a:latin typeface="Arial"/>
                <a:ea typeface="Arial"/>
                <a:cs typeface="Arial"/>
                <a:sym typeface="Arial"/>
              </a:rPr>
              <a:t> in music partnerships</a:t>
            </a:r>
            <a:br>
              <a:rPr lang="en" sz="1300">
                <a:latin typeface="Arial"/>
                <a:ea typeface="Arial"/>
                <a:cs typeface="Arial"/>
                <a:sym typeface="Arial"/>
              </a:rPr>
            </a:br>
            <a:r>
              <a:rPr lang="en" sz="1300">
                <a:latin typeface="Arial"/>
                <a:ea typeface="Arial"/>
                <a:cs typeface="Arial"/>
                <a:sym typeface="Arial"/>
              </a:rPr>
              <a:t> Enabled by:</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Digital production tools (remote recording, DAWs)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Global record labels &amp; streaming algorithms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Cross-cultural audience appeal</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300">
                <a:latin typeface="Arial"/>
                <a:ea typeface="Arial"/>
                <a:cs typeface="Arial"/>
                <a:sym typeface="Arial"/>
              </a:rPr>
              <a:t>🎶 Music is globally integrated, with artists forming creative networks that transcend national boundaries.</a:t>
            </a:r>
            <a:endParaRPr sz="1300">
              <a:latin typeface="Arial"/>
              <a:ea typeface="Arial"/>
              <a:cs typeface="Arial"/>
              <a:sym typeface="Arial"/>
            </a:endParaRPr>
          </a:p>
          <a:p>
            <a:pPr indent="0" lvl="0" marL="0" rtl="0" algn="l">
              <a:spcBef>
                <a:spcPts val="1200"/>
              </a:spcBef>
              <a:spcAft>
                <a:spcPts val="0"/>
              </a:spcAft>
              <a:buNone/>
            </a:pPr>
            <a:r>
              <a:t/>
            </a:r>
            <a:endParaRPr/>
          </a:p>
        </p:txBody>
      </p:sp>
      <p:pic>
        <p:nvPicPr>
          <p:cNvPr id="277" name="Google Shape;277;p33"/>
          <p:cNvPicPr preferRelativeResize="0"/>
          <p:nvPr/>
        </p:nvPicPr>
        <p:blipFill>
          <a:blip r:embed="rId3">
            <a:alphaModFix/>
          </a:blip>
          <a:stretch>
            <a:fillRect/>
          </a:stretch>
        </p:blipFill>
        <p:spPr>
          <a:xfrm>
            <a:off x="5146450" y="1285625"/>
            <a:ext cx="3845149" cy="30279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Additional Deliverable (2)</a:t>
            </a:r>
            <a:endParaRPr/>
          </a:p>
        </p:txBody>
      </p:sp>
      <p:sp>
        <p:nvSpPr>
          <p:cNvPr id="283" name="Google Shape;283;p34"/>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300">
                <a:latin typeface="Arial"/>
                <a:ea typeface="Arial"/>
                <a:cs typeface="Arial"/>
                <a:sym typeface="Arial"/>
              </a:rPr>
              <a:t>Do Collaborations Drive Commercial Success?</a:t>
            </a:r>
            <a:endParaRPr b="1"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Background:</a:t>
            </a:r>
            <a:br>
              <a:rPr b="1" lang="en" sz="1300">
                <a:latin typeface="Arial"/>
                <a:ea typeface="Arial"/>
                <a:cs typeface="Arial"/>
                <a:sym typeface="Arial"/>
              </a:rPr>
            </a:br>
            <a:r>
              <a:rPr lang="en" sz="1300">
                <a:latin typeface="Arial"/>
                <a:ea typeface="Arial"/>
                <a:cs typeface="Arial"/>
                <a:sym typeface="Arial"/>
              </a:rPr>
              <a:t> In social and creative networks, more connections often signal more influence. In music, artist collaborations may boost:</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b="1" lang="en" sz="1300">
                <a:latin typeface="Arial"/>
                <a:ea typeface="Arial"/>
                <a:cs typeface="Arial"/>
                <a:sym typeface="Arial"/>
              </a:rPr>
              <a:t>Exposure</a:t>
            </a:r>
            <a:r>
              <a:rPr lang="en" sz="1300">
                <a:latin typeface="Arial"/>
                <a:ea typeface="Arial"/>
                <a:cs typeface="Arial"/>
                <a:sym typeface="Arial"/>
              </a:rPr>
              <a:t> to new audiences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Visibility</a:t>
            </a:r>
            <a:r>
              <a:rPr lang="en" sz="1300">
                <a:latin typeface="Arial"/>
                <a:ea typeface="Arial"/>
                <a:cs typeface="Arial"/>
                <a:sym typeface="Arial"/>
              </a:rPr>
              <a:t> in streaming algorithms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Commercial metrics</a:t>
            </a:r>
            <a:r>
              <a:rPr lang="en" sz="1300">
                <a:latin typeface="Arial"/>
                <a:ea typeface="Arial"/>
                <a:cs typeface="Arial"/>
                <a:sym typeface="Arial"/>
              </a:rPr>
              <a:t> like Spotify popularity and followers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Conceptual Framework:</a:t>
            </a:r>
            <a:br>
              <a:rPr b="1" lang="en" sz="1300">
                <a:latin typeface="Arial"/>
                <a:ea typeface="Arial"/>
                <a:cs typeface="Arial"/>
                <a:sym typeface="Arial"/>
              </a:rPr>
            </a:br>
            <a:r>
              <a:rPr lang="en" sz="1300">
                <a:latin typeface="Arial"/>
                <a:ea typeface="Arial"/>
                <a:cs typeface="Arial"/>
                <a:sym typeface="Arial"/>
              </a:rPr>
              <a:t> </a:t>
            </a:r>
            <a:r>
              <a:rPr i="1" lang="en" sz="1300">
                <a:latin typeface="Arial"/>
                <a:ea typeface="Arial"/>
                <a:cs typeface="Arial"/>
                <a:sym typeface="Arial"/>
              </a:rPr>
              <a:t>Network Science Foundations</a:t>
            </a:r>
            <a:endParaRPr i="1"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b="1" lang="en" sz="1300">
                <a:latin typeface="Arial"/>
                <a:ea typeface="Arial"/>
                <a:cs typeface="Arial"/>
                <a:sym typeface="Arial"/>
              </a:rPr>
              <a:t>Preferential Attachment</a:t>
            </a:r>
            <a:r>
              <a:rPr lang="en" sz="1300">
                <a:latin typeface="Arial"/>
                <a:ea typeface="Arial"/>
                <a:cs typeface="Arial"/>
                <a:sym typeface="Arial"/>
              </a:rPr>
              <a:t> (Barabási &amp; Albert, 1999): High-degree artists attract more collaborations → success compounds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b="1" lang="en" sz="1300">
                <a:latin typeface="Arial"/>
                <a:ea typeface="Arial"/>
                <a:cs typeface="Arial"/>
                <a:sym typeface="Arial"/>
              </a:rPr>
              <a:t>Degree Centrality</a:t>
            </a:r>
            <a:r>
              <a:rPr lang="en" sz="1300">
                <a:latin typeface="Arial"/>
                <a:ea typeface="Arial"/>
                <a:cs typeface="Arial"/>
                <a:sym typeface="Arial"/>
              </a:rPr>
              <a:t> (Newman, 2003): More connected artists tend to be more visible and influential</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Similar patterns seen in </a:t>
            </a:r>
            <a:r>
              <a:rPr b="1" lang="en" sz="1300">
                <a:latin typeface="Arial"/>
                <a:ea typeface="Arial"/>
                <a:cs typeface="Arial"/>
                <a:sym typeface="Arial"/>
              </a:rPr>
              <a:t>scientific and actor networks</a:t>
            </a:r>
            <a:r>
              <a:rPr lang="en" sz="1300">
                <a:latin typeface="Arial"/>
                <a:ea typeface="Arial"/>
                <a:cs typeface="Arial"/>
                <a:sym typeface="Arial"/>
              </a:rPr>
              <a:t> — high-degree = high impact</a:t>
            </a:r>
            <a:endParaRPr sz="1300">
              <a:latin typeface="Arial"/>
              <a:ea typeface="Arial"/>
              <a:cs typeface="Arial"/>
              <a:sym typeface="Arial"/>
            </a:endParaRPr>
          </a:p>
          <a:p>
            <a:pPr indent="0" lvl="0" marL="0" rtl="0" algn="l">
              <a:spcBef>
                <a:spcPts val="1200"/>
              </a:spcBef>
              <a:spcAft>
                <a:spcPts val="0"/>
              </a:spcAft>
              <a:buNone/>
            </a:pPr>
            <a:r>
              <a:t/>
            </a:r>
            <a:endParaRPr b="1" sz="1300">
              <a:latin typeface="Arial"/>
              <a:ea typeface="Arial"/>
              <a:cs typeface="Arial"/>
              <a:sym typeface="Arial"/>
            </a:endParaRPr>
          </a:p>
        </p:txBody>
      </p:sp>
      <p:sp>
        <p:nvSpPr>
          <p:cNvPr id="284" name="Google Shape;284;p34"/>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Additional Deliverable (2)</a:t>
            </a:r>
            <a:endParaRPr/>
          </a:p>
        </p:txBody>
      </p:sp>
      <p:sp>
        <p:nvSpPr>
          <p:cNvPr id="290" name="Google Shape;290;p35"/>
          <p:cNvSpPr txBox="1"/>
          <p:nvPr>
            <p:ph idx="1" type="body"/>
          </p:nvPr>
        </p:nvSpPr>
        <p:spPr>
          <a:xfrm>
            <a:off x="633850" y="713500"/>
            <a:ext cx="5054700" cy="4670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Findings</a:t>
            </a:r>
            <a:r>
              <a:rPr lang="en"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latin typeface="Arial"/>
                <a:ea typeface="Arial"/>
                <a:cs typeface="Arial"/>
                <a:sym typeface="Arial"/>
              </a:rPr>
              <a:t>Artists with higher degree (more collaborators) → higher popularity scores</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Strong positive trend between degree and follower count</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latin typeface="Arial"/>
                <a:ea typeface="Arial"/>
                <a:cs typeface="Arial"/>
                <a:sym typeface="Arial"/>
              </a:rPr>
              <a:t>Follower count and Spotify popularity are also positively correlated</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Interpretation</a:t>
            </a:r>
            <a:r>
              <a:rPr lang="en" sz="1300">
                <a:latin typeface="Arial"/>
                <a:ea typeface="Arial"/>
                <a:cs typeface="Arial"/>
                <a:sym typeface="Arial"/>
              </a:rPr>
              <a:t>:</a:t>
            </a:r>
            <a:endParaRPr sz="1300">
              <a:latin typeface="Arial"/>
              <a:ea typeface="Arial"/>
              <a:cs typeface="Arial"/>
              <a:sym typeface="Arial"/>
            </a:endParaRPr>
          </a:p>
          <a:p>
            <a:pPr indent="0" lvl="0" marL="0" rtl="0" algn="l">
              <a:lnSpc>
                <a:spcPct val="115000"/>
              </a:lnSpc>
              <a:spcBef>
                <a:spcPts val="1200"/>
              </a:spcBef>
              <a:spcAft>
                <a:spcPts val="0"/>
              </a:spcAft>
              <a:buNone/>
            </a:pPr>
            <a:r>
              <a:rPr b="1" lang="en" sz="1300">
                <a:latin typeface="Arial"/>
                <a:ea typeface="Arial"/>
                <a:cs typeface="Arial"/>
                <a:sym typeface="Arial"/>
              </a:rPr>
              <a:t>This </a:t>
            </a:r>
            <a:r>
              <a:rPr b="1" lang="en" sz="1300">
                <a:latin typeface="Arial"/>
                <a:ea typeface="Arial"/>
                <a:cs typeface="Arial"/>
                <a:sym typeface="Arial"/>
              </a:rPr>
              <a:t>f</a:t>
            </a:r>
            <a:r>
              <a:rPr b="1" lang="en" sz="1300">
                <a:latin typeface="Arial"/>
                <a:ea typeface="Arial"/>
                <a:cs typeface="Arial"/>
                <a:sym typeface="Arial"/>
              </a:rPr>
              <a:t>orms a feedback loop</a:t>
            </a:r>
            <a:r>
              <a:rPr lang="en" sz="1300">
                <a:latin typeface="Arial"/>
                <a:ea typeface="Arial"/>
                <a:cs typeface="Arial"/>
                <a:sym typeface="Arial"/>
              </a:rPr>
              <a:t>:</a:t>
            </a:r>
            <a:endParaRPr sz="1300">
              <a:latin typeface="Arial"/>
              <a:ea typeface="Arial"/>
              <a:cs typeface="Arial"/>
              <a:sym typeface="Arial"/>
            </a:endParaRPr>
          </a:p>
          <a:p>
            <a:pPr indent="0" lvl="0" marL="0" rtl="0" algn="l">
              <a:lnSpc>
                <a:spcPct val="115000"/>
              </a:lnSpc>
              <a:spcBef>
                <a:spcPts val="1200"/>
              </a:spcBef>
              <a:spcAft>
                <a:spcPts val="0"/>
              </a:spcAft>
              <a:buNone/>
            </a:pPr>
            <a:r>
              <a:rPr lang="en" sz="1300">
                <a:latin typeface="Arial"/>
                <a:ea typeface="Arial"/>
                <a:cs typeface="Arial"/>
                <a:sym typeface="Arial"/>
              </a:rPr>
              <a:t>More collaborations → More exposure → More popularity → More collaborations…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Supports preferential attachment:</a:t>
            </a:r>
            <a:r>
              <a:rPr lang="en" sz="1300">
                <a:latin typeface="Arial"/>
                <a:ea typeface="Arial"/>
                <a:cs typeface="Arial"/>
                <a:sym typeface="Arial"/>
              </a:rPr>
              <a:t> The "rich get richer" popular, well-connected artists continue gaining visibility</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latin typeface="Arial"/>
                <a:ea typeface="Arial"/>
                <a:cs typeface="Arial"/>
                <a:sym typeface="Arial"/>
              </a:rPr>
              <a:t>Implication</a:t>
            </a:r>
            <a:r>
              <a:rPr lang="en" sz="1300">
                <a:latin typeface="Arial"/>
                <a:ea typeface="Arial"/>
                <a:cs typeface="Arial"/>
                <a:sym typeface="Arial"/>
              </a:rPr>
              <a:t>: Strategic collaborations are key drivers of commercial success in music</a:t>
            </a:r>
            <a:endParaRPr sz="1300">
              <a:latin typeface="Arial"/>
              <a:ea typeface="Arial"/>
              <a:cs typeface="Arial"/>
              <a:sym typeface="Arial"/>
            </a:endParaRPr>
          </a:p>
          <a:p>
            <a:pPr indent="0" lvl="0" marL="0" rtl="0" algn="l">
              <a:spcBef>
                <a:spcPts val="1200"/>
              </a:spcBef>
              <a:spcAft>
                <a:spcPts val="0"/>
              </a:spcAft>
              <a:buNone/>
            </a:pPr>
            <a:r>
              <a:t/>
            </a:r>
            <a:endParaRPr/>
          </a:p>
        </p:txBody>
      </p:sp>
      <p:pic>
        <p:nvPicPr>
          <p:cNvPr id="291" name="Google Shape;291;p35"/>
          <p:cNvPicPr preferRelativeResize="0"/>
          <p:nvPr/>
        </p:nvPicPr>
        <p:blipFill>
          <a:blip r:embed="rId3">
            <a:alphaModFix/>
          </a:blip>
          <a:stretch>
            <a:fillRect/>
          </a:stretch>
        </p:blipFill>
        <p:spPr>
          <a:xfrm>
            <a:off x="5639075" y="1245600"/>
            <a:ext cx="3363100" cy="3606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1029895" y="191087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Thank You</a:t>
            </a:r>
            <a:endParaRPr/>
          </a:p>
        </p:txBody>
      </p:sp>
      <p:sp>
        <p:nvSpPr>
          <p:cNvPr id="297" name="Google Shape;297;p36"/>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Motivation</a:t>
            </a:r>
            <a:endParaRPr/>
          </a:p>
        </p:txBody>
      </p:sp>
      <p:sp>
        <p:nvSpPr>
          <p:cNvPr id="175" name="Google Shape;175;p20"/>
          <p:cNvSpPr txBox="1"/>
          <p:nvPr>
            <p:ph idx="1" type="body"/>
          </p:nvPr>
        </p:nvSpPr>
        <p:spPr>
          <a:xfrm>
            <a:off x="333750" y="893825"/>
            <a:ext cx="5684100" cy="43842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rgbClr val="000000"/>
                </a:solidFill>
                <a:latin typeface="Arial"/>
                <a:ea typeface="Arial"/>
                <a:cs typeface="Arial"/>
                <a:sym typeface="Arial"/>
              </a:rPr>
              <a:t>With today's interconnected world of music, artist collaborations shape musical trends, cultural exchange, and commercial viability. However, current datasets such as those on Spotify are missing key contextual information like genre, country of origin, and language, which precludes detailed network analysis.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400">
                <a:solidFill>
                  <a:srgbClr val="000000"/>
                </a:solidFill>
                <a:latin typeface="Arial"/>
                <a:ea typeface="Arial"/>
                <a:cs typeface="Arial"/>
                <a:sym typeface="Arial"/>
              </a:rPr>
              <a:t>This project fills that gap by creating a new, enriched dataset of 51,002 verified artists and their collaborations, combining information from Spotify, MusicBrainz, and inference models. Our goal is to enable detailed network analysis across multiple dimensions such as geography, language, and popularity and to explore how collaboration patterns affect artist visibility, global reach, and fame.</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400">
                <a:solidFill>
                  <a:srgbClr val="000000"/>
                </a:solidFill>
                <a:latin typeface="Arial"/>
                <a:ea typeface="Arial"/>
                <a:cs typeface="Arial"/>
                <a:sym typeface="Arial"/>
              </a:rPr>
              <a:t>This data provides the foundation for further empirical investigations into connectivity, influence, and success in the music collaboration network.</a:t>
            </a:r>
            <a:endParaRPr sz="1400">
              <a:solidFill>
                <a:srgbClr val="000000"/>
              </a:solidFill>
              <a:latin typeface="Arial"/>
              <a:ea typeface="Arial"/>
              <a:cs typeface="Arial"/>
              <a:sym typeface="Arial"/>
            </a:endParaRPr>
          </a:p>
          <a:p>
            <a:pPr indent="0" lvl="0" marL="0" rtl="0" algn="just">
              <a:lnSpc>
                <a:spcPct val="150000"/>
              </a:lnSpc>
              <a:spcBef>
                <a:spcPts val="1200"/>
              </a:spcBef>
              <a:spcAft>
                <a:spcPts val="1200"/>
              </a:spcAft>
              <a:buNone/>
            </a:pPr>
            <a:r>
              <a:t/>
            </a:r>
            <a:endParaRPr sz="1300">
              <a:solidFill>
                <a:srgbClr val="000000"/>
              </a:solidFill>
              <a:latin typeface="Arial"/>
              <a:ea typeface="Arial"/>
              <a:cs typeface="Arial"/>
              <a:sym typeface="Arial"/>
            </a:endParaRPr>
          </a:p>
        </p:txBody>
      </p:sp>
      <p:sp>
        <p:nvSpPr>
          <p:cNvPr id="176" name="Google Shape;176;p20"/>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77" name="Google Shape;177;p20"/>
          <p:cNvPicPr preferRelativeResize="0"/>
          <p:nvPr/>
        </p:nvPicPr>
        <p:blipFill>
          <a:blip r:embed="rId3">
            <a:alphaModFix/>
          </a:blip>
          <a:stretch>
            <a:fillRect/>
          </a:stretch>
        </p:blipFill>
        <p:spPr>
          <a:xfrm>
            <a:off x="6170250" y="1579520"/>
            <a:ext cx="2821350" cy="1984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Introduction</a:t>
            </a:r>
            <a:endParaRPr/>
          </a:p>
        </p:txBody>
      </p:sp>
      <p:sp>
        <p:nvSpPr>
          <p:cNvPr id="183" name="Google Shape;183;p21"/>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 sz="1500"/>
              <a:t>Artist collaborations are a key part of today’s music scene. They shape the sound and style of music while helping artists reach new audiences across countries and genres. These partnerships form a large and complex network, but their structure and impact are not well understood—mainly because of missing or incomplete data.</a:t>
            </a:r>
            <a:br>
              <a:rPr lang="en" sz="1500"/>
            </a:br>
            <a:r>
              <a:rPr lang="en" sz="1500"/>
              <a:t> In this work, we build a large-scale music collaboration network based on information from Spotify and external sources. After thorough cleaning and validation, we curated a high-quality dataset of more than 51,000 confirmed artists and their collaboration relationships. Through the enrichment of this dataset with metadata like genre, country of origin, and main language, we facilitate fine-grained analysis of worldwide music interactions.</a:t>
            </a:r>
            <a:endParaRPr sz="1500"/>
          </a:p>
          <a:p>
            <a:pPr indent="0" lvl="0" marL="0" rtl="0" algn="l">
              <a:lnSpc>
                <a:spcPct val="115000"/>
              </a:lnSpc>
              <a:spcBef>
                <a:spcPts val="1200"/>
              </a:spcBef>
              <a:spcAft>
                <a:spcPts val="0"/>
              </a:spcAft>
              <a:buNone/>
            </a:pPr>
            <a:r>
              <a:rPr lang="en" sz="1500"/>
              <a:t>This network is the foundation on which to examine patterns of fame and connectivity in the music industry and to provide insight into how collaboration influences artists' careers and impact around the globe.</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800"/>
              </a:spcBef>
              <a:spcAft>
                <a:spcPts val="0"/>
              </a:spcAft>
              <a:buClr>
                <a:schemeClr val="dk1"/>
              </a:buClr>
              <a:buSzPts val="1100"/>
              <a:buFont typeface="Arial"/>
              <a:buNone/>
            </a:pPr>
            <a:r>
              <a:t/>
            </a:r>
            <a:endParaRPr sz="1500"/>
          </a:p>
        </p:txBody>
      </p:sp>
      <p:sp>
        <p:nvSpPr>
          <p:cNvPr id="184" name="Google Shape;184;p21"/>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 description</a:t>
            </a:r>
            <a:endParaRPr/>
          </a:p>
        </p:txBody>
      </p:sp>
      <p:sp>
        <p:nvSpPr>
          <p:cNvPr id="190" name="Google Shape;190;p22"/>
          <p:cNvSpPr txBox="1"/>
          <p:nvPr>
            <p:ph idx="1" type="body"/>
          </p:nvPr>
        </p:nvSpPr>
        <p:spPr>
          <a:xfrm>
            <a:off x="633850" y="1035875"/>
            <a:ext cx="7962600" cy="35994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lang="en" sz="1500">
                <a:latin typeface="Arial"/>
                <a:ea typeface="Arial"/>
                <a:cs typeface="Arial"/>
                <a:sym typeface="Arial"/>
              </a:rPr>
              <a:t>Our Dataset consist of:</a:t>
            </a:r>
            <a:endParaRPr sz="1500">
              <a:latin typeface="Arial"/>
              <a:ea typeface="Arial"/>
              <a:cs typeface="Arial"/>
              <a:sym typeface="Arial"/>
            </a:endParaRPr>
          </a:p>
          <a:p>
            <a:pPr indent="-317500" lvl="0" marL="457200" rtl="0" algn="l">
              <a:lnSpc>
                <a:spcPct val="115000"/>
              </a:lnSpc>
              <a:spcBef>
                <a:spcPts val="1200"/>
              </a:spcBef>
              <a:spcAft>
                <a:spcPts val="0"/>
              </a:spcAft>
              <a:buSzPts val="1400"/>
              <a:buFont typeface="Arial"/>
              <a:buChar char="●"/>
            </a:pPr>
            <a:r>
              <a:rPr lang="en" sz="1400">
                <a:latin typeface="Arial"/>
                <a:ea typeface="Arial"/>
                <a:cs typeface="Arial"/>
                <a:sym typeface="Arial"/>
              </a:rPr>
              <a:t>51,002 verified artists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Cleaned edge list of real collaborations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The following attributes for each artist:</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Artist Name</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Spotify ID</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Follower Count</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Spotify Popularity Score</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Primary Genre</a:t>
            </a:r>
            <a:endParaRPr sz="15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Country of Origin</a:t>
            </a:r>
            <a:endParaRPr sz="1400">
              <a:latin typeface="Arial"/>
              <a:ea typeface="Arial"/>
              <a:cs typeface="Arial"/>
              <a:sym typeface="Arial"/>
            </a:endParaRPr>
          </a:p>
          <a:p>
            <a:pPr indent="-317500" lvl="0" marL="914400" rtl="0" algn="l">
              <a:lnSpc>
                <a:spcPct val="115000"/>
              </a:lnSpc>
              <a:spcBef>
                <a:spcPts val="0"/>
              </a:spcBef>
              <a:spcAft>
                <a:spcPts val="0"/>
              </a:spcAft>
              <a:buSzPts val="1400"/>
              <a:buFont typeface="Arial"/>
              <a:buChar char="●"/>
            </a:pPr>
            <a:r>
              <a:rPr lang="en" sz="1400">
                <a:latin typeface="Arial"/>
                <a:ea typeface="Arial"/>
                <a:cs typeface="Arial"/>
                <a:sym typeface="Arial"/>
              </a:rPr>
              <a:t>Primary Language</a:t>
            </a:r>
            <a:endParaRPr sz="1400">
              <a:latin typeface="Arial"/>
              <a:ea typeface="Arial"/>
              <a:cs typeface="Arial"/>
              <a:sym typeface="Arial"/>
            </a:endParaRPr>
          </a:p>
          <a:p>
            <a:pPr indent="0" lvl="0" marL="457200" rtl="0" algn="l">
              <a:lnSpc>
                <a:spcPct val="115000"/>
              </a:lnSpc>
              <a:spcBef>
                <a:spcPts val="0"/>
              </a:spcBef>
              <a:spcAft>
                <a:spcPts val="0"/>
              </a:spcAft>
              <a:buNone/>
            </a:pPr>
            <a:r>
              <a:t/>
            </a:r>
            <a:endParaRPr sz="1400">
              <a:latin typeface="Arial"/>
              <a:ea typeface="Arial"/>
              <a:cs typeface="Arial"/>
              <a:sym typeface="Arial"/>
            </a:endParaRPr>
          </a:p>
          <a:p>
            <a:pPr indent="0" lvl="0" marL="0" rtl="0" algn="just">
              <a:lnSpc>
                <a:spcPct val="115000"/>
              </a:lnSpc>
              <a:spcBef>
                <a:spcPts val="0"/>
              </a:spcBef>
              <a:spcAft>
                <a:spcPts val="1200"/>
              </a:spcAft>
              <a:buNone/>
            </a:pPr>
            <a:r>
              <a:t/>
            </a:r>
            <a:endParaRPr sz="1100">
              <a:latin typeface="Arial"/>
              <a:ea typeface="Arial"/>
              <a:cs typeface="Arial"/>
              <a:sym typeface="Arial"/>
            </a:endParaRPr>
          </a:p>
        </p:txBody>
      </p:sp>
      <p:sp>
        <p:nvSpPr>
          <p:cNvPr id="191" name="Google Shape;191;p22"/>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92" name="Google Shape;192;p22"/>
          <p:cNvPicPr preferRelativeResize="0"/>
          <p:nvPr/>
        </p:nvPicPr>
        <p:blipFill>
          <a:blip r:embed="rId3">
            <a:alphaModFix/>
          </a:blip>
          <a:stretch>
            <a:fillRect/>
          </a:stretch>
        </p:blipFill>
        <p:spPr>
          <a:xfrm>
            <a:off x="5464823" y="1453575"/>
            <a:ext cx="2875425" cy="275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Deliverable-1: Novel Dataset</a:t>
            </a:r>
            <a:endParaRPr/>
          </a:p>
        </p:txBody>
      </p:sp>
      <p:sp>
        <p:nvSpPr>
          <p:cNvPr id="198" name="Google Shape;198;p23"/>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199" name="Google Shape;199;p23"/>
          <p:cNvSpPr txBox="1"/>
          <p:nvPr/>
        </p:nvSpPr>
        <p:spPr>
          <a:xfrm>
            <a:off x="659975" y="1026350"/>
            <a:ext cx="7860600" cy="401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Char char="●"/>
            </a:pPr>
            <a:r>
              <a:rPr b="1" lang="en">
                <a:solidFill>
                  <a:schemeClr val="dk1"/>
                </a:solidFill>
              </a:rPr>
              <a:t>Raw Data Source</a:t>
            </a:r>
            <a:r>
              <a:rPr lang="en">
                <a:solidFill>
                  <a:schemeClr val="dk1"/>
                </a:solidFill>
              </a:rPr>
              <a:t>: Spotify (Jan 2025) — ~156,000 artists</a:t>
            </a:r>
            <a:endParaRPr>
              <a:solidFill>
                <a:schemeClr val="dk1"/>
              </a:solidFill>
            </a:endParaRPr>
          </a:p>
          <a:p>
            <a:pPr indent="0" lvl="0" marL="457200" rtl="0" algn="l">
              <a:spcBef>
                <a:spcPts val="0"/>
              </a:spcBef>
              <a:spcAft>
                <a:spcPts val="0"/>
              </a:spcAft>
              <a:buNone/>
            </a:pPr>
            <a:r>
              <a:rPr lang="en">
                <a:solidFill>
                  <a:schemeClr val="dk1"/>
                </a:solidFill>
              </a:rPr>
              <a:t>Attributes: Spotify ID, Name, Follower Count, Popularity Score (0–100 based on streams, engagement, playlists, etc.)</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Font typeface="Calibri"/>
              <a:buChar char="●"/>
            </a:pPr>
            <a:r>
              <a:rPr b="1" lang="en">
                <a:solidFill>
                  <a:schemeClr val="dk1"/>
                </a:solidFill>
              </a:rPr>
              <a:t>Limitations</a:t>
            </a:r>
            <a:r>
              <a:rPr lang="en">
                <a:solidFill>
                  <a:schemeClr val="dk1"/>
                </a:solidFill>
              </a:rPr>
              <a:t>: Missing Genre, Country, Language; Included many non-legitimate artists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Font typeface="Calibri"/>
              <a:buChar char="●"/>
            </a:pPr>
            <a:r>
              <a:rPr b="1" lang="en">
                <a:solidFill>
                  <a:schemeClr val="dk1"/>
                </a:solidFill>
              </a:rPr>
              <a:t>Cleaning Process</a:t>
            </a:r>
            <a:r>
              <a:rPr lang="en">
                <a:solidFill>
                  <a:schemeClr val="dk1"/>
                </a:solidFill>
              </a:rPr>
              <a:t>: Used MusicBrainz API to verify artist authenticity</a:t>
            </a:r>
            <a:endParaRPr>
              <a:solidFill>
                <a:schemeClr val="dk1"/>
              </a:solidFill>
            </a:endParaRPr>
          </a:p>
          <a:p>
            <a:pPr indent="0" lvl="0" marL="457200" rtl="0" algn="l">
              <a:spcBef>
                <a:spcPts val="0"/>
              </a:spcBef>
              <a:spcAft>
                <a:spcPts val="0"/>
              </a:spcAft>
              <a:buNone/>
            </a:pPr>
            <a:r>
              <a:rPr lang="en">
                <a:solidFill>
                  <a:schemeClr val="dk1"/>
                </a:solidFill>
              </a:rPr>
              <a:t>                                 Removed ~105,000 inauthentic entries → 51,002 verified artists</a:t>
            </a:r>
            <a:endParaRPr>
              <a:solidFill>
                <a:schemeClr val="dk1"/>
              </a:solidFill>
            </a:endParaRPr>
          </a:p>
          <a:p>
            <a:pPr indent="0" lvl="0" marL="457200" rtl="0" algn="l">
              <a:spcBef>
                <a:spcPts val="0"/>
              </a:spcBef>
              <a:spcAft>
                <a:spcPts val="0"/>
              </a:spcAft>
              <a:buNone/>
            </a:pPr>
            <a:r>
              <a:t/>
            </a:r>
            <a:endParaRPr b="1">
              <a:solidFill>
                <a:schemeClr val="dk1"/>
              </a:solidFill>
            </a:endParaRPr>
          </a:p>
          <a:p>
            <a:pPr indent="-317500" lvl="0" marL="457200" rtl="0" algn="l">
              <a:spcBef>
                <a:spcPts val="0"/>
              </a:spcBef>
              <a:spcAft>
                <a:spcPts val="0"/>
              </a:spcAft>
              <a:buClr>
                <a:schemeClr val="dk1"/>
              </a:buClr>
              <a:buSzPts val="1400"/>
              <a:buFont typeface="Calibri"/>
              <a:buChar char="●"/>
            </a:pPr>
            <a:r>
              <a:rPr b="1" lang="en">
                <a:solidFill>
                  <a:schemeClr val="dk1"/>
                </a:solidFill>
              </a:rPr>
              <a:t>Collaboration Edge List</a:t>
            </a:r>
            <a:r>
              <a:rPr lang="en">
                <a:solidFill>
                  <a:schemeClr val="dk1"/>
                </a:solidFill>
              </a:rPr>
              <a:t>: CSV with artist pairs (A, B) → collaborations (tracks/albums/features) and Filtered to  include only verified artist pairs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Font typeface="Calibri"/>
              <a:buChar char="●"/>
            </a:pPr>
            <a:r>
              <a:rPr b="1" lang="en">
                <a:solidFill>
                  <a:schemeClr val="dk1"/>
                </a:solidFill>
              </a:rPr>
              <a:t>Feature Enrichment</a:t>
            </a:r>
            <a:r>
              <a:rPr lang="en">
                <a:solidFill>
                  <a:schemeClr val="dk1"/>
                </a:solidFill>
              </a:rPr>
              <a:t>: Used LLM (Ollama) + MusicBrainz API to infer: Primary Genre, Country of Origin, Main Language and Managed API rate limits via multithreading &amp; credential cycling</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Font typeface="Calibri"/>
              <a:buChar char="●"/>
            </a:pPr>
            <a:r>
              <a:rPr b="1" lang="en">
                <a:solidFill>
                  <a:schemeClr val="dk1"/>
                </a:solidFill>
              </a:rPr>
              <a:t>Final Dataset</a:t>
            </a:r>
            <a:r>
              <a:rPr lang="en">
                <a:solidFill>
                  <a:schemeClr val="dk1"/>
                </a:solidFill>
              </a:rPr>
              <a:t>: </a:t>
            </a:r>
            <a:r>
              <a:rPr b="1" lang="en">
                <a:solidFill>
                  <a:schemeClr val="dk1"/>
                </a:solidFill>
              </a:rPr>
              <a:t>51,002 artists</a:t>
            </a:r>
            <a:r>
              <a:rPr lang="en">
                <a:solidFill>
                  <a:schemeClr val="dk1"/>
                </a:solidFill>
              </a:rPr>
              <a:t>, cleaned collaboration edges and Attributes: Name, ID, Followers, Popularity, Genre, Country, Language</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633850" y="125076"/>
            <a:ext cx="7084200" cy="770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Deliverable-2: Network Visualization &amp; EDA</a:t>
            </a:r>
            <a:endParaRPr/>
          </a:p>
        </p:txBody>
      </p:sp>
      <p:sp>
        <p:nvSpPr>
          <p:cNvPr id="205" name="Google Shape;205;p24"/>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06" name="Google Shape;206;p24"/>
          <p:cNvPicPr preferRelativeResize="0"/>
          <p:nvPr/>
        </p:nvPicPr>
        <p:blipFill>
          <a:blip r:embed="rId3">
            <a:alphaModFix/>
          </a:blip>
          <a:stretch>
            <a:fillRect/>
          </a:stretch>
        </p:blipFill>
        <p:spPr>
          <a:xfrm>
            <a:off x="746275" y="1125150"/>
            <a:ext cx="7141199" cy="3845574"/>
          </a:xfrm>
          <a:prstGeom prst="rect">
            <a:avLst/>
          </a:prstGeom>
          <a:noFill/>
          <a:ln>
            <a:noFill/>
          </a:ln>
        </p:spPr>
      </p:pic>
      <p:sp>
        <p:nvSpPr>
          <p:cNvPr id="207" name="Google Shape;207;p24"/>
          <p:cNvSpPr txBox="1"/>
          <p:nvPr/>
        </p:nvSpPr>
        <p:spPr>
          <a:xfrm>
            <a:off x="1632500" y="4696825"/>
            <a:ext cx="3276300" cy="2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Graphs for Deliverable-2</a:t>
            </a:r>
            <a:endParaRPr/>
          </a:p>
        </p:txBody>
      </p:sp>
      <p:sp>
        <p:nvSpPr>
          <p:cNvPr id="213" name="Google Shape;213;p25"/>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14" name="Google Shape;214;p25"/>
          <p:cNvPicPr preferRelativeResize="0"/>
          <p:nvPr/>
        </p:nvPicPr>
        <p:blipFill>
          <a:blip r:embed="rId3">
            <a:alphaModFix/>
          </a:blip>
          <a:stretch>
            <a:fillRect/>
          </a:stretch>
        </p:blipFill>
        <p:spPr>
          <a:xfrm>
            <a:off x="234600" y="1272454"/>
            <a:ext cx="4195650" cy="3210547"/>
          </a:xfrm>
          <a:prstGeom prst="rect">
            <a:avLst/>
          </a:prstGeom>
          <a:noFill/>
          <a:ln>
            <a:noFill/>
          </a:ln>
        </p:spPr>
      </p:pic>
      <p:pic>
        <p:nvPicPr>
          <p:cNvPr id="215" name="Google Shape;215;p25"/>
          <p:cNvPicPr preferRelativeResize="0"/>
          <p:nvPr/>
        </p:nvPicPr>
        <p:blipFill>
          <a:blip r:embed="rId4">
            <a:alphaModFix/>
          </a:blip>
          <a:stretch>
            <a:fillRect/>
          </a:stretch>
        </p:blipFill>
        <p:spPr>
          <a:xfrm>
            <a:off x="4628875" y="1272462"/>
            <a:ext cx="4195641" cy="30924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 of Deliverable-2</a:t>
            </a:r>
            <a:endParaRPr/>
          </a:p>
        </p:txBody>
      </p:sp>
      <p:sp>
        <p:nvSpPr>
          <p:cNvPr id="221" name="Google Shape;221;p26"/>
          <p:cNvSpPr txBox="1"/>
          <p:nvPr>
            <p:ph idx="1" type="body"/>
          </p:nvPr>
        </p:nvSpPr>
        <p:spPr>
          <a:xfrm>
            <a:off x="633850" y="953675"/>
            <a:ext cx="38073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200">
                <a:latin typeface="Arial"/>
                <a:ea typeface="Arial"/>
                <a:cs typeface="Arial"/>
                <a:sym typeface="Arial"/>
              </a:rPr>
              <a:t>Graph Overview</a:t>
            </a:r>
            <a:r>
              <a:rPr lang="en" sz="1200">
                <a:latin typeface="Arial"/>
                <a:ea typeface="Arial"/>
                <a:cs typeface="Arial"/>
                <a:sym typeface="Arial"/>
              </a:rPr>
              <a:t>:</a:t>
            </a:r>
            <a:endParaRPr sz="1200">
              <a:latin typeface="Arial"/>
              <a:ea typeface="Arial"/>
              <a:cs typeface="Arial"/>
              <a:sym typeface="Arial"/>
            </a:endParaRPr>
          </a:p>
          <a:p>
            <a:pPr indent="-304800" lvl="0" marL="457200" rtl="0" algn="l">
              <a:spcBef>
                <a:spcPts val="800"/>
              </a:spcBef>
              <a:spcAft>
                <a:spcPts val="0"/>
              </a:spcAft>
              <a:buSzPts val="1200"/>
              <a:buFont typeface="Arial"/>
              <a:buChar char="-"/>
            </a:pPr>
            <a:r>
              <a:rPr lang="en" sz="1200">
                <a:latin typeface="Arial"/>
                <a:ea typeface="Arial"/>
                <a:cs typeface="Arial"/>
                <a:sym typeface="Arial"/>
              </a:rPr>
              <a:t>Nodes = 51,002 verified artists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Undirected edges = 158,232 collaborations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Network is sparse (Density = 0.0001), typical of real-world collaboration graph</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478 connected components; largest has 49,698 artists (&gt;97%)</a:t>
            </a:r>
            <a:br>
              <a:rPr lang="en" sz="1200">
                <a:latin typeface="Arial"/>
                <a:ea typeface="Arial"/>
                <a:cs typeface="Arial"/>
                <a:sym typeface="Arial"/>
              </a:rPr>
            </a:br>
            <a:endParaRPr sz="1200">
              <a:latin typeface="Arial"/>
              <a:ea typeface="Arial"/>
              <a:cs typeface="Arial"/>
              <a:sym typeface="Arial"/>
            </a:endParaRPr>
          </a:p>
          <a:p>
            <a:pPr indent="0" lvl="0" marL="0" rtl="0" algn="l">
              <a:lnSpc>
                <a:spcPct val="115000"/>
              </a:lnSpc>
              <a:spcBef>
                <a:spcPts val="0"/>
              </a:spcBef>
              <a:spcAft>
                <a:spcPts val="0"/>
              </a:spcAft>
              <a:buNone/>
            </a:pPr>
            <a:r>
              <a:rPr b="1" lang="en" sz="1200">
                <a:latin typeface="Arial"/>
                <a:ea typeface="Arial"/>
                <a:cs typeface="Arial"/>
                <a:sym typeface="Arial"/>
              </a:rPr>
              <a:t>Basic Stats</a:t>
            </a:r>
            <a:r>
              <a:rPr lang="en"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Max Degree: 780 | Min Degree: 1 | Avg Degree: 6.2</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Highlights super-connectors vs. niche artists</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Not fully connected, but giant component allows global analysis</a:t>
            </a:r>
            <a:br>
              <a:rPr lang="en" sz="1200">
                <a:latin typeface="Arial"/>
                <a:ea typeface="Arial"/>
                <a:cs typeface="Arial"/>
                <a:sym typeface="Arial"/>
              </a:rPr>
            </a:br>
            <a:endParaRPr sz="1200">
              <a:latin typeface="Arial"/>
              <a:ea typeface="Arial"/>
              <a:cs typeface="Arial"/>
              <a:sym typeface="Arial"/>
            </a:endParaRPr>
          </a:p>
          <a:p>
            <a:pPr indent="0" lvl="0" marL="0" rtl="0" algn="l">
              <a:lnSpc>
                <a:spcPct val="115000"/>
              </a:lnSpc>
              <a:spcBef>
                <a:spcPts val="0"/>
              </a:spcBef>
              <a:spcAft>
                <a:spcPts val="0"/>
              </a:spcAft>
              <a:buNone/>
            </a:pPr>
            <a:r>
              <a:rPr b="1" lang="en" sz="1200">
                <a:latin typeface="Arial"/>
                <a:ea typeface="Arial"/>
                <a:cs typeface="Arial"/>
                <a:sym typeface="Arial"/>
              </a:rPr>
              <a:t>Network Visualization</a:t>
            </a:r>
            <a:r>
              <a:rPr lang="en"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Shows top 1% artists by follower count (~5,000 nodes)</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 sz="1200">
                <a:latin typeface="Arial"/>
                <a:ea typeface="Arial"/>
                <a:cs typeface="Arial"/>
                <a:sym typeface="Arial"/>
              </a:rPr>
              <a:t>Visualizes elite collaborations across the global music scene</a:t>
            </a:r>
            <a:endParaRPr sz="12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400"/>
          </a:p>
        </p:txBody>
      </p:sp>
      <p:sp>
        <p:nvSpPr>
          <p:cNvPr id="222" name="Google Shape;222;p26"/>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23" name="Google Shape;223;p26"/>
          <p:cNvSpPr txBox="1"/>
          <p:nvPr/>
        </p:nvSpPr>
        <p:spPr>
          <a:xfrm>
            <a:off x="4664375" y="1125000"/>
            <a:ext cx="3807300" cy="35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Degree Distribution</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Power-law pattern (linear in log-log scale) → scale-free network</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Long tail</a:t>
            </a:r>
            <a:r>
              <a:rPr lang="en" sz="1200">
                <a:solidFill>
                  <a:schemeClr val="dk1"/>
                </a:solidFill>
              </a:rPr>
              <a:t>: few artists with high degree (global stars), most with low degree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Noise in high-degree zone reflects data sparsity</a:t>
            </a:r>
            <a:br>
              <a:rPr lang="en" sz="1200">
                <a:solidFill>
                  <a:schemeClr val="dk1"/>
                </a:solidFill>
              </a:rPr>
            </a:br>
            <a:endParaRPr sz="1200">
              <a:solidFill>
                <a:schemeClr val="dk1"/>
              </a:solidFill>
            </a:endParaRPr>
          </a:p>
          <a:p>
            <a:pPr indent="0" lvl="0" marL="0" rtl="0" algn="l">
              <a:lnSpc>
                <a:spcPct val="115000"/>
              </a:lnSpc>
              <a:spcBef>
                <a:spcPts val="0"/>
              </a:spcBef>
              <a:spcAft>
                <a:spcPts val="0"/>
              </a:spcAft>
              <a:buNone/>
            </a:pPr>
            <a:r>
              <a:rPr b="1" lang="en" sz="1200">
                <a:solidFill>
                  <a:schemeClr val="dk1"/>
                </a:solidFill>
              </a:rPr>
              <a:t>Clustering Coefficient vs. Degree</a:t>
            </a:r>
            <a:r>
              <a:rPr lang="en"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Negative trend: High-degree nodes have lower clustering → bridges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Dense local clusters for low-degree nodes → genre/region-based groups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High-degree nodes show more variance, from tightly-knit to cross-community hubs</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Deliverable-2</a:t>
            </a:r>
            <a:endParaRPr/>
          </a:p>
        </p:txBody>
      </p:sp>
      <p:sp>
        <p:nvSpPr>
          <p:cNvPr id="229" name="Google Shape;229;p27"/>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Comparison</a:t>
            </a:r>
            <a:r>
              <a:rPr lang="en"/>
              <a:t> of our </a:t>
            </a:r>
            <a:r>
              <a:rPr lang="en"/>
              <a:t>network</a:t>
            </a:r>
            <a:r>
              <a:rPr lang="en"/>
              <a:t> with random network</a:t>
            </a:r>
            <a:endParaRPr/>
          </a:p>
          <a:p>
            <a:pPr indent="0" lvl="0" marL="0" rtl="0" algn="l">
              <a:spcBef>
                <a:spcPts val="800"/>
              </a:spcBef>
              <a:spcAft>
                <a:spcPts val="0"/>
              </a:spcAft>
              <a:buNone/>
            </a:pPr>
            <a:r>
              <a:t/>
            </a:r>
            <a:endParaRPr/>
          </a:p>
        </p:txBody>
      </p:sp>
      <p:sp>
        <p:nvSpPr>
          <p:cNvPr id="230" name="Google Shape;230;p27"/>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31" name="Google Shape;231;p27"/>
          <p:cNvPicPr preferRelativeResize="0"/>
          <p:nvPr/>
        </p:nvPicPr>
        <p:blipFill>
          <a:blip r:embed="rId3">
            <a:alphaModFix/>
          </a:blip>
          <a:stretch>
            <a:fillRect/>
          </a:stretch>
        </p:blipFill>
        <p:spPr>
          <a:xfrm>
            <a:off x="2307825" y="1536650"/>
            <a:ext cx="4737156" cy="33228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