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Gaegu"/>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Gaegu-bold.fnt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db83618b8a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db83618b8a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db83618b8a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2db83618b8a_2_1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db83618b8a_2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2db83618b8a_2_1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db83618b8a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2db83618b8a_2_1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db83618b8a_2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db83618b8a_2_1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db83618b8a_2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2db83618b8a_2_1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db83618b8a_2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db83618b8a_2_1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b83618b8a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2db83618b8a_2_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db83618b8a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db83618b8a_2_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b83618b8a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db83618b8a_2_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db83618b8a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db83618b8a_2_1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b83618b8a_2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2db83618b8a_2_1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db83618b8a_2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db83618b8a_2_1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db83618b8a_2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2db83618b8a_2_1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db83618b8a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db83618b8a_2_1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8" name="Google Shape;68;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0" name="Google Shape;80;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7" name="Google Shape;87;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6" name="Google Shape;96;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1" name="Google Shape;101;p21"/>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sp>
      <p:sp>
        <p:nvSpPr>
          <p:cNvPr id="109" name="Google Shape;109;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5" name="Google Shape;115;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1" name="Google Shape;121;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749"/>
        </a:solidFill>
      </p:bgPr>
    </p:bg>
    <p:spTree>
      <p:nvGrpSpPr>
        <p:cNvPr id="128" name="Shape 128"/>
        <p:cNvGrpSpPr/>
        <p:nvPr/>
      </p:nvGrpSpPr>
      <p:grpSpPr>
        <a:xfrm>
          <a:off x="0" y="0"/>
          <a:ext cx="0" cy="0"/>
          <a:chOff x="0" y="0"/>
          <a:chExt cx="0" cy="0"/>
        </a:xfrm>
      </p:grpSpPr>
      <p:grpSp>
        <p:nvGrpSpPr>
          <p:cNvPr id="129" name="Google Shape;129;p25"/>
          <p:cNvGrpSpPr/>
          <p:nvPr/>
        </p:nvGrpSpPr>
        <p:grpSpPr>
          <a:xfrm>
            <a:off x="-353643" y="203797"/>
            <a:ext cx="9851285" cy="2114075"/>
            <a:chOff x="0" y="0"/>
            <a:chExt cx="4992595" cy="1071405"/>
          </a:xfrm>
        </p:grpSpPr>
        <p:sp>
          <p:nvSpPr>
            <p:cNvPr id="130" name="Google Shape;130;p25"/>
            <p:cNvSpPr/>
            <p:nvPr/>
          </p:nvSpPr>
          <p:spPr>
            <a:xfrm>
              <a:off x="0" y="0"/>
              <a:ext cx="4992595" cy="1071405"/>
            </a:xfrm>
            <a:custGeom>
              <a:rect b="b" l="l" r="r" t="t"/>
              <a:pathLst>
                <a:path extrusionOk="0" h="1071405" w="4992595">
                  <a:moveTo>
                    <a:pt x="15718" y="0"/>
                  </a:moveTo>
                  <a:lnTo>
                    <a:pt x="4976878" y="0"/>
                  </a:lnTo>
                  <a:cubicBezTo>
                    <a:pt x="4981046" y="0"/>
                    <a:pt x="4985044" y="1656"/>
                    <a:pt x="4987992" y="4604"/>
                  </a:cubicBezTo>
                  <a:cubicBezTo>
                    <a:pt x="4990939" y="7551"/>
                    <a:pt x="4992595" y="11549"/>
                    <a:pt x="4992595" y="15718"/>
                  </a:cubicBezTo>
                  <a:lnTo>
                    <a:pt x="4992595" y="1055688"/>
                  </a:lnTo>
                  <a:cubicBezTo>
                    <a:pt x="4992595" y="1064368"/>
                    <a:pt x="4985558" y="1071405"/>
                    <a:pt x="4976878" y="1071405"/>
                  </a:cubicBezTo>
                  <a:lnTo>
                    <a:pt x="15718" y="1071405"/>
                  </a:lnTo>
                  <a:cubicBezTo>
                    <a:pt x="11549" y="1071405"/>
                    <a:pt x="7551" y="1069749"/>
                    <a:pt x="4604" y="1066802"/>
                  </a:cubicBezTo>
                  <a:cubicBezTo>
                    <a:pt x="1656" y="1063854"/>
                    <a:pt x="0" y="1059856"/>
                    <a:pt x="0" y="1055688"/>
                  </a:cubicBezTo>
                  <a:lnTo>
                    <a:pt x="0" y="15718"/>
                  </a:lnTo>
                  <a:cubicBezTo>
                    <a:pt x="0" y="11549"/>
                    <a:pt x="1656" y="7551"/>
                    <a:pt x="4604" y="4604"/>
                  </a:cubicBezTo>
                  <a:cubicBezTo>
                    <a:pt x="7551" y="1656"/>
                    <a:pt x="11549" y="0"/>
                    <a:pt x="15718" y="0"/>
                  </a:cubicBezTo>
                  <a:close/>
                </a:path>
              </a:pathLst>
            </a:custGeom>
            <a:solidFill>
              <a:srgbClr val="A0325B"/>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31" name="Google Shape;131;p25"/>
            <p:cNvSpPr txBox="1"/>
            <p:nvPr/>
          </p:nvSpPr>
          <p:spPr>
            <a:xfrm>
              <a:off x="0" y="76200"/>
              <a:ext cx="4992595" cy="995205"/>
            </a:xfrm>
            <a:prstGeom prst="rect">
              <a:avLst/>
            </a:prstGeom>
            <a:noFill/>
            <a:ln>
              <a:noFill/>
            </a:ln>
          </p:spPr>
          <p:txBody>
            <a:bodyPr anchorCtr="0" anchor="ctr" bIns="0" lIns="0" spcFirstLastPara="1" rIns="0" wrap="square" tIns="0">
              <a:noAutofit/>
            </a:bodyPr>
            <a:lstStyle/>
            <a:p>
              <a:pPr indent="0" lvl="0" marL="0" marR="0" rtl="0" algn="ctr">
                <a:lnSpc>
                  <a:spcPct val="537777"/>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32" name="Google Shape;132;p25"/>
          <p:cNvSpPr/>
          <p:nvPr/>
        </p:nvSpPr>
        <p:spPr>
          <a:xfrm>
            <a:off x="276399" y="203797"/>
            <a:ext cx="2093147" cy="1883832"/>
          </a:xfrm>
          <a:custGeom>
            <a:rect b="b" l="l" r="r" t="t"/>
            <a:pathLst>
              <a:path extrusionOk="0" h="3767664" w="4186293">
                <a:moveTo>
                  <a:pt x="0" y="0"/>
                </a:moveTo>
                <a:lnTo>
                  <a:pt x="4186293" y="0"/>
                </a:lnTo>
                <a:lnTo>
                  <a:pt x="4186293" y="3767664"/>
                </a:lnTo>
                <a:lnTo>
                  <a:pt x="0" y="3767664"/>
                </a:lnTo>
                <a:lnTo>
                  <a:pt x="0" y="0"/>
                </a:lnTo>
                <a:close/>
              </a:path>
            </a:pathLst>
          </a:custGeom>
          <a:blipFill rotWithShape="1">
            <a:blip r:embed="rId3">
              <a:alphaModFix/>
            </a:blip>
            <a:stretch>
              <a:fillRect b="0" l="0" r="0" t="0"/>
            </a:stretch>
          </a:blipFill>
          <a:ln>
            <a:noFill/>
          </a:ln>
        </p:spPr>
      </p:sp>
      <p:sp>
        <p:nvSpPr>
          <p:cNvPr id="133" name="Google Shape;133;p25"/>
          <p:cNvSpPr txBox="1"/>
          <p:nvPr/>
        </p:nvSpPr>
        <p:spPr>
          <a:xfrm>
            <a:off x="1823306" y="2528888"/>
            <a:ext cx="5497500" cy="2336700"/>
          </a:xfrm>
          <a:prstGeom prst="rect">
            <a:avLst/>
          </a:prstGeom>
          <a:noFill/>
          <a:ln>
            <a:noFill/>
          </a:ln>
        </p:spPr>
        <p:txBody>
          <a:bodyPr anchorCtr="0" anchor="t" bIns="0" lIns="0" spcFirstLastPara="1" rIns="0" wrap="square" tIns="0">
            <a:spAutoFit/>
          </a:bodyPr>
          <a:lstStyle/>
          <a:p>
            <a:pPr indent="0" lvl="0" marL="0" marR="0" rtl="0" algn="ctr">
              <a:lnSpc>
                <a:spcPct val="140008"/>
              </a:lnSpc>
              <a:spcBef>
                <a:spcPts val="0"/>
              </a:spcBef>
              <a:spcAft>
                <a:spcPts val="0"/>
              </a:spcAft>
              <a:buNone/>
            </a:pPr>
            <a:r>
              <a:rPr b="0" i="0" lang="en" sz="2300" u="none" cap="none" strike="noStrike">
                <a:solidFill>
                  <a:srgbClr val="FFFFFF"/>
                </a:solidFill>
                <a:latin typeface="Arial"/>
                <a:ea typeface="Arial"/>
                <a:cs typeface="Arial"/>
                <a:sym typeface="Arial"/>
              </a:rPr>
              <a:t>GROUP MEMBERS</a:t>
            </a:r>
            <a:endParaRPr sz="700"/>
          </a:p>
          <a:p>
            <a:pPr indent="0" lvl="0" marL="0" marR="0" rtl="0" algn="ctr">
              <a:lnSpc>
                <a:spcPct val="140008"/>
              </a:lnSpc>
              <a:spcBef>
                <a:spcPts val="0"/>
              </a:spcBef>
              <a:spcAft>
                <a:spcPts val="0"/>
              </a:spcAft>
              <a:buNone/>
            </a:pPr>
            <a:r>
              <a:rPr b="0" i="0" lang="en" sz="2300" u="none" cap="none" strike="noStrike">
                <a:solidFill>
                  <a:srgbClr val="FFFFFF"/>
                </a:solidFill>
                <a:latin typeface="Arial"/>
                <a:ea typeface="Arial"/>
                <a:cs typeface="Arial"/>
                <a:sym typeface="Arial"/>
              </a:rPr>
              <a:t>Aditya Kumar Sinha (2022034) Nikhil Kumar (2022322) Nikhil(2022321) Pandillapelly Harshavardhini(2022345) Harsh Vishwakarma(2022205)</a:t>
            </a:r>
            <a:endParaRPr sz="700"/>
          </a:p>
        </p:txBody>
      </p:sp>
      <p:sp>
        <p:nvSpPr>
          <p:cNvPr id="134" name="Google Shape;134;p25"/>
          <p:cNvSpPr txBox="1"/>
          <p:nvPr/>
        </p:nvSpPr>
        <p:spPr>
          <a:xfrm>
            <a:off x="2369550" y="227600"/>
            <a:ext cx="6557700" cy="1932900"/>
          </a:xfrm>
          <a:prstGeom prst="rect">
            <a:avLst/>
          </a:prstGeom>
          <a:noFill/>
          <a:ln>
            <a:noFill/>
          </a:ln>
        </p:spPr>
        <p:txBody>
          <a:bodyPr anchorCtr="0" anchor="t" bIns="0" lIns="0" spcFirstLastPara="1" rIns="0" wrap="square" tIns="0">
            <a:spAutoFit/>
          </a:bodyPr>
          <a:lstStyle/>
          <a:p>
            <a:pPr indent="0" lvl="0" marL="0" marR="0" rtl="0" algn="ctr">
              <a:lnSpc>
                <a:spcPct val="90998"/>
              </a:lnSpc>
              <a:spcBef>
                <a:spcPts val="0"/>
              </a:spcBef>
              <a:spcAft>
                <a:spcPts val="0"/>
              </a:spcAft>
              <a:buNone/>
            </a:pPr>
            <a:r>
              <a:rPr b="1" i="0" lang="en" sz="4600" u="none" cap="none" strike="noStrike">
                <a:solidFill>
                  <a:srgbClr val="FFFFFF"/>
                </a:solidFill>
                <a:latin typeface="Gaegu"/>
                <a:ea typeface="Gaegu"/>
                <a:cs typeface="Gaegu"/>
                <a:sym typeface="Gaegu"/>
              </a:rPr>
              <a:t>VARIANT ANALYSIS OF KNOWN BREAST CANCER GENES</a:t>
            </a:r>
            <a:endParaRPr sz="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749"/>
        </a:solidFill>
      </p:bgPr>
    </p:bg>
    <p:spTree>
      <p:nvGrpSpPr>
        <p:cNvPr id="202" name="Shape 202"/>
        <p:cNvGrpSpPr/>
        <p:nvPr/>
      </p:nvGrpSpPr>
      <p:grpSpPr>
        <a:xfrm>
          <a:off x="0" y="0"/>
          <a:ext cx="0" cy="0"/>
          <a:chOff x="0" y="0"/>
          <a:chExt cx="0" cy="0"/>
        </a:xfrm>
      </p:grpSpPr>
      <p:sp>
        <p:nvSpPr>
          <p:cNvPr id="203" name="Google Shape;203;p34"/>
          <p:cNvSpPr/>
          <p:nvPr/>
        </p:nvSpPr>
        <p:spPr>
          <a:xfrm>
            <a:off x="160411" y="148606"/>
            <a:ext cx="4411589" cy="4902523"/>
          </a:xfrm>
          <a:custGeom>
            <a:rect b="b" l="l" r="r" t="t"/>
            <a:pathLst>
              <a:path extrusionOk="0" h="9805046" w="8823178">
                <a:moveTo>
                  <a:pt x="0" y="0"/>
                </a:moveTo>
                <a:lnTo>
                  <a:pt x="8823178" y="0"/>
                </a:lnTo>
                <a:lnTo>
                  <a:pt x="8823178" y="9805046"/>
                </a:lnTo>
                <a:lnTo>
                  <a:pt x="0" y="9805046"/>
                </a:lnTo>
                <a:lnTo>
                  <a:pt x="0" y="0"/>
                </a:lnTo>
                <a:close/>
              </a:path>
            </a:pathLst>
          </a:custGeom>
          <a:blipFill rotWithShape="1">
            <a:blip r:embed="rId3">
              <a:alphaModFix/>
            </a:blip>
            <a:stretch>
              <a:fillRect b="0" l="0" r="0" t="0"/>
            </a:stretch>
          </a:blipFill>
          <a:ln>
            <a:noFill/>
          </a:ln>
        </p:spPr>
      </p:sp>
      <p:grpSp>
        <p:nvGrpSpPr>
          <p:cNvPr id="204" name="Google Shape;204;p34"/>
          <p:cNvGrpSpPr/>
          <p:nvPr/>
        </p:nvGrpSpPr>
        <p:grpSpPr>
          <a:xfrm>
            <a:off x="4691502" y="76275"/>
            <a:ext cx="4367207" cy="4826641"/>
            <a:chOff x="0" y="-38100"/>
            <a:chExt cx="2300422" cy="2542428"/>
          </a:xfrm>
        </p:grpSpPr>
        <p:sp>
          <p:nvSpPr>
            <p:cNvPr id="205" name="Google Shape;205;p34"/>
            <p:cNvSpPr/>
            <p:nvPr/>
          </p:nvSpPr>
          <p:spPr>
            <a:xfrm>
              <a:off x="0" y="0"/>
              <a:ext cx="2300422" cy="2504328"/>
            </a:xfrm>
            <a:custGeom>
              <a:rect b="b" l="l" r="r" t="t"/>
              <a:pathLst>
                <a:path extrusionOk="0" h="2504328" w="2300422">
                  <a:moveTo>
                    <a:pt x="0" y="0"/>
                  </a:moveTo>
                  <a:lnTo>
                    <a:pt x="2300422" y="0"/>
                  </a:lnTo>
                  <a:lnTo>
                    <a:pt x="2300422" y="2504328"/>
                  </a:lnTo>
                  <a:lnTo>
                    <a:pt x="0" y="2504328"/>
                  </a:lnTo>
                  <a:close/>
                </a:path>
              </a:pathLst>
            </a:custGeom>
            <a:solidFill>
              <a:srgbClr val="7C86E4"/>
            </a:solidFill>
            <a:ln>
              <a:noFill/>
            </a:ln>
          </p:spPr>
        </p:sp>
        <p:sp>
          <p:nvSpPr>
            <p:cNvPr id="206" name="Google Shape;206;p34"/>
            <p:cNvSpPr txBox="1"/>
            <p:nvPr/>
          </p:nvSpPr>
          <p:spPr>
            <a:xfrm>
              <a:off x="0" y="-38100"/>
              <a:ext cx="2300422" cy="2542428"/>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07" name="Google Shape;207;p34"/>
          <p:cNvSpPr txBox="1"/>
          <p:nvPr/>
        </p:nvSpPr>
        <p:spPr>
          <a:xfrm>
            <a:off x="4691502" y="392913"/>
            <a:ext cx="4367207" cy="4030713"/>
          </a:xfrm>
          <a:prstGeom prst="rect">
            <a:avLst/>
          </a:prstGeom>
          <a:noFill/>
          <a:ln>
            <a:noFill/>
          </a:ln>
        </p:spPr>
        <p:txBody>
          <a:bodyPr anchorCtr="0" anchor="t" bIns="0" lIns="0" spcFirstLastPara="1" rIns="0" wrap="square" tIns="0">
            <a:spAutoFit/>
          </a:bodyPr>
          <a:lstStyle/>
          <a:p>
            <a:pPr indent="0" lvl="0" marL="0" marR="0" rtl="0" algn="ctr">
              <a:lnSpc>
                <a:spcPct val="139986"/>
              </a:lnSpc>
              <a:spcBef>
                <a:spcPts val="0"/>
              </a:spcBef>
              <a:spcAft>
                <a:spcPts val="0"/>
              </a:spcAft>
              <a:buNone/>
            </a:pPr>
            <a:r>
              <a:rPr b="0" i="0" lang="en" sz="1400" u="sng" cap="none" strike="noStrike">
                <a:solidFill>
                  <a:srgbClr val="000000"/>
                </a:solidFill>
                <a:latin typeface="Arial"/>
                <a:ea typeface="Arial"/>
                <a:cs typeface="Arial"/>
                <a:sym typeface="Arial"/>
              </a:rPr>
              <a:t>Data of 6 people containing 31 columns (attributes) like:</a:t>
            </a:r>
            <a:endParaRPr sz="700"/>
          </a:p>
          <a:p>
            <a:pPr indent="0" lvl="0" marL="0" marR="0" rtl="0" algn="ctr">
              <a:lnSpc>
                <a:spcPct val="139986"/>
              </a:lnSpc>
              <a:spcBef>
                <a:spcPts val="0"/>
              </a:spcBef>
              <a:spcAft>
                <a:spcPts val="0"/>
              </a:spcAft>
              <a:buNone/>
            </a:pPr>
            <a:r>
              <a:rPr b="0" i="0" lang="en" sz="1400" u="none" cap="none" strike="noStrike">
                <a:solidFill>
                  <a:srgbClr val="000000"/>
                </a:solidFill>
                <a:latin typeface="Arial"/>
                <a:ea typeface="Arial"/>
                <a:cs typeface="Arial"/>
                <a:sym typeface="Arial"/>
              </a:rPr>
              <a:t> ['mean radius' ,'mean texture', 'mean perimeter', 'mean area', 'mean smoothness', 'mean compactness' ,'mean concavity',</a:t>
            </a:r>
            <a:endParaRPr sz="700"/>
          </a:p>
          <a:p>
            <a:pPr indent="0" lvl="0" marL="0" marR="0" rtl="0" algn="ctr">
              <a:lnSpc>
                <a:spcPct val="139986"/>
              </a:lnSpc>
              <a:spcBef>
                <a:spcPts val="0"/>
              </a:spcBef>
              <a:spcAft>
                <a:spcPts val="0"/>
              </a:spcAft>
              <a:buNone/>
            </a:pPr>
            <a:r>
              <a:rPr b="0" i="0" lang="en" sz="1400" u="none" cap="none" strike="noStrike">
                <a:solidFill>
                  <a:srgbClr val="000000"/>
                </a:solidFill>
                <a:latin typeface="Arial"/>
                <a:ea typeface="Arial"/>
                <a:cs typeface="Arial"/>
                <a:sym typeface="Arial"/>
              </a:rPr>
              <a:t> 'mean concave points', 'mean symmetry' ,'mean fractal dimension', 'radius error' ,'texture error' , 'perimeter error', 'area error',</a:t>
            </a:r>
            <a:endParaRPr sz="700"/>
          </a:p>
          <a:p>
            <a:pPr indent="0" lvl="0" marL="0" marR="0" rtl="0" algn="ctr">
              <a:lnSpc>
                <a:spcPct val="139986"/>
              </a:lnSpc>
              <a:spcBef>
                <a:spcPts val="0"/>
              </a:spcBef>
              <a:spcAft>
                <a:spcPts val="0"/>
              </a:spcAft>
              <a:buNone/>
            </a:pPr>
            <a:r>
              <a:rPr b="0" i="0" lang="en" sz="1400" u="none" cap="none" strike="noStrike">
                <a:solidFill>
                  <a:srgbClr val="000000"/>
                </a:solidFill>
                <a:latin typeface="Arial"/>
                <a:ea typeface="Arial"/>
                <a:cs typeface="Arial"/>
                <a:sym typeface="Arial"/>
              </a:rPr>
              <a:t> 'smoothness error' ,'compactness error', 'concavity error', 'concave points error', 'symmetry error' ,'fractal dimension error',</a:t>
            </a:r>
            <a:endParaRPr sz="700"/>
          </a:p>
          <a:p>
            <a:pPr indent="0" lvl="0" marL="0" marR="0" rtl="0" algn="ctr">
              <a:lnSpc>
                <a:spcPct val="139986"/>
              </a:lnSpc>
              <a:spcBef>
                <a:spcPts val="0"/>
              </a:spcBef>
              <a:spcAft>
                <a:spcPts val="0"/>
              </a:spcAft>
              <a:buNone/>
            </a:pPr>
            <a:r>
              <a:rPr b="0" i="0" lang="en" sz="1400" u="none" cap="none" strike="noStrike">
                <a:solidFill>
                  <a:srgbClr val="000000"/>
                </a:solidFill>
                <a:latin typeface="Arial"/>
                <a:ea typeface="Arial"/>
                <a:cs typeface="Arial"/>
                <a:sym typeface="Arial"/>
              </a:rPr>
              <a:t> 'worst radius' ,'worst texture' ,'worst perimeter' , 'worst area', 'worst smoothness' ,'worst compactness', 'worst concavity',</a:t>
            </a:r>
            <a:endParaRPr sz="700"/>
          </a:p>
          <a:p>
            <a:pPr indent="0" lvl="0" marL="0" marR="0" rtl="0" algn="ctr">
              <a:lnSpc>
                <a:spcPct val="139986"/>
              </a:lnSpc>
              <a:spcBef>
                <a:spcPts val="0"/>
              </a:spcBef>
              <a:spcAft>
                <a:spcPts val="0"/>
              </a:spcAft>
              <a:buNone/>
            </a:pPr>
            <a:r>
              <a:rPr b="0" i="0" lang="en" sz="1400" u="none" cap="none" strike="noStrike">
                <a:solidFill>
                  <a:srgbClr val="000000"/>
                </a:solidFill>
                <a:latin typeface="Arial"/>
                <a:ea typeface="Arial"/>
                <a:cs typeface="Arial"/>
                <a:sym typeface="Arial"/>
              </a:rPr>
              <a:t> 'worst concave points', 'worst symmetry', 'worst fractal dimension']</a:t>
            </a:r>
            <a:endParaRPr sz="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749"/>
        </a:solidFill>
      </p:bgPr>
    </p:bg>
    <p:spTree>
      <p:nvGrpSpPr>
        <p:cNvPr id="211" name="Shape 211"/>
        <p:cNvGrpSpPr/>
        <p:nvPr/>
      </p:nvGrpSpPr>
      <p:grpSpPr>
        <a:xfrm>
          <a:off x="0" y="0"/>
          <a:ext cx="0" cy="0"/>
          <a:chOff x="0" y="0"/>
          <a:chExt cx="0" cy="0"/>
        </a:xfrm>
      </p:grpSpPr>
      <p:sp>
        <p:nvSpPr>
          <p:cNvPr id="212" name="Google Shape;212;p35"/>
          <p:cNvSpPr/>
          <p:nvPr/>
        </p:nvSpPr>
        <p:spPr>
          <a:xfrm>
            <a:off x="202451" y="816133"/>
            <a:ext cx="4746919" cy="3511235"/>
          </a:xfrm>
          <a:custGeom>
            <a:rect b="b" l="l" r="r" t="t"/>
            <a:pathLst>
              <a:path extrusionOk="0" h="7022469" w="9493838">
                <a:moveTo>
                  <a:pt x="0" y="0"/>
                </a:moveTo>
                <a:lnTo>
                  <a:pt x="9493838" y="0"/>
                </a:lnTo>
                <a:lnTo>
                  <a:pt x="9493838" y="7022468"/>
                </a:lnTo>
                <a:lnTo>
                  <a:pt x="0" y="7022468"/>
                </a:lnTo>
                <a:lnTo>
                  <a:pt x="0" y="0"/>
                </a:lnTo>
                <a:close/>
              </a:path>
            </a:pathLst>
          </a:custGeom>
          <a:blipFill rotWithShape="1">
            <a:blip r:embed="rId3">
              <a:alphaModFix/>
            </a:blip>
            <a:stretch>
              <a:fillRect b="0" l="0" r="0" t="0"/>
            </a:stretch>
          </a:blipFill>
          <a:ln>
            <a:noFill/>
          </a:ln>
        </p:spPr>
      </p:sp>
      <p:sp>
        <p:nvSpPr>
          <p:cNvPr id="213" name="Google Shape;213;p35"/>
          <p:cNvSpPr txBox="1"/>
          <p:nvPr/>
        </p:nvSpPr>
        <p:spPr>
          <a:xfrm>
            <a:off x="5246052" y="1633220"/>
            <a:ext cx="3581387" cy="182943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 sz="2600" u="none" cap="none" strike="noStrike">
                <a:solidFill>
                  <a:srgbClr val="FFFFFF"/>
                </a:solidFill>
                <a:latin typeface="Arial"/>
                <a:ea typeface="Arial"/>
                <a:cs typeface="Arial"/>
                <a:sym typeface="Arial"/>
              </a:rPr>
              <a:t>Confusion matrix and accuracy of trained model using logistic regression</a:t>
            </a:r>
            <a:endParaRPr sz="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749"/>
        </a:solidFill>
      </p:bgPr>
    </p:bg>
    <p:spTree>
      <p:nvGrpSpPr>
        <p:cNvPr id="217" name="Shape 217"/>
        <p:cNvGrpSpPr/>
        <p:nvPr/>
      </p:nvGrpSpPr>
      <p:grpSpPr>
        <a:xfrm>
          <a:off x="0" y="0"/>
          <a:ext cx="0" cy="0"/>
          <a:chOff x="0" y="0"/>
          <a:chExt cx="0" cy="0"/>
        </a:xfrm>
      </p:grpSpPr>
      <p:sp>
        <p:nvSpPr>
          <p:cNvPr id="218" name="Google Shape;218;p36"/>
          <p:cNvSpPr/>
          <p:nvPr/>
        </p:nvSpPr>
        <p:spPr>
          <a:xfrm>
            <a:off x="184603" y="230631"/>
            <a:ext cx="4774260" cy="4472690"/>
          </a:xfrm>
          <a:custGeom>
            <a:rect b="b" l="l" r="r" t="t"/>
            <a:pathLst>
              <a:path extrusionOk="0" h="8945379" w="9548520">
                <a:moveTo>
                  <a:pt x="0" y="0"/>
                </a:moveTo>
                <a:lnTo>
                  <a:pt x="9548520" y="0"/>
                </a:lnTo>
                <a:lnTo>
                  <a:pt x="9548520" y="8945379"/>
                </a:lnTo>
                <a:lnTo>
                  <a:pt x="0" y="8945379"/>
                </a:lnTo>
                <a:lnTo>
                  <a:pt x="0" y="0"/>
                </a:lnTo>
                <a:close/>
              </a:path>
            </a:pathLst>
          </a:custGeom>
          <a:blipFill rotWithShape="1">
            <a:blip r:embed="rId3">
              <a:alphaModFix/>
            </a:blip>
            <a:stretch>
              <a:fillRect b="0" l="0" r="0" t="0"/>
            </a:stretch>
          </a:blipFill>
          <a:ln>
            <a:noFill/>
          </a:ln>
        </p:spPr>
      </p:sp>
      <p:sp>
        <p:nvSpPr>
          <p:cNvPr id="219" name="Google Shape;219;p36"/>
          <p:cNvSpPr/>
          <p:nvPr/>
        </p:nvSpPr>
        <p:spPr>
          <a:xfrm>
            <a:off x="6076694" y="2954965"/>
            <a:ext cx="1952325" cy="1952325"/>
          </a:xfrm>
          <a:custGeom>
            <a:rect b="b" l="l" r="r" t="t"/>
            <a:pathLst>
              <a:path extrusionOk="0" h="3904650" w="3904650">
                <a:moveTo>
                  <a:pt x="0" y="0"/>
                </a:moveTo>
                <a:lnTo>
                  <a:pt x="3904650" y="0"/>
                </a:lnTo>
                <a:lnTo>
                  <a:pt x="3904650" y="3904650"/>
                </a:lnTo>
                <a:lnTo>
                  <a:pt x="0" y="3904650"/>
                </a:lnTo>
                <a:lnTo>
                  <a:pt x="0" y="0"/>
                </a:lnTo>
                <a:close/>
              </a:path>
            </a:pathLst>
          </a:custGeom>
          <a:blipFill rotWithShape="1">
            <a:blip r:embed="rId4">
              <a:alphaModFix/>
            </a:blip>
            <a:stretch>
              <a:fillRect b="0" l="0" r="0" t="0"/>
            </a:stretch>
          </a:blipFill>
          <a:ln>
            <a:noFill/>
          </a:ln>
        </p:spPr>
      </p:sp>
      <p:sp>
        <p:nvSpPr>
          <p:cNvPr id="220" name="Google Shape;220;p36"/>
          <p:cNvSpPr/>
          <p:nvPr/>
        </p:nvSpPr>
        <p:spPr>
          <a:xfrm>
            <a:off x="6125402" y="914802"/>
            <a:ext cx="1854909" cy="1854909"/>
          </a:xfrm>
          <a:custGeom>
            <a:rect b="b" l="l" r="r" t="t"/>
            <a:pathLst>
              <a:path extrusionOk="0" h="3709818" w="3709818">
                <a:moveTo>
                  <a:pt x="0" y="0"/>
                </a:moveTo>
                <a:lnTo>
                  <a:pt x="3709818" y="0"/>
                </a:lnTo>
                <a:lnTo>
                  <a:pt x="3709818" y="3709819"/>
                </a:lnTo>
                <a:lnTo>
                  <a:pt x="0" y="3709819"/>
                </a:lnTo>
                <a:lnTo>
                  <a:pt x="0" y="0"/>
                </a:lnTo>
                <a:close/>
              </a:path>
            </a:pathLst>
          </a:custGeom>
          <a:blipFill rotWithShape="1">
            <a:blip r:embed="rId5">
              <a:alphaModFix/>
            </a:blip>
            <a:stretch>
              <a:fillRect b="0" l="0" r="0" t="0"/>
            </a:stretch>
          </a:blipFill>
          <a:ln>
            <a:noFill/>
          </a:ln>
        </p:spPr>
      </p:sp>
      <p:sp>
        <p:nvSpPr>
          <p:cNvPr id="221" name="Google Shape;221;p36"/>
          <p:cNvSpPr txBox="1"/>
          <p:nvPr/>
        </p:nvSpPr>
        <p:spPr>
          <a:xfrm>
            <a:off x="5955011" y="283293"/>
            <a:ext cx="2475369" cy="588646"/>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0" i="0" lang="en" sz="3400" u="none" cap="none" strike="noStrike">
                <a:solidFill>
                  <a:srgbClr val="FFFFFF"/>
                </a:solidFill>
                <a:latin typeface="Arial"/>
                <a:ea typeface="Arial"/>
                <a:cs typeface="Arial"/>
                <a:sym typeface="Arial"/>
              </a:rPr>
              <a:t>PAIR PLOT</a:t>
            </a:r>
            <a:endParaRPr sz="700"/>
          </a:p>
        </p:txBody>
      </p:sp>
      <p:sp>
        <p:nvSpPr>
          <p:cNvPr id="222" name="Google Shape;222;p36"/>
          <p:cNvSpPr txBox="1"/>
          <p:nvPr/>
        </p:nvSpPr>
        <p:spPr>
          <a:xfrm>
            <a:off x="6371998" y="3223578"/>
            <a:ext cx="1361718" cy="1367473"/>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 sz="2600" u="none" cap="none" strike="noStrike">
                <a:solidFill>
                  <a:srgbClr val="FFFFFF"/>
                </a:solidFill>
                <a:latin typeface="Arial"/>
                <a:ea typeface="Arial"/>
                <a:cs typeface="Arial"/>
                <a:sym typeface="Arial"/>
              </a:rPr>
              <a:t>PEOPLE </a:t>
            </a:r>
            <a:endParaRPr sz="700"/>
          </a:p>
          <a:p>
            <a:pPr indent="0" lvl="0" marL="0" marR="0" rtl="0" algn="ctr">
              <a:lnSpc>
                <a:spcPct val="140007"/>
              </a:lnSpc>
              <a:spcBef>
                <a:spcPts val="0"/>
              </a:spcBef>
              <a:spcAft>
                <a:spcPts val="0"/>
              </a:spcAft>
              <a:buNone/>
            </a:pPr>
            <a:r>
              <a:rPr b="0" i="0" lang="en" sz="2600" u="none" cap="none" strike="noStrike">
                <a:solidFill>
                  <a:srgbClr val="FFFFFF"/>
                </a:solidFill>
                <a:latin typeface="Arial"/>
                <a:ea typeface="Arial"/>
                <a:cs typeface="Arial"/>
                <a:sym typeface="Arial"/>
              </a:rPr>
              <a:t>FREE OF</a:t>
            </a:r>
            <a:endParaRPr sz="700"/>
          </a:p>
          <a:p>
            <a:pPr indent="0" lvl="0" marL="0" marR="0" rtl="0" algn="ctr">
              <a:lnSpc>
                <a:spcPct val="140007"/>
              </a:lnSpc>
              <a:spcBef>
                <a:spcPts val="0"/>
              </a:spcBef>
              <a:spcAft>
                <a:spcPts val="0"/>
              </a:spcAft>
              <a:buNone/>
            </a:pPr>
            <a:r>
              <a:rPr b="0" i="0" lang="en" sz="2600" u="none" cap="none" strike="noStrike">
                <a:solidFill>
                  <a:srgbClr val="FFFFFF"/>
                </a:solidFill>
                <a:latin typeface="Arial"/>
                <a:ea typeface="Arial"/>
                <a:cs typeface="Arial"/>
                <a:sym typeface="Arial"/>
              </a:rPr>
              <a:t> TUMOR</a:t>
            </a:r>
            <a:endParaRPr sz="700"/>
          </a:p>
        </p:txBody>
      </p:sp>
      <p:sp>
        <p:nvSpPr>
          <p:cNvPr id="223" name="Google Shape;223;p36"/>
          <p:cNvSpPr txBox="1"/>
          <p:nvPr/>
        </p:nvSpPr>
        <p:spPr>
          <a:xfrm>
            <a:off x="6443316" y="1213227"/>
            <a:ext cx="1290399" cy="1253749"/>
          </a:xfrm>
          <a:prstGeom prst="rect">
            <a:avLst/>
          </a:prstGeom>
          <a:noFill/>
          <a:ln>
            <a:noFill/>
          </a:ln>
        </p:spPr>
        <p:txBody>
          <a:bodyPr anchorCtr="0" anchor="t" bIns="0" lIns="0" spcFirstLastPara="1" rIns="0" wrap="square" tIns="0">
            <a:spAutoFit/>
          </a:bodyPr>
          <a:lstStyle/>
          <a:p>
            <a:pPr indent="0" lvl="0" marL="0" marR="0" rtl="0" algn="ctr">
              <a:lnSpc>
                <a:spcPct val="140008"/>
              </a:lnSpc>
              <a:spcBef>
                <a:spcPts val="0"/>
              </a:spcBef>
              <a:spcAft>
                <a:spcPts val="0"/>
              </a:spcAft>
              <a:buNone/>
            </a:pPr>
            <a:r>
              <a:rPr b="0" i="0" lang="en" sz="2400" u="none" cap="none" strike="noStrike">
                <a:solidFill>
                  <a:srgbClr val="FFFFFF"/>
                </a:solidFill>
                <a:latin typeface="Arial"/>
                <a:ea typeface="Arial"/>
                <a:cs typeface="Arial"/>
                <a:sym typeface="Arial"/>
              </a:rPr>
              <a:t>PEOPLE </a:t>
            </a:r>
            <a:endParaRPr sz="700"/>
          </a:p>
          <a:p>
            <a:pPr indent="0" lvl="0" marL="0" marR="0" rtl="0" algn="ctr">
              <a:lnSpc>
                <a:spcPct val="140008"/>
              </a:lnSpc>
              <a:spcBef>
                <a:spcPts val="0"/>
              </a:spcBef>
              <a:spcAft>
                <a:spcPts val="0"/>
              </a:spcAft>
              <a:buNone/>
            </a:pPr>
            <a:r>
              <a:rPr b="0" i="0" lang="en" sz="2400" u="none" cap="none" strike="noStrike">
                <a:solidFill>
                  <a:srgbClr val="FFFFFF"/>
                </a:solidFill>
                <a:latin typeface="Arial"/>
                <a:ea typeface="Arial"/>
                <a:cs typeface="Arial"/>
                <a:sym typeface="Arial"/>
              </a:rPr>
              <a:t>HAVING </a:t>
            </a:r>
            <a:endParaRPr sz="700"/>
          </a:p>
          <a:p>
            <a:pPr indent="0" lvl="0" marL="0" marR="0" rtl="0" algn="ctr">
              <a:lnSpc>
                <a:spcPct val="140008"/>
              </a:lnSpc>
              <a:spcBef>
                <a:spcPts val="0"/>
              </a:spcBef>
              <a:spcAft>
                <a:spcPts val="0"/>
              </a:spcAft>
              <a:buNone/>
            </a:pPr>
            <a:r>
              <a:rPr b="0" i="0" lang="en" sz="2400" u="none" cap="none" strike="noStrike">
                <a:solidFill>
                  <a:srgbClr val="FFFFFF"/>
                </a:solidFill>
                <a:latin typeface="Arial"/>
                <a:ea typeface="Arial"/>
                <a:cs typeface="Arial"/>
                <a:sym typeface="Arial"/>
              </a:rPr>
              <a:t>TUMOR</a:t>
            </a:r>
            <a:endParaRPr sz="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749"/>
        </a:solidFill>
      </p:bgPr>
    </p:bg>
    <p:spTree>
      <p:nvGrpSpPr>
        <p:cNvPr id="227" name="Shape 227"/>
        <p:cNvGrpSpPr/>
        <p:nvPr/>
      </p:nvGrpSpPr>
      <p:grpSpPr>
        <a:xfrm>
          <a:off x="0" y="0"/>
          <a:ext cx="0" cy="0"/>
          <a:chOff x="0" y="0"/>
          <a:chExt cx="0" cy="0"/>
        </a:xfrm>
      </p:grpSpPr>
      <p:sp>
        <p:nvSpPr>
          <p:cNvPr id="228" name="Google Shape;228;p37"/>
          <p:cNvSpPr/>
          <p:nvPr/>
        </p:nvSpPr>
        <p:spPr>
          <a:xfrm>
            <a:off x="100703" y="324387"/>
            <a:ext cx="4753622" cy="4494726"/>
          </a:xfrm>
          <a:custGeom>
            <a:rect b="b" l="l" r="r" t="t"/>
            <a:pathLst>
              <a:path extrusionOk="0" h="8989452" w="9507244">
                <a:moveTo>
                  <a:pt x="0" y="0"/>
                </a:moveTo>
                <a:lnTo>
                  <a:pt x="9507244" y="0"/>
                </a:lnTo>
                <a:lnTo>
                  <a:pt x="9507244" y="8989452"/>
                </a:lnTo>
                <a:lnTo>
                  <a:pt x="0" y="8989452"/>
                </a:lnTo>
                <a:lnTo>
                  <a:pt x="0" y="0"/>
                </a:lnTo>
                <a:close/>
              </a:path>
            </a:pathLst>
          </a:custGeom>
          <a:blipFill rotWithShape="1">
            <a:blip r:embed="rId3">
              <a:alphaModFix/>
            </a:blip>
            <a:stretch>
              <a:fillRect b="0" l="0" r="0" t="0"/>
            </a:stretch>
          </a:blipFill>
          <a:ln>
            <a:noFill/>
          </a:ln>
        </p:spPr>
      </p:sp>
      <p:sp>
        <p:nvSpPr>
          <p:cNvPr id="229" name="Google Shape;229;p37"/>
          <p:cNvSpPr txBox="1"/>
          <p:nvPr/>
        </p:nvSpPr>
        <p:spPr>
          <a:xfrm>
            <a:off x="5101561" y="333681"/>
            <a:ext cx="3775325" cy="654866"/>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0" i="0" lang="en" sz="3800" u="none" cap="none" strike="noStrike">
                <a:solidFill>
                  <a:srgbClr val="FFFFFF"/>
                </a:solidFill>
                <a:latin typeface="Arial"/>
                <a:ea typeface="Arial"/>
                <a:cs typeface="Arial"/>
                <a:sym typeface="Arial"/>
              </a:rPr>
              <a:t>COUNTER PLOT</a:t>
            </a:r>
            <a:endParaRPr sz="700"/>
          </a:p>
        </p:txBody>
      </p:sp>
      <p:sp>
        <p:nvSpPr>
          <p:cNvPr id="230" name="Google Shape;230;p37"/>
          <p:cNvSpPr/>
          <p:nvPr/>
        </p:nvSpPr>
        <p:spPr>
          <a:xfrm>
            <a:off x="6076694" y="2991026"/>
            <a:ext cx="1916264" cy="1916264"/>
          </a:xfrm>
          <a:custGeom>
            <a:rect b="b" l="l" r="r" t="t"/>
            <a:pathLst>
              <a:path extrusionOk="0" h="3832528" w="3832528">
                <a:moveTo>
                  <a:pt x="0" y="0"/>
                </a:moveTo>
                <a:lnTo>
                  <a:pt x="3832527" y="0"/>
                </a:lnTo>
                <a:lnTo>
                  <a:pt x="3832527" y="3832528"/>
                </a:lnTo>
                <a:lnTo>
                  <a:pt x="0" y="3832528"/>
                </a:lnTo>
                <a:lnTo>
                  <a:pt x="0" y="0"/>
                </a:lnTo>
                <a:close/>
              </a:path>
            </a:pathLst>
          </a:custGeom>
          <a:blipFill rotWithShape="1">
            <a:blip r:embed="rId4">
              <a:alphaModFix/>
            </a:blip>
            <a:stretch>
              <a:fillRect b="0" l="0" r="0" t="0"/>
            </a:stretch>
          </a:blipFill>
          <a:ln>
            <a:noFill/>
          </a:ln>
        </p:spPr>
      </p:sp>
      <p:sp>
        <p:nvSpPr>
          <p:cNvPr id="231" name="Google Shape;231;p37"/>
          <p:cNvSpPr/>
          <p:nvPr/>
        </p:nvSpPr>
        <p:spPr>
          <a:xfrm>
            <a:off x="6124502" y="988547"/>
            <a:ext cx="1820647" cy="1820647"/>
          </a:xfrm>
          <a:custGeom>
            <a:rect b="b" l="l" r="r" t="t"/>
            <a:pathLst>
              <a:path extrusionOk="0" h="3641294" w="3641294">
                <a:moveTo>
                  <a:pt x="0" y="0"/>
                </a:moveTo>
                <a:lnTo>
                  <a:pt x="3641295" y="0"/>
                </a:lnTo>
                <a:lnTo>
                  <a:pt x="3641295" y="3641294"/>
                </a:lnTo>
                <a:lnTo>
                  <a:pt x="0" y="3641294"/>
                </a:lnTo>
                <a:lnTo>
                  <a:pt x="0" y="0"/>
                </a:lnTo>
                <a:close/>
              </a:path>
            </a:pathLst>
          </a:custGeom>
          <a:blipFill rotWithShape="1">
            <a:blip r:embed="rId5">
              <a:alphaModFix/>
            </a:blip>
            <a:stretch>
              <a:fillRect b="0" l="0" r="0" t="0"/>
            </a:stretch>
          </a:blipFill>
          <a:ln>
            <a:noFill/>
          </a:ln>
        </p:spPr>
      </p:sp>
      <p:sp>
        <p:nvSpPr>
          <p:cNvPr id="232" name="Google Shape;232;p37"/>
          <p:cNvSpPr txBox="1"/>
          <p:nvPr/>
        </p:nvSpPr>
        <p:spPr>
          <a:xfrm>
            <a:off x="6366543" y="3249036"/>
            <a:ext cx="1336566" cy="1347857"/>
          </a:xfrm>
          <a:prstGeom prst="rect">
            <a:avLst/>
          </a:prstGeom>
          <a:noFill/>
          <a:ln>
            <a:noFill/>
          </a:ln>
        </p:spPr>
        <p:txBody>
          <a:bodyPr anchorCtr="0" anchor="t" bIns="0" lIns="0" spcFirstLastPara="1" rIns="0" wrap="square" tIns="0">
            <a:spAutoFit/>
          </a:bodyPr>
          <a:lstStyle/>
          <a:p>
            <a:pPr indent="0" lvl="0" marL="0" marR="0" rtl="0" algn="ctr">
              <a:lnSpc>
                <a:spcPct val="140015"/>
              </a:lnSpc>
              <a:spcBef>
                <a:spcPts val="0"/>
              </a:spcBef>
              <a:spcAft>
                <a:spcPts val="0"/>
              </a:spcAft>
              <a:buNone/>
            </a:pPr>
            <a:r>
              <a:rPr b="0" i="0" lang="en" sz="2600" u="none" cap="none" strike="noStrike">
                <a:solidFill>
                  <a:srgbClr val="FFFFFF"/>
                </a:solidFill>
                <a:latin typeface="Arial"/>
                <a:ea typeface="Arial"/>
                <a:cs typeface="Arial"/>
                <a:sym typeface="Arial"/>
              </a:rPr>
              <a:t>PEOPLE </a:t>
            </a:r>
            <a:endParaRPr sz="700"/>
          </a:p>
          <a:p>
            <a:pPr indent="0" lvl="0" marL="0" marR="0" rtl="0" algn="ctr">
              <a:lnSpc>
                <a:spcPct val="140015"/>
              </a:lnSpc>
              <a:spcBef>
                <a:spcPts val="0"/>
              </a:spcBef>
              <a:spcAft>
                <a:spcPts val="0"/>
              </a:spcAft>
              <a:buNone/>
            </a:pPr>
            <a:r>
              <a:rPr b="0" i="0" lang="en" sz="2600" u="none" cap="none" strike="noStrike">
                <a:solidFill>
                  <a:srgbClr val="FFFFFF"/>
                </a:solidFill>
                <a:latin typeface="Arial"/>
                <a:ea typeface="Arial"/>
                <a:cs typeface="Arial"/>
                <a:sym typeface="Arial"/>
              </a:rPr>
              <a:t>FREE OF</a:t>
            </a:r>
            <a:endParaRPr sz="700"/>
          </a:p>
          <a:p>
            <a:pPr indent="0" lvl="0" marL="0" marR="0" rtl="0" algn="ctr">
              <a:lnSpc>
                <a:spcPct val="140015"/>
              </a:lnSpc>
              <a:spcBef>
                <a:spcPts val="0"/>
              </a:spcBef>
              <a:spcAft>
                <a:spcPts val="0"/>
              </a:spcAft>
              <a:buNone/>
            </a:pPr>
            <a:r>
              <a:rPr b="0" i="0" lang="en" sz="2600" u="none" cap="none" strike="noStrike">
                <a:solidFill>
                  <a:srgbClr val="FFFFFF"/>
                </a:solidFill>
                <a:latin typeface="Arial"/>
                <a:ea typeface="Arial"/>
                <a:cs typeface="Arial"/>
                <a:sym typeface="Arial"/>
              </a:rPr>
              <a:t> TUMOR</a:t>
            </a:r>
            <a:endParaRPr sz="700"/>
          </a:p>
        </p:txBody>
      </p:sp>
      <p:sp>
        <p:nvSpPr>
          <p:cNvPr id="233" name="Google Shape;233;p37"/>
          <p:cNvSpPr txBox="1"/>
          <p:nvPr/>
        </p:nvSpPr>
        <p:spPr>
          <a:xfrm>
            <a:off x="6436544" y="1280668"/>
            <a:ext cx="1266565" cy="1231383"/>
          </a:xfrm>
          <a:prstGeom prst="rect">
            <a:avLst/>
          </a:prstGeom>
          <a:noFill/>
          <a:ln>
            <a:noFill/>
          </a:ln>
        </p:spPr>
        <p:txBody>
          <a:bodyPr anchorCtr="0" anchor="t" bIns="0" lIns="0" spcFirstLastPara="1" rIns="0" wrap="square" tIns="0">
            <a:spAutoFit/>
          </a:bodyPr>
          <a:lstStyle/>
          <a:p>
            <a:pPr indent="0" lvl="0" marL="0" marR="0" rtl="0" algn="ctr">
              <a:lnSpc>
                <a:spcPct val="139991"/>
              </a:lnSpc>
              <a:spcBef>
                <a:spcPts val="0"/>
              </a:spcBef>
              <a:spcAft>
                <a:spcPts val="0"/>
              </a:spcAft>
              <a:buNone/>
            </a:pPr>
            <a:r>
              <a:rPr b="0" i="0" lang="en" sz="2300" u="none" cap="none" strike="noStrike">
                <a:solidFill>
                  <a:srgbClr val="FFFFFF"/>
                </a:solidFill>
                <a:latin typeface="Arial"/>
                <a:ea typeface="Arial"/>
                <a:cs typeface="Arial"/>
                <a:sym typeface="Arial"/>
              </a:rPr>
              <a:t>PEOPLE </a:t>
            </a:r>
            <a:endParaRPr sz="700"/>
          </a:p>
          <a:p>
            <a:pPr indent="0" lvl="0" marL="0" marR="0" rtl="0" algn="ctr">
              <a:lnSpc>
                <a:spcPct val="139991"/>
              </a:lnSpc>
              <a:spcBef>
                <a:spcPts val="0"/>
              </a:spcBef>
              <a:spcAft>
                <a:spcPts val="0"/>
              </a:spcAft>
              <a:buNone/>
            </a:pPr>
            <a:r>
              <a:rPr b="0" i="0" lang="en" sz="2300" u="none" cap="none" strike="noStrike">
                <a:solidFill>
                  <a:srgbClr val="FFFFFF"/>
                </a:solidFill>
                <a:latin typeface="Arial"/>
                <a:ea typeface="Arial"/>
                <a:cs typeface="Arial"/>
                <a:sym typeface="Arial"/>
              </a:rPr>
              <a:t>HAVING </a:t>
            </a:r>
            <a:endParaRPr sz="700"/>
          </a:p>
          <a:p>
            <a:pPr indent="0" lvl="0" marL="0" marR="0" rtl="0" algn="ctr">
              <a:lnSpc>
                <a:spcPct val="139991"/>
              </a:lnSpc>
              <a:spcBef>
                <a:spcPts val="0"/>
              </a:spcBef>
              <a:spcAft>
                <a:spcPts val="0"/>
              </a:spcAft>
              <a:buNone/>
            </a:pPr>
            <a:r>
              <a:rPr b="0" i="0" lang="en" sz="2300" u="none" cap="none" strike="noStrike">
                <a:solidFill>
                  <a:srgbClr val="FFFFFF"/>
                </a:solidFill>
                <a:latin typeface="Arial"/>
                <a:ea typeface="Arial"/>
                <a:cs typeface="Arial"/>
                <a:sym typeface="Arial"/>
              </a:rPr>
              <a:t>TUMOR</a:t>
            </a:r>
            <a:endParaRPr sz="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749"/>
        </a:solidFill>
      </p:bgPr>
    </p:bg>
    <p:spTree>
      <p:nvGrpSpPr>
        <p:cNvPr id="237" name="Shape 237"/>
        <p:cNvGrpSpPr/>
        <p:nvPr/>
      </p:nvGrpSpPr>
      <p:grpSpPr>
        <a:xfrm>
          <a:off x="0" y="0"/>
          <a:ext cx="0" cy="0"/>
          <a:chOff x="0" y="0"/>
          <a:chExt cx="0" cy="0"/>
        </a:xfrm>
      </p:grpSpPr>
      <p:sp>
        <p:nvSpPr>
          <p:cNvPr id="238" name="Google Shape;238;p38"/>
          <p:cNvSpPr txBox="1"/>
          <p:nvPr/>
        </p:nvSpPr>
        <p:spPr>
          <a:xfrm>
            <a:off x="1525149" y="750464"/>
            <a:ext cx="5659847" cy="539364"/>
          </a:xfrm>
          <a:prstGeom prst="rect">
            <a:avLst/>
          </a:prstGeom>
          <a:noFill/>
          <a:ln>
            <a:noFill/>
          </a:ln>
        </p:spPr>
        <p:txBody>
          <a:bodyPr anchorCtr="0" anchor="t" bIns="0" lIns="0" spcFirstLastPara="1" rIns="0" wrap="square" tIns="0">
            <a:spAutoFit/>
          </a:bodyPr>
          <a:lstStyle/>
          <a:p>
            <a:pPr indent="0" lvl="0" marL="0" marR="0" rtl="0" algn="ctr">
              <a:lnSpc>
                <a:spcPct val="90998"/>
              </a:lnSpc>
              <a:spcBef>
                <a:spcPts val="0"/>
              </a:spcBef>
              <a:spcAft>
                <a:spcPts val="0"/>
              </a:spcAft>
              <a:buNone/>
            </a:pPr>
            <a:r>
              <a:rPr b="0" i="0" lang="en" sz="4300" u="none" cap="none" strike="noStrike">
                <a:solidFill>
                  <a:srgbClr val="FFFFFF"/>
                </a:solidFill>
                <a:latin typeface="Arial"/>
                <a:ea typeface="Arial"/>
                <a:cs typeface="Arial"/>
                <a:sym typeface="Arial"/>
              </a:rPr>
              <a:t>REFERENCES:</a:t>
            </a:r>
            <a:endParaRPr sz="700"/>
          </a:p>
        </p:txBody>
      </p:sp>
      <p:grpSp>
        <p:nvGrpSpPr>
          <p:cNvPr id="239" name="Google Shape;239;p38"/>
          <p:cNvGrpSpPr/>
          <p:nvPr/>
        </p:nvGrpSpPr>
        <p:grpSpPr>
          <a:xfrm>
            <a:off x="731961" y="1375946"/>
            <a:ext cx="7511580" cy="3336291"/>
            <a:chOff x="0" y="-66675"/>
            <a:chExt cx="2999129" cy="1332072"/>
          </a:xfrm>
        </p:grpSpPr>
        <p:sp>
          <p:nvSpPr>
            <p:cNvPr id="240" name="Google Shape;240;p38"/>
            <p:cNvSpPr/>
            <p:nvPr/>
          </p:nvSpPr>
          <p:spPr>
            <a:xfrm>
              <a:off x="0" y="0"/>
              <a:ext cx="2999129" cy="1265397"/>
            </a:xfrm>
            <a:custGeom>
              <a:rect b="b" l="l" r="r" t="t"/>
              <a:pathLst>
                <a:path extrusionOk="0" h="1265397" w="2999129">
                  <a:moveTo>
                    <a:pt x="26282" y="0"/>
                  </a:moveTo>
                  <a:lnTo>
                    <a:pt x="2972847" y="0"/>
                  </a:lnTo>
                  <a:cubicBezTo>
                    <a:pt x="2979817" y="0"/>
                    <a:pt x="2986502" y="2769"/>
                    <a:pt x="2991431" y="7698"/>
                  </a:cubicBezTo>
                  <a:cubicBezTo>
                    <a:pt x="2996360" y="12627"/>
                    <a:pt x="2999129" y="19312"/>
                    <a:pt x="2999129" y="26282"/>
                  </a:cubicBezTo>
                  <a:lnTo>
                    <a:pt x="2999129" y="1239115"/>
                  </a:lnTo>
                  <a:cubicBezTo>
                    <a:pt x="2999129" y="1246086"/>
                    <a:pt x="2996360" y="1252771"/>
                    <a:pt x="2991431" y="1257699"/>
                  </a:cubicBezTo>
                  <a:cubicBezTo>
                    <a:pt x="2986502" y="1262628"/>
                    <a:pt x="2979817" y="1265397"/>
                    <a:pt x="2972847" y="1265397"/>
                  </a:cubicBezTo>
                  <a:lnTo>
                    <a:pt x="26282" y="1265397"/>
                  </a:lnTo>
                  <a:cubicBezTo>
                    <a:pt x="19312" y="1265397"/>
                    <a:pt x="12627" y="1262628"/>
                    <a:pt x="7698" y="1257699"/>
                  </a:cubicBezTo>
                  <a:cubicBezTo>
                    <a:pt x="2769" y="1252771"/>
                    <a:pt x="0" y="1246086"/>
                    <a:pt x="0" y="1239115"/>
                  </a:cubicBezTo>
                  <a:lnTo>
                    <a:pt x="0" y="26282"/>
                  </a:lnTo>
                  <a:cubicBezTo>
                    <a:pt x="0" y="19312"/>
                    <a:pt x="2769" y="12627"/>
                    <a:pt x="7698" y="7698"/>
                  </a:cubicBezTo>
                  <a:cubicBezTo>
                    <a:pt x="12627" y="2769"/>
                    <a:pt x="19312" y="0"/>
                    <a:pt x="26282" y="0"/>
                  </a:cubicBezTo>
                  <a:close/>
                </a:path>
              </a:pathLst>
            </a:custGeom>
            <a:solidFill>
              <a:srgbClr val="FFF1EE"/>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41" name="Google Shape;241;p38"/>
            <p:cNvSpPr txBox="1"/>
            <p:nvPr/>
          </p:nvSpPr>
          <p:spPr>
            <a:xfrm>
              <a:off x="0" y="-66675"/>
              <a:ext cx="2999129" cy="1332072"/>
            </a:xfrm>
            <a:prstGeom prst="rect">
              <a:avLst/>
            </a:prstGeom>
            <a:noFill/>
            <a:ln>
              <a:noFill/>
            </a:ln>
          </p:spPr>
          <p:txBody>
            <a:bodyPr anchorCtr="0" anchor="ctr" bIns="107950" lIns="107950" spcFirstLastPara="1" rIns="107950" wrap="square" tIns="107950">
              <a:noAutofit/>
            </a:bodyPr>
            <a:lstStyle/>
            <a:p>
              <a:pPr indent="0" lvl="0" marL="0" marR="0" rtl="0" algn="ctr">
                <a:lnSpc>
                  <a:spcPct val="2722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42" name="Google Shape;242;p38"/>
          <p:cNvSpPr txBox="1"/>
          <p:nvPr/>
        </p:nvSpPr>
        <p:spPr>
          <a:xfrm>
            <a:off x="1007137" y="1902340"/>
            <a:ext cx="6695871" cy="2460700"/>
          </a:xfrm>
          <a:prstGeom prst="rect">
            <a:avLst/>
          </a:prstGeom>
          <a:noFill/>
          <a:ln>
            <a:noFill/>
          </a:ln>
        </p:spPr>
        <p:txBody>
          <a:bodyPr anchorCtr="0" anchor="t" bIns="0" lIns="0" spcFirstLastPara="1" rIns="0" wrap="square" tIns="0">
            <a:spAutoFit/>
          </a:bodyPr>
          <a:lstStyle/>
          <a:p>
            <a:pPr indent="0" lvl="0" marL="0" marR="0" rtl="0" algn="l">
              <a:lnSpc>
                <a:spcPct val="90998"/>
              </a:lnSpc>
              <a:spcBef>
                <a:spcPts val="0"/>
              </a:spcBef>
              <a:spcAft>
                <a:spcPts val="0"/>
              </a:spcAft>
              <a:buNone/>
            </a:pPr>
            <a:r>
              <a:rPr b="1" i="0" lang="en" sz="2900" u="sng" cap="none" strike="noStrike">
                <a:solidFill>
                  <a:srgbClr val="121749"/>
                </a:solidFill>
                <a:latin typeface="Gaegu"/>
                <a:ea typeface="Gaegu"/>
                <a:cs typeface="Gaegu"/>
                <a:sym typeface="Gaegu"/>
              </a:rPr>
              <a:t>https://www.cancer.gov/ccg/research/genome-sequencing/tcga/studied-cancers/breast-lobular-carcinoma-study</a:t>
            </a:r>
            <a:endParaRPr sz="700"/>
          </a:p>
          <a:p>
            <a:pPr indent="0" lvl="0" marL="0" marR="0" rtl="0" algn="l">
              <a:lnSpc>
                <a:spcPct val="90998"/>
              </a:lnSpc>
              <a:spcBef>
                <a:spcPts val="0"/>
              </a:spcBef>
              <a:spcAft>
                <a:spcPts val="0"/>
              </a:spcAft>
              <a:buNone/>
            </a:pPr>
            <a:r>
              <a:t/>
            </a:r>
            <a:endParaRPr b="1" i="0" sz="2900" u="sng" cap="none" strike="noStrike">
              <a:solidFill>
                <a:srgbClr val="121749"/>
              </a:solidFill>
              <a:latin typeface="Gaegu"/>
              <a:ea typeface="Gaegu"/>
              <a:cs typeface="Gaegu"/>
              <a:sym typeface="Gaegu"/>
            </a:endParaRPr>
          </a:p>
          <a:p>
            <a:pPr indent="0" lvl="0" marL="0" marR="0" rtl="0" algn="l">
              <a:lnSpc>
                <a:spcPct val="90998"/>
              </a:lnSpc>
              <a:spcBef>
                <a:spcPts val="0"/>
              </a:spcBef>
              <a:spcAft>
                <a:spcPts val="0"/>
              </a:spcAft>
              <a:buNone/>
            </a:pPr>
            <a:r>
              <a:rPr b="1" i="0" lang="en" sz="2900" u="sng" cap="none" strike="noStrike">
                <a:solidFill>
                  <a:srgbClr val="121749"/>
                </a:solidFill>
                <a:latin typeface="Gaegu"/>
                <a:ea typeface="Gaegu"/>
                <a:cs typeface="Gaegu"/>
                <a:sym typeface="Gaegu"/>
              </a:rPr>
              <a:t>https://dcc.icgc.org/projects/BRCA-US</a:t>
            </a:r>
            <a:endParaRPr sz="700"/>
          </a:p>
          <a:p>
            <a:pPr indent="0" lvl="0" marL="0" marR="0" rtl="0" algn="l">
              <a:lnSpc>
                <a:spcPct val="90998"/>
              </a:lnSpc>
              <a:spcBef>
                <a:spcPts val="0"/>
              </a:spcBef>
              <a:spcAft>
                <a:spcPts val="0"/>
              </a:spcAft>
              <a:buNone/>
            </a:pPr>
            <a:r>
              <a:t/>
            </a:r>
            <a:endParaRPr b="1" i="0" sz="2900" u="sng" cap="none" strike="noStrike">
              <a:solidFill>
                <a:srgbClr val="121749"/>
              </a:solidFill>
              <a:latin typeface="Gaegu"/>
              <a:ea typeface="Gaegu"/>
              <a:cs typeface="Gaegu"/>
              <a:sym typeface="Gaegu"/>
            </a:endParaRPr>
          </a:p>
          <a:p>
            <a:pPr indent="0" lvl="0" marL="0" marR="0" rtl="0" algn="l">
              <a:lnSpc>
                <a:spcPct val="90998"/>
              </a:lnSpc>
              <a:spcBef>
                <a:spcPts val="0"/>
              </a:spcBef>
              <a:spcAft>
                <a:spcPts val="0"/>
              </a:spcAft>
              <a:buNone/>
            </a:pPr>
            <a:r>
              <a:t/>
            </a:r>
            <a:endParaRPr b="1" i="0" sz="2900" u="sng" cap="none" strike="noStrike">
              <a:solidFill>
                <a:srgbClr val="121749"/>
              </a:solidFill>
              <a:latin typeface="Gaegu"/>
              <a:ea typeface="Gaegu"/>
              <a:cs typeface="Gaegu"/>
              <a:sym typeface="Gaegu"/>
            </a:endParaRPr>
          </a:p>
        </p:txBody>
      </p:sp>
      <p:sp>
        <p:nvSpPr>
          <p:cNvPr id="243" name="Google Shape;243;p38"/>
          <p:cNvSpPr/>
          <p:nvPr/>
        </p:nvSpPr>
        <p:spPr>
          <a:xfrm>
            <a:off x="7011656" y="2787409"/>
            <a:ext cx="1911512" cy="2057400"/>
          </a:xfrm>
          <a:custGeom>
            <a:rect b="b" l="l" r="r" t="t"/>
            <a:pathLst>
              <a:path extrusionOk="0" h="4114800" w="3823023">
                <a:moveTo>
                  <a:pt x="0" y="0"/>
                </a:moveTo>
                <a:lnTo>
                  <a:pt x="3823023" y="0"/>
                </a:lnTo>
                <a:lnTo>
                  <a:pt x="3823023" y="4114800"/>
                </a:lnTo>
                <a:lnTo>
                  <a:pt x="0" y="4114800"/>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749"/>
        </a:solidFill>
      </p:bgPr>
    </p:bg>
    <p:spTree>
      <p:nvGrpSpPr>
        <p:cNvPr id="247" name="Shape 247"/>
        <p:cNvGrpSpPr/>
        <p:nvPr/>
      </p:nvGrpSpPr>
      <p:grpSpPr>
        <a:xfrm>
          <a:off x="0" y="0"/>
          <a:ext cx="0" cy="0"/>
          <a:chOff x="0" y="0"/>
          <a:chExt cx="0" cy="0"/>
        </a:xfrm>
      </p:grpSpPr>
      <p:sp>
        <p:nvSpPr>
          <p:cNvPr id="248" name="Google Shape;248;p39"/>
          <p:cNvSpPr txBox="1"/>
          <p:nvPr/>
        </p:nvSpPr>
        <p:spPr>
          <a:xfrm>
            <a:off x="1641212" y="391973"/>
            <a:ext cx="5659847" cy="539364"/>
          </a:xfrm>
          <a:prstGeom prst="rect">
            <a:avLst/>
          </a:prstGeom>
          <a:noFill/>
          <a:ln>
            <a:noFill/>
          </a:ln>
        </p:spPr>
        <p:txBody>
          <a:bodyPr anchorCtr="0" anchor="t" bIns="0" lIns="0" spcFirstLastPara="1" rIns="0" wrap="square" tIns="0">
            <a:spAutoFit/>
          </a:bodyPr>
          <a:lstStyle/>
          <a:p>
            <a:pPr indent="0" lvl="0" marL="0" marR="0" rtl="0" algn="ctr">
              <a:lnSpc>
                <a:spcPct val="90998"/>
              </a:lnSpc>
              <a:spcBef>
                <a:spcPts val="0"/>
              </a:spcBef>
              <a:spcAft>
                <a:spcPts val="0"/>
              </a:spcAft>
              <a:buNone/>
            </a:pPr>
            <a:r>
              <a:rPr b="0" i="0" lang="en" sz="4300" u="none" cap="none" strike="noStrike">
                <a:solidFill>
                  <a:srgbClr val="FFFFFF"/>
                </a:solidFill>
                <a:latin typeface="Arial"/>
                <a:ea typeface="Arial"/>
                <a:cs typeface="Arial"/>
                <a:sym typeface="Arial"/>
              </a:rPr>
              <a:t>CONTRIBUTIONS :</a:t>
            </a:r>
            <a:endParaRPr sz="700"/>
          </a:p>
        </p:txBody>
      </p:sp>
      <p:grpSp>
        <p:nvGrpSpPr>
          <p:cNvPr id="249" name="Google Shape;249;p39"/>
          <p:cNvGrpSpPr/>
          <p:nvPr/>
        </p:nvGrpSpPr>
        <p:grpSpPr>
          <a:xfrm>
            <a:off x="422918" y="764343"/>
            <a:ext cx="8206735" cy="3947893"/>
            <a:chOff x="0" y="-66675"/>
            <a:chExt cx="3276681" cy="1576265"/>
          </a:xfrm>
        </p:grpSpPr>
        <p:sp>
          <p:nvSpPr>
            <p:cNvPr id="250" name="Google Shape;250;p39"/>
            <p:cNvSpPr/>
            <p:nvPr/>
          </p:nvSpPr>
          <p:spPr>
            <a:xfrm>
              <a:off x="0" y="0"/>
              <a:ext cx="3276681" cy="1509590"/>
            </a:xfrm>
            <a:custGeom>
              <a:rect b="b" l="l" r="r" t="t"/>
              <a:pathLst>
                <a:path extrusionOk="0" h="1509590" w="3276681">
                  <a:moveTo>
                    <a:pt x="24056" y="0"/>
                  </a:moveTo>
                  <a:lnTo>
                    <a:pt x="3252625" y="0"/>
                  </a:lnTo>
                  <a:cubicBezTo>
                    <a:pt x="3259005" y="0"/>
                    <a:pt x="3265124" y="2534"/>
                    <a:pt x="3269635" y="7046"/>
                  </a:cubicBezTo>
                  <a:cubicBezTo>
                    <a:pt x="3274146" y="11557"/>
                    <a:pt x="3276681" y="17676"/>
                    <a:pt x="3276681" y="24056"/>
                  </a:cubicBezTo>
                  <a:lnTo>
                    <a:pt x="3276681" y="1485534"/>
                  </a:lnTo>
                  <a:cubicBezTo>
                    <a:pt x="3276681" y="1491914"/>
                    <a:pt x="3274146" y="1498033"/>
                    <a:pt x="3269635" y="1502544"/>
                  </a:cubicBezTo>
                  <a:cubicBezTo>
                    <a:pt x="3265124" y="1507056"/>
                    <a:pt x="3259005" y="1509590"/>
                    <a:pt x="3252625" y="1509590"/>
                  </a:cubicBezTo>
                  <a:lnTo>
                    <a:pt x="24056" y="1509590"/>
                  </a:lnTo>
                  <a:cubicBezTo>
                    <a:pt x="10770" y="1509590"/>
                    <a:pt x="0" y="1498820"/>
                    <a:pt x="0" y="1485534"/>
                  </a:cubicBezTo>
                  <a:lnTo>
                    <a:pt x="0" y="24056"/>
                  </a:lnTo>
                  <a:cubicBezTo>
                    <a:pt x="0" y="10770"/>
                    <a:pt x="10770" y="0"/>
                    <a:pt x="24056" y="0"/>
                  </a:cubicBezTo>
                  <a:close/>
                </a:path>
              </a:pathLst>
            </a:custGeom>
            <a:solidFill>
              <a:srgbClr val="FFF1EE"/>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51" name="Google Shape;251;p39"/>
            <p:cNvSpPr txBox="1"/>
            <p:nvPr/>
          </p:nvSpPr>
          <p:spPr>
            <a:xfrm>
              <a:off x="0" y="-66675"/>
              <a:ext cx="3276680" cy="1576265"/>
            </a:xfrm>
            <a:prstGeom prst="rect">
              <a:avLst/>
            </a:prstGeom>
            <a:noFill/>
            <a:ln>
              <a:noFill/>
            </a:ln>
          </p:spPr>
          <p:txBody>
            <a:bodyPr anchorCtr="0" anchor="ctr" bIns="107950" lIns="107950" spcFirstLastPara="1" rIns="107950" wrap="square" tIns="107950">
              <a:noAutofit/>
            </a:bodyPr>
            <a:lstStyle/>
            <a:p>
              <a:pPr indent="0" lvl="0" marL="0" marR="0" rtl="0" algn="ctr">
                <a:lnSpc>
                  <a:spcPct val="2722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52" name="Google Shape;252;p39"/>
          <p:cNvSpPr txBox="1"/>
          <p:nvPr/>
        </p:nvSpPr>
        <p:spPr>
          <a:xfrm>
            <a:off x="591643" y="1104863"/>
            <a:ext cx="7239789" cy="3136974"/>
          </a:xfrm>
          <a:prstGeom prst="rect">
            <a:avLst/>
          </a:prstGeom>
          <a:noFill/>
          <a:ln>
            <a:noFill/>
          </a:ln>
        </p:spPr>
        <p:txBody>
          <a:bodyPr anchorCtr="0" anchor="t" bIns="0" lIns="0" spcFirstLastPara="1" rIns="0" wrap="square" tIns="0">
            <a:spAutoFit/>
          </a:bodyPr>
          <a:lstStyle/>
          <a:p>
            <a:pPr indent="0" lvl="0" marL="0" marR="0" rtl="0" algn="l">
              <a:lnSpc>
                <a:spcPct val="90998"/>
              </a:lnSpc>
              <a:spcBef>
                <a:spcPts val="0"/>
              </a:spcBef>
              <a:spcAft>
                <a:spcPts val="0"/>
              </a:spcAft>
              <a:buNone/>
            </a:pPr>
            <a:r>
              <a:rPr b="1" i="0" lang="en" sz="2900" u="sng" cap="none" strike="noStrike">
                <a:solidFill>
                  <a:srgbClr val="121749"/>
                </a:solidFill>
                <a:latin typeface="Gaegu"/>
                <a:ea typeface="Gaegu"/>
                <a:cs typeface="Gaegu"/>
                <a:sym typeface="Gaegu"/>
              </a:rPr>
              <a:t>GROUP MEMEBERS</a:t>
            </a:r>
            <a:endParaRPr sz="700"/>
          </a:p>
          <a:p>
            <a:pPr indent="0" lvl="0" marL="0" marR="0" rtl="0" algn="l">
              <a:lnSpc>
                <a:spcPct val="90998"/>
              </a:lnSpc>
              <a:spcBef>
                <a:spcPts val="0"/>
              </a:spcBef>
              <a:spcAft>
                <a:spcPts val="0"/>
              </a:spcAft>
              <a:buNone/>
            </a:pPr>
            <a:r>
              <a:t/>
            </a:r>
            <a:endParaRPr b="1" i="0" sz="2900" u="sng" cap="none" strike="noStrike">
              <a:solidFill>
                <a:srgbClr val="121749"/>
              </a:solidFill>
              <a:latin typeface="Gaegu"/>
              <a:ea typeface="Gaegu"/>
              <a:cs typeface="Gaegu"/>
              <a:sym typeface="Gaegu"/>
            </a:endParaRPr>
          </a:p>
          <a:p>
            <a:pPr indent="0" lvl="0" marL="0" marR="0" rtl="0" algn="l">
              <a:lnSpc>
                <a:spcPct val="90998"/>
              </a:lnSpc>
              <a:spcBef>
                <a:spcPts val="0"/>
              </a:spcBef>
              <a:spcAft>
                <a:spcPts val="0"/>
              </a:spcAft>
              <a:buNone/>
            </a:pPr>
            <a:r>
              <a:rPr b="1" i="0" lang="en" sz="2900" u="sng" cap="none" strike="noStrike">
                <a:solidFill>
                  <a:srgbClr val="121749"/>
                </a:solidFill>
                <a:latin typeface="Gaegu"/>
                <a:ea typeface="Gaegu"/>
                <a:cs typeface="Gaegu"/>
                <a:sym typeface="Gaegu"/>
              </a:rPr>
              <a:t>Aditya Kumar Sinha (2022034)</a:t>
            </a:r>
            <a:endParaRPr sz="700"/>
          </a:p>
          <a:p>
            <a:pPr indent="0" lvl="0" marL="0" marR="0" rtl="0" algn="l">
              <a:lnSpc>
                <a:spcPct val="90998"/>
              </a:lnSpc>
              <a:spcBef>
                <a:spcPts val="0"/>
              </a:spcBef>
              <a:spcAft>
                <a:spcPts val="0"/>
              </a:spcAft>
              <a:buNone/>
            </a:pPr>
            <a:r>
              <a:rPr b="1" i="0" lang="en" sz="2900" u="sng" cap="none" strike="noStrike">
                <a:solidFill>
                  <a:srgbClr val="121749"/>
                </a:solidFill>
                <a:latin typeface="Gaegu"/>
                <a:ea typeface="Gaegu"/>
                <a:cs typeface="Gaegu"/>
                <a:sym typeface="Gaegu"/>
              </a:rPr>
              <a:t>Nikhil Kumar (2022322)- CODING WORK</a:t>
            </a:r>
            <a:endParaRPr sz="700"/>
          </a:p>
          <a:p>
            <a:pPr indent="0" lvl="0" marL="0" marR="0" rtl="0" algn="l">
              <a:lnSpc>
                <a:spcPct val="90998"/>
              </a:lnSpc>
              <a:spcBef>
                <a:spcPts val="0"/>
              </a:spcBef>
              <a:spcAft>
                <a:spcPts val="0"/>
              </a:spcAft>
              <a:buNone/>
            </a:pPr>
            <a:r>
              <a:rPr b="1" i="0" lang="en" sz="2900" u="sng" cap="none" strike="noStrike">
                <a:solidFill>
                  <a:srgbClr val="121749"/>
                </a:solidFill>
                <a:latin typeface="Gaegu"/>
                <a:ea typeface="Gaegu"/>
                <a:cs typeface="Gaegu"/>
                <a:sym typeface="Gaegu"/>
              </a:rPr>
              <a:t>Nikhil(2022321)</a:t>
            </a:r>
            <a:endParaRPr sz="700"/>
          </a:p>
          <a:p>
            <a:pPr indent="0" lvl="0" marL="0" marR="0" rtl="0" algn="l">
              <a:lnSpc>
                <a:spcPct val="90998"/>
              </a:lnSpc>
              <a:spcBef>
                <a:spcPts val="0"/>
              </a:spcBef>
              <a:spcAft>
                <a:spcPts val="0"/>
              </a:spcAft>
              <a:buNone/>
            </a:pPr>
            <a:r>
              <a:rPr b="1" i="0" lang="en" sz="2900" u="sng" cap="none" strike="noStrike">
                <a:solidFill>
                  <a:srgbClr val="121749"/>
                </a:solidFill>
                <a:latin typeface="Gaegu"/>
                <a:ea typeface="Gaegu"/>
                <a:cs typeface="Gaegu"/>
                <a:sym typeface="Gaegu"/>
              </a:rPr>
              <a:t>Pandillapelly Harshavardhini(2022345)- DATA GATHERING</a:t>
            </a:r>
            <a:endParaRPr sz="700"/>
          </a:p>
          <a:p>
            <a:pPr indent="0" lvl="0" marL="0" marR="0" rtl="0" algn="l">
              <a:lnSpc>
                <a:spcPct val="90998"/>
              </a:lnSpc>
              <a:spcBef>
                <a:spcPts val="0"/>
              </a:spcBef>
              <a:spcAft>
                <a:spcPts val="0"/>
              </a:spcAft>
              <a:buNone/>
            </a:pPr>
            <a:r>
              <a:rPr b="1" i="0" lang="en" sz="2900" u="sng" cap="none" strike="noStrike">
                <a:solidFill>
                  <a:srgbClr val="121749"/>
                </a:solidFill>
                <a:latin typeface="Gaegu"/>
                <a:ea typeface="Gaegu"/>
                <a:cs typeface="Gaegu"/>
                <a:sym typeface="Gaegu"/>
              </a:rPr>
              <a:t>Harsh Vishwakarma(2022205)</a:t>
            </a:r>
            <a:endParaRPr sz="700"/>
          </a:p>
          <a:p>
            <a:pPr indent="0" lvl="0" marL="0" marR="0" rtl="0" algn="l">
              <a:lnSpc>
                <a:spcPct val="90998"/>
              </a:lnSpc>
              <a:spcBef>
                <a:spcPts val="0"/>
              </a:spcBef>
              <a:spcAft>
                <a:spcPts val="0"/>
              </a:spcAft>
              <a:buNone/>
            </a:pPr>
            <a:r>
              <a:t/>
            </a:r>
            <a:endParaRPr b="1" i="0" sz="2900" u="sng" cap="none" strike="noStrike">
              <a:solidFill>
                <a:srgbClr val="121749"/>
              </a:solidFill>
              <a:latin typeface="Gaegu"/>
              <a:ea typeface="Gaegu"/>
              <a:cs typeface="Gaegu"/>
              <a:sym typeface="Gaegu"/>
            </a:endParaRPr>
          </a:p>
        </p:txBody>
      </p:sp>
      <p:sp>
        <p:nvSpPr>
          <p:cNvPr id="253" name="Google Shape;253;p39"/>
          <p:cNvSpPr/>
          <p:nvPr/>
        </p:nvSpPr>
        <p:spPr>
          <a:xfrm>
            <a:off x="7407232" y="3127588"/>
            <a:ext cx="1911512" cy="2057400"/>
          </a:xfrm>
          <a:custGeom>
            <a:rect b="b" l="l" r="r" t="t"/>
            <a:pathLst>
              <a:path extrusionOk="0" h="4114800" w="3823023">
                <a:moveTo>
                  <a:pt x="0" y="0"/>
                </a:moveTo>
                <a:lnTo>
                  <a:pt x="3823023" y="0"/>
                </a:lnTo>
                <a:lnTo>
                  <a:pt x="3823023" y="4114800"/>
                </a:lnTo>
                <a:lnTo>
                  <a:pt x="0" y="4114800"/>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749"/>
        </a:solidFill>
      </p:bgPr>
    </p:bg>
    <p:spTree>
      <p:nvGrpSpPr>
        <p:cNvPr id="138" name="Shape 138"/>
        <p:cNvGrpSpPr/>
        <p:nvPr/>
      </p:nvGrpSpPr>
      <p:grpSpPr>
        <a:xfrm>
          <a:off x="0" y="0"/>
          <a:ext cx="0" cy="0"/>
          <a:chOff x="0" y="0"/>
          <a:chExt cx="0" cy="0"/>
        </a:xfrm>
      </p:grpSpPr>
      <p:sp>
        <p:nvSpPr>
          <p:cNvPr id="139" name="Google Shape;139;p26"/>
          <p:cNvSpPr/>
          <p:nvPr/>
        </p:nvSpPr>
        <p:spPr>
          <a:xfrm>
            <a:off x="-171324" y="-299803"/>
            <a:ext cx="9486648" cy="5743106"/>
          </a:xfrm>
          <a:custGeom>
            <a:rect b="b" l="l" r="r" t="t"/>
            <a:pathLst>
              <a:path extrusionOk="0" h="11486211" w="18973296">
                <a:moveTo>
                  <a:pt x="0" y="0"/>
                </a:moveTo>
                <a:lnTo>
                  <a:pt x="18973296" y="0"/>
                </a:lnTo>
                <a:lnTo>
                  <a:pt x="18973296" y="11486210"/>
                </a:lnTo>
                <a:lnTo>
                  <a:pt x="0" y="11486210"/>
                </a:lnTo>
                <a:lnTo>
                  <a:pt x="0" y="0"/>
                </a:lnTo>
                <a:close/>
              </a:path>
            </a:pathLst>
          </a:custGeom>
          <a:blipFill rotWithShape="1">
            <a:blip r:embed="rId3">
              <a:alphaModFix/>
            </a:blip>
            <a:stretch>
              <a:fillRect b="-26803" l="-9406" r="-8103" t="-22834"/>
            </a:stretch>
          </a:blipFill>
          <a:ln>
            <a:noFill/>
          </a:ln>
        </p:spPr>
      </p:sp>
      <p:grpSp>
        <p:nvGrpSpPr>
          <p:cNvPr id="140" name="Google Shape;140;p26"/>
          <p:cNvGrpSpPr/>
          <p:nvPr/>
        </p:nvGrpSpPr>
        <p:grpSpPr>
          <a:xfrm>
            <a:off x="514350" y="628193"/>
            <a:ext cx="8232216" cy="4099171"/>
            <a:chOff x="0" y="-95250"/>
            <a:chExt cx="4101507" cy="2042315"/>
          </a:xfrm>
        </p:grpSpPr>
        <p:sp>
          <p:nvSpPr>
            <p:cNvPr id="141" name="Google Shape;141;p26"/>
            <p:cNvSpPr/>
            <p:nvPr/>
          </p:nvSpPr>
          <p:spPr>
            <a:xfrm>
              <a:off x="0" y="0"/>
              <a:ext cx="4101507" cy="1947065"/>
            </a:xfrm>
            <a:custGeom>
              <a:rect b="b" l="l" r="r" t="t"/>
              <a:pathLst>
                <a:path extrusionOk="0" h="1947065" w="4101507">
                  <a:moveTo>
                    <a:pt x="23981" y="0"/>
                  </a:moveTo>
                  <a:lnTo>
                    <a:pt x="4077526" y="0"/>
                  </a:lnTo>
                  <a:cubicBezTo>
                    <a:pt x="4090770" y="0"/>
                    <a:pt x="4101507" y="10737"/>
                    <a:pt x="4101507" y="23981"/>
                  </a:cubicBezTo>
                  <a:lnTo>
                    <a:pt x="4101507" y="1923084"/>
                  </a:lnTo>
                  <a:cubicBezTo>
                    <a:pt x="4101507" y="1936328"/>
                    <a:pt x="4090770" y="1947065"/>
                    <a:pt x="4077526" y="1947065"/>
                  </a:cubicBezTo>
                  <a:lnTo>
                    <a:pt x="23981" y="1947065"/>
                  </a:lnTo>
                  <a:cubicBezTo>
                    <a:pt x="10737" y="1947065"/>
                    <a:pt x="0" y="1936328"/>
                    <a:pt x="0" y="1923084"/>
                  </a:cubicBezTo>
                  <a:lnTo>
                    <a:pt x="0" y="23981"/>
                  </a:lnTo>
                  <a:cubicBezTo>
                    <a:pt x="0" y="10737"/>
                    <a:pt x="10737" y="0"/>
                    <a:pt x="23981"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42" name="Google Shape;142;p26"/>
            <p:cNvSpPr txBox="1"/>
            <p:nvPr/>
          </p:nvSpPr>
          <p:spPr>
            <a:xfrm>
              <a:off x="0" y="-95250"/>
              <a:ext cx="4101507" cy="2042315"/>
            </a:xfrm>
            <a:prstGeom prst="rect">
              <a:avLst/>
            </a:prstGeom>
            <a:noFill/>
            <a:ln>
              <a:noFill/>
            </a:ln>
          </p:spPr>
          <p:txBody>
            <a:bodyPr anchorCtr="0" anchor="ctr" bIns="127000" lIns="127000" spcFirstLastPara="1" rIns="127000" wrap="square" tIns="127000">
              <a:noAutofit/>
            </a:bodyPr>
            <a:lstStyle/>
            <a:p>
              <a:pPr indent="0" lvl="0" marL="0" marR="0" rtl="0" algn="ctr">
                <a:lnSpc>
                  <a:spcPct val="373277"/>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43" name="Google Shape;143;p26"/>
          <p:cNvSpPr txBox="1"/>
          <p:nvPr/>
        </p:nvSpPr>
        <p:spPr>
          <a:xfrm>
            <a:off x="627400" y="1000149"/>
            <a:ext cx="8006100" cy="4734000"/>
          </a:xfrm>
          <a:prstGeom prst="rect">
            <a:avLst/>
          </a:prstGeom>
          <a:noFill/>
          <a:ln>
            <a:noFill/>
          </a:ln>
        </p:spPr>
        <p:txBody>
          <a:bodyPr anchorCtr="0" anchor="t" bIns="0" lIns="0" spcFirstLastPara="1" rIns="0" wrap="square" tIns="0">
            <a:spAutoFit/>
          </a:bodyPr>
          <a:lstStyle/>
          <a:p>
            <a:pPr indent="0" lvl="0" marL="0" marR="0" rtl="0" algn="ctr">
              <a:lnSpc>
                <a:spcPct val="90993"/>
              </a:lnSpc>
              <a:spcBef>
                <a:spcPts val="0"/>
              </a:spcBef>
              <a:spcAft>
                <a:spcPts val="0"/>
              </a:spcAft>
              <a:buNone/>
            </a:pPr>
            <a:r>
              <a:rPr b="1" i="0" lang="en" sz="2600" u="none" cap="none" strike="noStrike">
                <a:solidFill>
                  <a:srgbClr val="121749"/>
                </a:solidFill>
                <a:latin typeface="Gaegu"/>
                <a:ea typeface="Gaegu"/>
                <a:cs typeface="Gaegu"/>
                <a:sym typeface="Gaegu"/>
              </a:rPr>
              <a:t>BREAST CANCER CLAIMS THE LIVES OF THOUSANDS ANNUALLY, PRESENTING A SEVERE THREAT TO GLOBAL HEALTH. ITS IMPACT IS PROFOUND, AFFECTING INDIVIDUALS AND FAMILIES WORLDWIDE. ADDRESSING THIS CRISIS DEMANDS CONCERTED EFFORTS, INCLUDING COMPREHENSIVE ANALYSIS OF GENETIC FACTORS. BREAST CANCER IS A CO</a:t>
            </a:r>
            <a:r>
              <a:rPr b="1" lang="en" sz="2600">
                <a:solidFill>
                  <a:srgbClr val="121749"/>
                </a:solidFill>
                <a:latin typeface="Gaegu"/>
                <a:ea typeface="Gaegu"/>
                <a:cs typeface="Gaegu"/>
                <a:sym typeface="Gaegu"/>
              </a:rPr>
              <a:t>M</a:t>
            </a:r>
            <a:r>
              <a:rPr b="1" i="0" lang="en" sz="2600" u="none" cap="none" strike="noStrike">
                <a:solidFill>
                  <a:srgbClr val="121749"/>
                </a:solidFill>
                <a:latin typeface="Gaegu"/>
                <a:ea typeface="Gaegu"/>
                <a:cs typeface="Gaegu"/>
                <a:sym typeface="Gaegu"/>
              </a:rPr>
              <a:t>PLEX DISEASE WITH VARIOUS GENETIC FACTORS CONTRIBUTING TO ITS DEVELOPMENT. WHILE NUMEROUS GENES HAVE BEEN IDENTIFIED AS POTENTIAL CONTRIBUTORS TO BREAST CANCER RISK, ANALYZING VARIANTS WITHIN THESE GENES CAN PROVIDE VALUABLE INSIGHTS INTO THEIR ROLE IN DISEASE SUSCEPTIBILITY.</a:t>
            </a:r>
            <a:endParaRPr sz="700"/>
          </a:p>
        </p:txBody>
      </p:sp>
      <p:sp>
        <p:nvSpPr>
          <p:cNvPr id="144" name="Google Shape;144;p26"/>
          <p:cNvSpPr txBox="1"/>
          <p:nvPr/>
        </p:nvSpPr>
        <p:spPr>
          <a:xfrm>
            <a:off x="2079098" y="-85725"/>
            <a:ext cx="4583966" cy="78327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4600" u="none" cap="none" strike="noStrike">
                <a:solidFill>
                  <a:srgbClr val="121749"/>
                </a:solidFill>
                <a:latin typeface="Arial"/>
                <a:ea typeface="Arial"/>
                <a:cs typeface="Arial"/>
                <a:sym typeface="Arial"/>
              </a:rPr>
              <a:t>INTRODUCTION</a:t>
            </a:r>
            <a:endParaRPr sz="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749"/>
        </a:solidFill>
      </p:bgPr>
    </p:bg>
    <p:spTree>
      <p:nvGrpSpPr>
        <p:cNvPr id="148" name="Shape 148"/>
        <p:cNvGrpSpPr/>
        <p:nvPr/>
      </p:nvGrpSpPr>
      <p:grpSpPr>
        <a:xfrm>
          <a:off x="0" y="0"/>
          <a:ext cx="0" cy="0"/>
          <a:chOff x="0" y="0"/>
          <a:chExt cx="0" cy="0"/>
        </a:xfrm>
      </p:grpSpPr>
      <p:grpSp>
        <p:nvGrpSpPr>
          <p:cNvPr id="149" name="Google Shape;149;p27"/>
          <p:cNvGrpSpPr/>
          <p:nvPr/>
        </p:nvGrpSpPr>
        <p:grpSpPr>
          <a:xfrm>
            <a:off x="729012" y="1002495"/>
            <a:ext cx="7444873" cy="3658921"/>
            <a:chOff x="0" y="-66675"/>
            <a:chExt cx="3265846" cy="1605060"/>
          </a:xfrm>
        </p:grpSpPr>
        <p:sp>
          <p:nvSpPr>
            <p:cNvPr id="150" name="Google Shape;150;p27"/>
            <p:cNvSpPr/>
            <p:nvPr/>
          </p:nvSpPr>
          <p:spPr>
            <a:xfrm>
              <a:off x="0" y="0"/>
              <a:ext cx="3265846" cy="1538385"/>
            </a:xfrm>
            <a:custGeom>
              <a:rect b="b" l="l" r="r" t="t"/>
              <a:pathLst>
                <a:path extrusionOk="0" h="1538385" w="3265846">
                  <a:moveTo>
                    <a:pt x="26517" y="0"/>
                  </a:moveTo>
                  <a:lnTo>
                    <a:pt x="3239328" y="0"/>
                  </a:lnTo>
                  <a:cubicBezTo>
                    <a:pt x="3246361" y="0"/>
                    <a:pt x="3253106" y="2794"/>
                    <a:pt x="3258079" y="7767"/>
                  </a:cubicBezTo>
                  <a:cubicBezTo>
                    <a:pt x="3263052" y="12740"/>
                    <a:pt x="3265846" y="19485"/>
                    <a:pt x="3265846" y="26517"/>
                  </a:cubicBezTo>
                  <a:lnTo>
                    <a:pt x="3265846" y="1511868"/>
                  </a:lnTo>
                  <a:cubicBezTo>
                    <a:pt x="3265846" y="1518901"/>
                    <a:pt x="3263052" y="1525646"/>
                    <a:pt x="3258079" y="1530619"/>
                  </a:cubicBezTo>
                  <a:cubicBezTo>
                    <a:pt x="3253106" y="1535592"/>
                    <a:pt x="3246361" y="1538385"/>
                    <a:pt x="3239328" y="1538385"/>
                  </a:cubicBezTo>
                  <a:lnTo>
                    <a:pt x="26517" y="1538385"/>
                  </a:lnTo>
                  <a:cubicBezTo>
                    <a:pt x="19485" y="1538385"/>
                    <a:pt x="12740" y="1535592"/>
                    <a:pt x="7767" y="1530619"/>
                  </a:cubicBezTo>
                  <a:cubicBezTo>
                    <a:pt x="2794" y="1525646"/>
                    <a:pt x="0" y="1518901"/>
                    <a:pt x="0" y="1511868"/>
                  </a:cubicBezTo>
                  <a:lnTo>
                    <a:pt x="0" y="26517"/>
                  </a:lnTo>
                  <a:cubicBezTo>
                    <a:pt x="0" y="19485"/>
                    <a:pt x="2794" y="12740"/>
                    <a:pt x="7767" y="7767"/>
                  </a:cubicBezTo>
                  <a:cubicBezTo>
                    <a:pt x="12740" y="2794"/>
                    <a:pt x="19485" y="0"/>
                    <a:pt x="26517"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51" name="Google Shape;151;p27"/>
            <p:cNvSpPr txBox="1"/>
            <p:nvPr/>
          </p:nvSpPr>
          <p:spPr>
            <a:xfrm>
              <a:off x="0" y="-66675"/>
              <a:ext cx="3265846" cy="1605060"/>
            </a:xfrm>
            <a:prstGeom prst="rect">
              <a:avLst/>
            </a:prstGeom>
            <a:noFill/>
            <a:ln>
              <a:noFill/>
            </a:ln>
          </p:spPr>
          <p:txBody>
            <a:bodyPr anchorCtr="0" anchor="ctr" bIns="127000" lIns="127000" spcFirstLastPara="1" rIns="127000" wrap="square" tIns="127000">
              <a:noAutofit/>
            </a:bodyPr>
            <a:lstStyle/>
            <a:p>
              <a:pPr indent="0" lvl="0" marL="0" marR="0" rtl="0" algn="ctr">
                <a:lnSpc>
                  <a:spcPct val="140000"/>
                </a:lnSpc>
                <a:spcBef>
                  <a:spcPts val="0"/>
                </a:spcBef>
                <a:spcAft>
                  <a:spcPts val="0"/>
                </a:spcAft>
                <a:buNone/>
              </a:pPr>
              <a:r>
                <a:rPr b="0" i="0" lang="en" sz="1900" u="none" cap="none" strike="noStrike">
                  <a:solidFill>
                    <a:srgbClr val="121749"/>
                  </a:solidFill>
                  <a:latin typeface="Arial"/>
                  <a:ea typeface="Arial"/>
                  <a:cs typeface="Arial"/>
                  <a:sym typeface="Arial"/>
                </a:rPr>
                <a:t>The objective is to distinguish between breast cancer patients and healthy individuals with high precision and recall. The ultimate goal is to provide clinicians with a reliable tool for early diagnosis, enabling prompt intervention and personalized treatment strategies, thereby improving patient outcomes and reducing mortality rates associated with breast cancer.</a:t>
              </a:r>
              <a:endParaRPr sz="700"/>
            </a:p>
          </p:txBody>
        </p:sp>
      </p:grpSp>
      <p:sp>
        <p:nvSpPr>
          <p:cNvPr id="152" name="Google Shape;152;p27"/>
          <p:cNvSpPr/>
          <p:nvPr/>
        </p:nvSpPr>
        <p:spPr>
          <a:xfrm rot="5475781">
            <a:off x="7800564" y="3760567"/>
            <a:ext cx="1228849" cy="1307286"/>
          </a:xfrm>
          <a:custGeom>
            <a:rect b="b" l="l" r="r" t="t"/>
            <a:pathLst>
              <a:path extrusionOk="0" h="2614572" w="2457698">
                <a:moveTo>
                  <a:pt x="0" y="0"/>
                </a:moveTo>
                <a:lnTo>
                  <a:pt x="2457698" y="0"/>
                </a:lnTo>
                <a:lnTo>
                  <a:pt x="2457698" y="2614572"/>
                </a:lnTo>
                <a:lnTo>
                  <a:pt x="0" y="2614572"/>
                </a:lnTo>
                <a:lnTo>
                  <a:pt x="0" y="0"/>
                </a:lnTo>
                <a:close/>
              </a:path>
            </a:pathLst>
          </a:custGeom>
          <a:blipFill rotWithShape="1">
            <a:blip r:embed="rId3">
              <a:alphaModFix/>
            </a:blip>
            <a:stretch>
              <a:fillRect b="0" l="0" r="0" t="0"/>
            </a:stretch>
          </a:blipFill>
          <a:ln>
            <a:noFill/>
          </a:ln>
        </p:spPr>
      </p:sp>
      <p:sp>
        <p:nvSpPr>
          <p:cNvPr id="153" name="Google Shape;153;p27"/>
          <p:cNvSpPr txBox="1"/>
          <p:nvPr/>
        </p:nvSpPr>
        <p:spPr>
          <a:xfrm>
            <a:off x="729012" y="141086"/>
            <a:ext cx="7685976" cy="1013402"/>
          </a:xfrm>
          <a:prstGeom prst="rect">
            <a:avLst/>
          </a:prstGeom>
          <a:noFill/>
          <a:ln>
            <a:noFill/>
          </a:ln>
        </p:spPr>
        <p:txBody>
          <a:bodyPr anchorCtr="0" anchor="t" bIns="0" lIns="0" spcFirstLastPara="1" rIns="0" wrap="square" tIns="0">
            <a:spAutoFit/>
          </a:bodyPr>
          <a:lstStyle/>
          <a:p>
            <a:pPr indent="0" lvl="0" marL="0" marR="0" rtl="0" algn="ctr">
              <a:lnSpc>
                <a:spcPct val="90995"/>
              </a:lnSpc>
              <a:spcBef>
                <a:spcPts val="0"/>
              </a:spcBef>
              <a:spcAft>
                <a:spcPts val="0"/>
              </a:spcAft>
              <a:buNone/>
            </a:pPr>
            <a:r>
              <a:rPr b="1" i="0" lang="en" sz="6900" u="none" cap="none" strike="noStrike">
                <a:solidFill>
                  <a:srgbClr val="FFFFFF"/>
                </a:solidFill>
                <a:latin typeface="Gaegu"/>
                <a:ea typeface="Gaegu"/>
                <a:cs typeface="Gaegu"/>
                <a:sym typeface="Gaegu"/>
              </a:rPr>
              <a:t>PROBLEM STATEMENT</a:t>
            </a:r>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749"/>
        </a:solidFill>
      </p:bgPr>
    </p:bg>
    <p:spTree>
      <p:nvGrpSpPr>
        <p:cNvPr id="157" name="Shape 157"/>
        <p:cNvGrpSpPr/>
        <p:nvPr/>
      </p:nvGrpSpPr>
      <p:grpSpPr>
        <a:xfrm>
          <a:off x="0" y="0"/>
          <a:ext cx="0" cy="0"/>
          <a:chOff x="0" y="0"/>
          <a:chExt cx="0" cy="0"/>
        </a:xfrm>
      </p:grpSpPr>
      <p:grpSp>
        <p:nvGrpSpPr>
          <p:cNvPr id="158" name="Google Shape;158;p28"/>
          <p:cNvGrpSpPr/>
          <p:nvPr/>
        </p:nvGrpSpPr>
        <p:grpSpPr>
          <a:xfrm>
            <a:off x="729012" y="1002495"/>
            <a:ext cx="7444873" cy="3658921"/>
            <a:chOff x="0" y="-66675"/>
            <a:chExt cx="3265846" cy="1605060"/>
          </a:xfrm>
        </p:grpSpPr>
        <p:sp>
          <p:nvSpPr>
            <p:cNvPr id="159" name="Google Shape;159;p28"/>
            <p:cNvSpPr/>
            <p:nvPr/>
          </p:nvSpPr>
          <p:spPr>
            <a:xfrm>
              <a:off x="0" y="0"/>
              <a:ext cx="3265846" cy="1538385"/>
            </a:xfrm>
            <a:custGeom>
              <a:rect b="b" l="l" r="r" t="t"/>
              <a:pathLst>
                <a:path extrusionOk="0" h="1538385" w="3265846">
                  <a:moveTo>
                    <a:pt x="26517" y="0"/>
                  </a:moveTo>
                  <a:lnTo>
                    <a:pt x="3239328" y="0"/>
                  </a:lnTo>
                  <a:cubicBezTo>
                    <a:pt x="3246361" y="0"/>
                    <a:pt x="3253106" y="2794"/>
                    <a:pt x="3258079" y="7767"/>
                  </a:cubicBezTo>
                  <a:cubicBezTo>
                    <a:pt x="3263052" y="12740"/>
                    <a:pt x="3265846" y="19485"/>
                    <a:pt x="3265846" y="26517"/>
                  </a:cubicBezTo>
                  <a:lnTo>
                    <a:pt x="3265846" y="1511868"/>
                  </a:lnTo>
                  <a:cubicBezTo>
                    <a:pt x="3265846" y="1518901"/>
                    <a:pt x="3263052" y="1525646"/>
                    <a:pt x="3258079" y="1530619"/>
                  </a:cubicBezTo>
                  <a:cubicBezTo>
                    <a:pt x="3253106" y="1535592"/>
                    <a:pt x="3246361" y="1538385"/>
                    <a:pt x="3239328" y="1538385"/>
                  </a:cubicBezTo>
                  <a:lnTo>
                    <a:pt x="26517" y="1538385"/>
                  </a:lnTo>
                  <a:cubicBezTo>
                    <a:pt x="19485" y="1538385"/>
                    <a:pt x="12740" y="1535592"/>
                    <a:pt x="7767" y="1530619"/>
                  </a:cubicBezTo>
                  <a:cubicBezTo>
                    <a:pt x="2794" y="1525646"/>
                    <a:pt x="0" y="1518901"/>
                    <a:pt x="0" y="1511868"/>
                  </a:cubicBezTo>
                  <a:lnTo>
                    <a:pt x="0" y="26517"/>
                  </a:lnTo>
                  <a:cubicBezTo>
                    <a:pt x="0" y="19485"/>
                    <a:pt x="2794" y="12740"/>
                    <a:pt x="7767" y="7767"/>
                  </a:cubicBezTo>
                  <a:cubicBezTo>
                    <a:pt x="12740" y="2794"/>
                    <a:pt x="19485" y="0"/>
                    <a:pt x="26517"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0" name="Google Shape;160;p28"/>
            <p:cNvSpPr txBox="1"/>
            <p:nvPr/>
          </p:nvSpPr>
          <p:spPr>
            <a:xfrm>
              <a:off x="0" y="-66675"/>
              <a:ext cx="3265846" cy="1605060"/>
            </a:xfrm>
            <a:prstGeom prst="rect">
              <a:avLst/>
            </a:prstGeom>
            <a:noFill/>
            <a:ln>
              <a:noFill/>
            </a:ln>
          </p:spPr>
          <p:txBody>
            <a:bodyPr anchorCtr="0" anchor="ctr" bIns="127000" lIns="127000" spcFirstLastPara="1" rIns="127000" wrap="square" tIns="127000">
              <a:noAutofit/>
            </a:bodyPr>
            <a:lstStyle/>
            <a:p>
              <a:pPr indent="0" lvl="0" marL="0" marR="0" rtl="0" algn="ctr">
                <a:lnSpc>
                  <a:spcPct val="140000"/>
                </a:lnSpc>
                <a:spcBef>
                  <a:spcPts val="0"/>
                </a:spcBef>
                <a:spcAft>
                  <a:spcPts val="0"/>
                </a:spcAft>
                <a:buNone/>
              </a:pPr>
              <a:r>
                <a:rPr b="0" i="0" lang="en" sz="1900" u="none" cap="none" strike="noStrike">
                  <a:solidFill>
                    <a:srgbClr val="121749"/>
                  </a:solidFill>
                  <a:latin typeface="Arial"/>
                  <a:ea typeface="Arial"/>
                  <a:cs typeface="Arial"/>
                  <a:sym typeface="Arial"/>
                </a:rPr>
                <a:t>Developing a machine learning model for early breast cancer detection involves integrating diverse genomic, proteomic, and clinical datasets to extract informative features. The model aims to accurately classify individuals as either breast cancer patients or healthy individuals, utilizing advanced algorithms and robust evaluation methods and provides visualisation over data.</a:t>
              </a:r>
              <a:endParaRPr sz="700"/>
            </a:p>
          </p:txBody>
        </p:sp>
      </p:grpSp>
      <p:sp>
        <p:nvSpPr>
          <p:cNvPr id="161" name="Google Shape;161;p28"/>
          <p:cNvSpPr/>
          <p:nvPr/>
        </p:nvSpPr>
        <p:spPr>
          <a:xfrm rot="5475781">
            <a:off x="7800564" y="3760567"/>
            <a:ext cx="1228849" cy="1307286"/>
          </a:xfrm>
          <a:custGeom>
            <a:rect b="b" l="l" r="r" t="t"/>
            <a:pathLst>
              <a:path extrusionOk="0" h="2614572" w="2457698">
                <a:moveTo>
                  <a:pt x="0" y="0"/>
                </a:moveTo>
                <a:lnTo>
                  <a:pt x="2457698" y="0"/>
                </a:lnTo>
                <a:lnTo>
                  <a:pt x="2457698" y="2614572"/>
                </a:lnTo>
                <a:lnTo>
                  <a:pt x="0" y="2614572"/>
                </a:lnTo>
                <a:lnTo>
                  <a:pt x="0" y="0"/>
                </a:lnTo>
                <a:close/>
              </a:path>
            </a:pathLst>
          </a:custGeom>
          <a:blipFill rotWithShape="1">
            <a:blip r:embed="rId3">
              <a:alphaModFix/>
            </a:blip>
            <a:stretch>
              <a:fillRect b="0" l="0" r="0" t="0"/>
            </a:stretch>
          </a:blipFill>
          <a:ln>
            <a:noFill/>
          </a:ln>
        </p:spPr>
      </p:sp>
      <p:sp>
        <p:nvSpPr>
          <p:cNvPr id="162" name="Google Shape;162;p28"/>
          <p:cNvSpPr txBox="1"/>
          <p:nvPr/>
        </p:nvSpPr>
        <p:spPr>
          <a:xfrm>
            <a:off x="729012" y="141086"/>
            <a:ext cx="7685976" cy="1013402"/>
          </a:xfrm>
          <a:prstGeom prst="rect">
            <a:avLst/>
          </a:prstGeom>
          <a:noFill/>
          <a:ln>
            <a:noFill/>
          </a:ln>
        </p:spPr>
        <p:txBody>
          <a:bodyPr anchorCtr="0" anchor="t" bIns="0" lIns="0" spcFirstLastPara="1" rIns="0" wrap="square" tIns="0">
            <a:spAutoFit/>
          </a:bodyPr>
          <a:lstStyle/>
          <a:p>
            <a:pPr indent="0" lvl="0" marL="0" marR="0" rtl="0" algn="ctr">
              <a:lnSpc>
                <a:spcPct val="90995"/>
              </a:lnSpc>
              <a:spcBef>
                <a:spcPts val="0"/>
              </a:spcBef>
              <a:spcAft>
                <a:spcPts val="0"/>
              </a:spcAft>
              <a:buNone/>
            </a:pPr>
            <a:r>
              <a:rPr b="1" i="0" lang="en" sz="6900" u="none" cap="none" strike="noStrike">
                <a:solidFill>
                  <a:srgbClr val="FFFFFF"/>
                </a:solidFill>
                <a:latin typeface="Gaegu"/>
                <a:ea typeface="Gaegu"/>
                <a:cs typeface="Gaegu"/>
                <a:sym typeface="Gaegu"/>
              </a:rPr>
              <a:t>SOLUTION</a:t>
            </a:r>
            <a:endParaRPr sz="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749"/>
        </a:solidFill>
      </p:bgPr>
    </p:bg>
    <p:spTree>
      <p:nvGrpSpPr>
        <p:cNvPr id="166" name="Shape 166"/>
        <p:cNvGrpSpPr/>
        <p:nvPr/>
      </p:nvGrpSpPr>
      <p:grpSpPr>
        <a:xfrm>
          <a:off x="0" y="0"/>
          <a:ext cx="0" cy="0"/>
          <a:chOff x="0" y="0"/>
          <a:chExt cx="0" cy="0"/>
        </a:xfrm>
      </p:grpSpPr>
      <p:sp>
        <p:nvSpPr>
          <p:cNvPr id="167" name="Google Shape;167;p29"/>
          <p:cNvSpPr/>
          <p:nvPr/>
        </p:nvSpPr>
        <p:spPr>
          <a:xfrm rot="5470549">
            <a:off x="5581151" y="964360"/>
            <a:ext cx="6096998" cy="3214780"/>
          </a:xfrm>
          <a:custGeom>
            <a:rect b="b" l="l" r="r" t="t"/>
            <a:pathLst>
              <a:path extrusionOk="0" h="6429561" w="12193996">
                <a:moveTo>
                  <a:pt x="0" y="0"/>
                </a:moveTo>
                <a:lnTo>
                  <a:pt x="12193996" y="0"/>
                </a:lnTo>
                <a:lnTo>
                  <a:pt x="12193996" y="6429562"/>
                </a:lnTo>
                <a:lnTo>
                  <a:pt x="0" y="6429562"/>
                </a:lnTo>
                <a:lnTo>
                  <a:pt x="0" y="0"/>
                </a:lnTo>
                <a:close/>
              </a:path>
            </a:pathLst>
          </a:custGeom>
          <a:blipFill rotWithShape="1">
            <a:blip r:embed="rId3">
              <a:alphaModFix/>
            </a:blip>
            <a:stretch>
              <a:fillRect b="0" l="0" r="0" t="0"/>
            </a:stretch>
          </a:blipFill>
          <a:ln>
            <a:noFill/>
          </a:ln>
        </p:spPr>
      </p:sp>
      <p:grpSp>
        <p:nvGrpSpPr>
          <p:cNvPr id="168" name="Google Shape;168;p29"/>
          <p:cNvGrpSpPr/>
          <p:nvPr/>
        </p:nvGrpSpPr>
        <p:grpSpPr>
          <a:xfrm>
            <a:off x="514350" y="1100993"/>
            <a:ext cx="6209886" cy="3284980"/>
            <a:chOff x="0" y="-95250"/>
            <a:chExt cx="2724093" cy="1441024"/>
          </a:xfrm>
        </p:grpSpPr>
        <p:sp>
          <p:nvSpPr>
            <p:cNvPr id="169" name="Google Shape;169;p29"/>
            <p:cNvSpPr/>
            <p:nvPr/>
          </p:nvSpPr>
          <p:spPr>
            <a:xfrm>
              <a:off x="0" y="0"/>
              <a:ext cx="2724093" cy="1345774"/>
            </a:xfrm>
            <a:custGeom>
              <a:rect b="b" l="l" r="r" t="t"/>
              <a:pathLst>
                <a:path extrusionOk="0" h="1345774" w="2724093">
                  <a:moveTo>
                    <a:pt x="31791" y="0"/>
                  </a:moveTo>
                  <a:lnTo>
                    <a:pt x="2692302" y="0"/>
                  </a:lnTo>
                  <a:cubicBezTo>
                    <a:pt x="2709860" y="0"/>
                    <a:pt x="2724093" y="14233"/>
                    <a:pt x="2724093" y="31791"/>
                  </a:cubicBezTo>
                  <a:lnTo>
                    <a:pt x="2724093" y="1313982"/>
                  </a:lnTo>
                  <a:cubicBezTo>
                    <a:pt x="2724093" y="1322414"/>
                    <a:pt x="2720744" y="1330500"/>
                    <a:pt x="2714782" y="1336462"/>
                  </a:cubicBezTo>
                  <a:cubicBezTo>
                    <a:pt x="2708820" y="1342424"/>
                    <a:pt x="2700734" y="1345774"/>
                    <a:pt x="2692302" y="1345774"/>
                  </a:cubicBezTo>
                  <a:lnTo>
                    <a:pt x="31791" y="1345774"/>
                  </a:lnTo>
                  <a:cubicBezTo>
                    <a:pt x="23360" y="1345774"/>
                    <a:pt x="15273" y="1342424"/>
                    <a:pt x="9311" y="1336462"/>
                  </a:cubicBezTo>
                  <a:cubicBezTo>
                    <a:pt x="3349" y="1330500"/>
                    <a:pt x="0" y="1322414"/>
                    <a:pt x="0" y="1313982"/>
                  </a:cubicBezTo>
                  <a:lnTo>
                    <a:pt x="0" y="31791"/>
                  </a:lnTo>
                  <a:cubicBezTo>
                    <a:pt x="0" y="23360"/>
                    <a:pt x="3349" y="15273"/>
                    <a:pt x="9311" y="9311"/>
                  </a:cubicBezTo>
                  <a:cubicBezTo>
                    <a:pt x="15273" y="3349"/>
                    <a:pt x="23360" y="0"/>
                    <a:pt x="31791"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0" name="Google Shape;170;p29"/>
            <p:cNvSpPr txBox="1"/>
            <p:nvPr/>
          </p:nvSpPr>
          <p:spPr>
            <a:xfrm>
              <a:off x="0" y="-95250"/>
              <a:ext cx="2724093" cy="1441024"/>
            </a:xfrm>
            <a:prstGeom prst="rect">
              <a:avLst/>
            </a:prstGeom>
            <a:noFill/>
            <a:ln>
              <a:noFill/>
            </a:ln>
          </p:spPr>
          <p:txBody>
            <a:bodyPr anchorCtr="0" anchor="ctr" bIns="127000" lIns="127000" spcFirstLastPara="1" rIns="127000" wrap="square" tIns="127000">
              <a:noAutofit/>
            </a:bodyPr>
            <a:lstStyle/>
            <a:p>
              <a:pPr indent="-260350" lvl="1" marL="533400" marR="0" rtl="0" algn="l">
                <a:lnSpc>
                  <a:spcPct val="140008"/>
                </a:lnSpc>
                <a:spcBef>
                  <a:spcPts val="0"/>
                </a:spcBef>
                <a:spcAft>
                  <a:spcPts val="0"/>
                </a:spcAft>
                <a:buClr>
                  <a:srgbClr val="121749"/>
                </a:buClr>
                <a:buSzPts val="2500"/>
                <a:buFont typeface="Arial"/>
                <a:buAutoNum type="arabicPeriod"/>
              </a:pPr>
              <a:r>
                <a:rPr b="0" i="0" lang="en" sz="2500" u="none" cap="none" strike="noStrike">
                  <a:solidFill>
                    <a:srgbClr val="121749"/>
                  </a:solidFill>
                  <a:latin typeface="Arial"/>
                  <a:ea typeface="Arial"/>
                  <a:cs typeface="Arial"/>
                  <a:sym typeface="Arial"/>
                </a:rPr>
                <a:t> DATA ACQUISITION AND PREPROCESSING</a:t>
              </a:r>
              <a:endParaRPr sz="700"/>
            </a:p>
            <a:p>
              <a:pPr indent="-260350" lvl="1" marL="533400" marR="0" rtl="0" algn="l">
                <a:lnSpc>
                  <a:spcPct val="140008"/>
                </a:lnSpc>
                <a:spcBef>
                  <a:spcPts val="0"/>
                </a:spcBef>
                <a:spcAft>
                  <a:spcPts val="0"/>
                </a:spcAft>
                <a:buClr>
                  <a:srgbClr val="121749"/>
                </a:buClr>
                <a:buSzPts val="2500"/>
                <a:buFont typeface="Arial"/>
                <a:buAutoNum type="arabicPeriod"/>
              </a:pPr>
              <a:r>
                <a:rPr b="0" i="0" lang="en" sz="2500" u="none" cap="none" strike="noStrike">
                  <a:solidFill>
                    <a:srgbClr val="121749"/>
                  </a:solidFill>
                  <a:latin typeface="Arial"/>
                  <a:ea typeface="Arial"/>
                  <a:cs typeface="Arial"/>
                  <a:sym typeface="Arial"/>
                </a:rPr>
                <a:t> MODEL TRAINING</a:t>
              </a:r>
              <a:endParaRPr sz="700"/>
            </a:p>
            <a:p>
              <a:pPr indent="-260350" lvl="1" marL="533400" marR="0" rtl="0" algn="l">
                <a:lnSpc>
                  <a:spcPct val="140008"/>
                </a:lnSpc>
                <a:spcBef>
                  <a:spcPts val="0"/>
                </a:spcBef>
                <a:spcAft>
                  <a:spcPts val="0"/>
                </a:spcAft>
                <a:buClr>
                  <a:srgbClr val="121749"/>
                </a:buClr>
                <a:buSzPts val="2500"/>
                <a:buFont typeface="Arial"/>
                <a:buAutoNum type="arabicPeriod"/>
              </a:pPr>
              <a:r>
                <a:rPr b="0" i="0" lang="en" sz="2500" u="none" cap="none" strike="noStrike">
                  <a:solidFill>
                    <a:srgbClr val="121749"/>
                  </a:solidFill>
                  <a:latin typeface="Arial"/>
                  <a:ea typeface="Arial"/>
                  <a:cs typeface="Arial"/>
                  <a:sym typeface="Arial"/>
                </a:rPr>
                <a:t>MODEL INTERPRETATION</a:t>
              </a:r>
              <a:endParaRPr sz="700"/>
            </a:p>
            <a:p>
              <a:pPr indent="-260350" lvl="1" marL="533400" marR="0" rtl="0" algn="l">
                <a:lnSpc>
                  <a:spcPct val="140008"/>
                </a:lnSpc>
                <a:spcBef>
                  <a:spcPts val="0"/>
                </a:spcBef>
                <a:spcAft>
                  <a:spcPts val="0"/>
                </a:spcAft>
                <a:buClr>
                  <a:srgbClr val="121749"/>
                </a:buClr>
                <a:buSzPts val="2500"/>
                <a:buFont typeface="Arial"/>
                <a:buAutoNum type="arabicPeriod"/>
              </a:pPr>
              <a:r>
                <a:rPr b="0" i="0" lang="en" sz="2500" u="none" cap="none" strike="noStrike">
                  <a:solidFill>
                    <a:srgbClr val="121749"/>
                  </a:solidFill>
                  <a:latin typeface="Arial"/>
                  <a:ea typeface="Arial"/>
                  <a:cs typeface="Arial"/>
                  <a:sym typeface="Arial"/>
                </a:rPr>
                <a:t> VALIDATION</a:t>
              </a:r>
              <a:endParaRPr sz="700"/>
            </a:p>
            <a:p>
              <a:pPr indent="-260350" lvl="1" marL="533400" marR="0" rtl="0" algn="l">
                <a:lnSpc>
                  <a:spcPct val="140008"/>
                </a:lnSpc>
                <a:spcBef>
                  <a:spcPts val="0"/>
                </a:spcBef>
                <a:spcAft>
                  <a:spcPts val="0"/>
                </a:spcAft>
                <a:buClr>
                  <a:srgbClr val="121749"/>
                </a:buClr>
                <a:buSzPts val="2500"/>
                <a:buFont typeface="Arial"/>
                <a:buAutoNum type="arabicPeriod"/>
              </a:pPr>
              <a:r>
                <a:rPr b="0" i="0" lang="en" sz="2500" u="none" cap="none" strike="noStrike">
                  <a:solidFill>
                    <a:srgbClr val="121749"/>
                  </a:solidFill>
                  <a:latin typeface="Arial"/>
                  <a:ea typeface="Arial"/>
                  <a:cs typeface="Arial"/>
                  <a:sym typeface="Arial"/>
                </a:rPr>
                <a:t> DEPLOYMENT</a:t>
              </a:r>
              <a:endParaRPr sz="700"/>
            </a:p>
          </p:txBody>
        </p:sp>
      </p:grpSp>
      <p:sp>
        <p:nvSpPr>
          <p:cNvPr id="171" name="Google Shape;171;p29"/>
          <p:cNvSpPr txBox="1"/>
          <p:nvPr/>
        </p:nvSpPr>
        <p:spPr>
          <a:xfrm>
            <a:off x="1679177" y="185072"/>
            <a:ext cx="4801741" cy="1013402"/>
          </a:xfrm>
          <a:prstGeom prst="rect">
            <a:avLst/>
          </a:prstGeom>
          <a:noFill/>
          <a:ln>
            <a:noFill/>
          </a:ln>
        </p:spPr>
        <p:txBody>
          <a:bodyPr anchorCtr="0" anchor="t" bIns="0" lIns="0" spcFirstLastPara="1" rIns="0" wrap="square" tIns="0">
            <a:spAutoFit/>
          </a:bodyPr>
          <a:lstStyle/>
          <a:p>
            <a:pPr indent="0" lvl="0" marL="0" marR="0" rtl="0" algn="ctr">
              <a:lnSpc>
                <a:spcPct val="90995"/>
              </a:lnSpc>
              <a:spcBef>
                <a:spcPts val="0"/>
              </a:spcBef>
              <a:spcAft>
                <a:spcPts val="0"/>
              </a:spcAft>
              <a:buNone/>
            </a:pPr>
            <a:r>
              <a:rPr b="1" i="0" lang="en" sz="6900" u="none" cap="none" strike="noStrike">
                <a:solidFill>
                  <a:srgbClr val="FFFFFF"/>
                </a:solidFill>
                <a:latin typeface="Gaegu"/>
                <a:ea typeface="Gaegu"/>
                <a:cs typeface="Gaegu"/>
                <a:sym typeface="Gaegu"/>
              </a:rPr>
              <a:t>WORKFLOW</a:t>
            </a:r>
            <a:endParaRPr sz="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749"/>
        </a:solidFill>
      </p:bgPr>
    </p:bg>
    <p:spTree>
      <p:nvGrpSpPr>
        <p:cNvPr id="175" name="Shape 175"/>
        <p:cNvGrpSpPr/>
        <p:nvPr/>
      </p:nvGrpSpPr>
      <p:grpSpPr>
        <a:xfrm>
          <a:off x="0" y="0"/>
          <a:ext cx="0" cy="0"/>
          <a:chOff x="0" y="0"/>
          <a:chExt cx="0" cy="0"/>
        </a:xfrm>
      </p:grpSpPr>
      <p:grpSp>
        <p:nvGrpSpPr>
          <p:cNvPr id="176" name="Google Shape;176;p30"/>
          <p:cNvGrpSpPr/>
          <p:nvPr/>
        </p:nvGrpSpPr>
        <p:grpSpPr>
          <a:xfrm>
            <a:off x="385594" y="665487"/>
            <a:ext cx="8567734" cy="4058251"/>
            <a:chOff x="0" y="-66675"/>
            <a:chExt cx="3758411" cy="1780235"/>
          </a:xfrm>
        </p:grpSpPr>
        <p:sp>
          <p:nvSpPr>
            <p:cNvPr id="177" name="Google Shape;177;p30"/>
            <p:cNvSpPr/>
            <p:nvPr/>
          </p:nvSpPr>
          <p:spPr>
            <a:xfrm>
              <a:off x="0" y="0"/>
              <a:ext cx="3758411" cy="1713560"/>
            </a:xfrm>
            <a:custGeom>
              <a:rect b="b" l="l" r="r" t="t"/>
              <a:pathLst>
                <a:path extrusionOk="0" h="1713560" w="3758411">
                  <a:moveTo>
                    <a:pt x="23042" y="0"/>
                  </a:moveTo>
                  <a:lnTo>
                    <a:pt x="3735369" y="0"/>
                  </a:lnTo>
                  <a:cubicBezTo>
                    <a:pt x="3748094" y="0"/>
                    <a:pt x="3758411" y="10316"/>
                    <a:pt x="3758411" y="23042"/>
                  </a:cubicBezTo>
                  <a:lnTo>
                    <a:pt x="3758411" y="1690518"/>
                  </a:lnTo>
                  <a:cubicBezTo>
                    <a:pt x="3758411" y="1703244"/>
                    <a:pt x="3748094" y="1713560"/>
                    <a:pt x="3735369" y="1713560"/>
                  </a:cubicBezTo>
                  <a:lnTo>
                    <a:pt x="23042" y="1713560"/>
                  </a:lnTo>
                  <a:cubicBezTo>
                    <a:pt x="10316" y="1713560"/>
                    <a:pt x="0" y="1703244"/>
                    <a:pt x="0" y="1690518"/>
                  </a:cubicBezTo>
                  <a:lnTo>
                    <a:pt x="0" y="23042"/>
                  </a:lnTo>
                  <a:cubicBezTo>
                    <a:pt x="0" y="10316"/>
                    <a:pt x="10316" y="0"/>
                    <a:pt x="23042"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8" name="Google Shape;178;p30"/>
            <p:cNvSpPr txBox="1"/>
            <p:nvPr/>
          </p:nvSpPr>
          <p:spPr>
            <a:xfrm>
              <a:off x="0" y="-66675"/>
              <a:ext cx="3758410" cy="1780235"/>
            </a:xfrm>
            <a:prstGeom prst="rect">
              <a:avLst/>
            </a:prstGeom>
            <a:noFill/>
            <a:ln>
              <a:noFill/>
            </a:ln>
          </p:spPr>
          <p:txBody>
            <a:bodyPr anchorCtr="0" anchor="ctr" bIns="127000" lIns="127000" spcFirstLastPara="1" rIns="127000" wrap="square" tIns="127000">
              <a:noAutofit/>
            </a:bodyPr>
            <a:lstStyle/>
            <a:p>
              <a:pPr indent="0" lvl="0" marL="0" marR="0" rtl="0" algn="ctr">
                <a:lnSpc>
                  <a:spcPct val="140000"/>
                </a:lnSpc>
                <a:spcBef>
                  <a:spcPts val="0"/>
                </a:spcBef>
                <a:spcAft>
                  <a:spcPts val="0"/>
                </a:spcAft>
                <a:buNone/>
              </a:pPr>
              <a:r>
                <a:rPr b="0" i="0" lang="en" sz="1700" u="none" cap="none" strike="noStrike">
                  <a:solidFill>
                    <a:srgbClr val="121749"/>
                  </a:solidFill>
                  <a:latin typeface="Arial"/>
                  <a:ea typeface="Arial"/>
                  <a:cs typeface="Arial"/>
                  <a:sym typeface="Arial"/>
                </a:rPr>
                <a:t>1) Data collection - Gather a comprehensive dataset comprising genomic data (gene expression profiles, mutations, copy number variations). Collect the hundreds of data of healthy person and breast cancer person.</a:t>
              </a:r>
              <a:endParaRPr sz="700"/>
            </a:p>
            <a:p>
              <a:pPr indent="0" lvl="0" marL="0" marR="0" rtl="0" algn="ctr">
                <a:lnSpc>
                  <a:spcPct val="140000"/>
                </a:lnSpc>
                <a:spcBef>
                  <a:spcPts val="0"/>
                </a:spcBef>
                <a:spcAft>
                  <a:spcPts val="0"/>
                </a:spcAft>
                <a:buNone/>
              </a:pPr>
              <a:r>
                <a:t/>
              </a:r>
              <a:endParaRPr b="0" i="0" sz="1700" u="none" cap="none" strike="noStrike">
                <a:solidFill>
                  <a:srgbClr val="121749"/>
                </a:solidFill>
                <a:latin typeface="Arial"/>
                <a:ea typeface="Arial"/>
                <a:cs typeface="Arial"/>
                <a:sym typeface="Arial"/>
              </a:endParaRPr>
            </a:p>
            <a:p>
              <a:pPr indent="0" lvl="0" marL="0" marR="0" rtl="0" algn="ctr">
                <a:lnSpc>
                  <a:spcPct val="140000"/>
                </a:lnSpc>
                <a:spcBef>
                  <a:spcPts val="0"/>
                </a:spcBef>
                <a:spcAft>
                  <a:spcPts val="0"/>
                </a:spcAft>
                <a:buNone/>
              </a:pPr>
              <a:r>
                <a:rPr b="0" i="0" lang="en" sz="1700" u="none" cap="none" strike="noStrike">
                  <a:solidFill>
                    <a:srgbClr val="121749"/>
                  </a:solidFill>
                  <a:latin typeface="Arial"/>
                  <a:ea typeface="Arial"/>
                  <a:cs typeface="Arial"/>
                  <a:sym typeface="Arial"/>
                </a:rPr>
                <a:t>2) Data Preprocessing - Clean the dataset by normalizing features, removing any irrelevant or redundant features and converting the data into csv format for better readability.</a:t>
              </a:r>
              <a:endParaRPr sz="700"/>
            </a:p>
            <a:p>
              <a:pPr indent="0" lvl="0" marL="0" marR="0" rtl="0" algn="ctr">
                <a:lnSpc>
                  <a:spcPct val="140000"/>
                </a:lnSpc>
                <a:spcBef>
                  <a:spcPts val="0"/>
                </a:spcBef>
                <a:spcAft>
                  <a:spcPts val="0"/>
                </a:spcAft>
                <a:buNone/>
              </a:pPr>
              <a:r>
                <a:t/>
              </a:r>
              <a:endParaRPr b="0" i="0" sz="1700" u="none" cap="none" strike="noStrike">
                <a:solidFill>
                  <a:srgbClr val="121749"/>
                </a:solidFill>
                <a:latin typeface="Arial"/>
                <a:ea typeface="Arial"/>
                <a:cs typeface="Arial"/>
                <a:sym typeface="Arial"/>
              </a:endParaRPr>
            </a:p>
            <a:p>
              <a:pPr indent="0" lvl="0" marL="0" marR="0" rtl="0" algn="ctr">
                <a:lnSpc>
                  <a:spcPct val="140000"/>
                </a:lnSpc>
                <a:spcBef>
                  <a:spcPts val="0"/>
                </a:spcBef>
                <a:spcAft>
                  <a:spcPts val="0"/>
                </a:spcAft>
                <a:buNone/>
              </a:pPr>
              <a:r>
                <a:rPr b="0" i="0" lang="en" sz="1700" u="none" cap="none" strike="noStrike">
                  <a:solidFill>
                    <a:srgbClr val="121749"/>
                  </a:solidFill>
                  <a:latin typeface="Arial"/>
                  <a:ea typeface="Arial"/>
                  <a:cs typeface="Arial"/>
                  <a:sym typeface="Arial"/>
                </a:rPr>
                <a:t>3) Model training - Split the dataset into training and testing sets. Train the selected machine learning models on the training data and evaluate their performance on the testing data.</a:t>
              </a:r>
              <a:endParaRPr sz="700"/>
            </a:p>
            <a:p>
              <a:pPr indent="0" lvl="0" marL="0" marR="0" rtl="0" algn="ctr">
                <a:lnSpc>
                  <a:spcPct val="140000"/>
                </a:lnSpc>
                <a:spcBef>
                  <a:spcPts val="0"/>
                </a:spcBef>
                <a:spcAft>
                  <a:spcPts val="0"/>
                </a:spcAft>
                <a:buNone/>
              </a:pPr>
              <a:r>
                <a:t/>
              </a:r>
              <a:endParaRPr b="0" i="0" sz="1700" u="none" cap="none" strike="noStrike">
                <a:solidFill>
                  <a:srgbClr val="121749"/>
                </a:solidFill>
                <a:latin typeface="Arial"/>
                <a:ea typeface="Arial"/>
                <a:cs typeface="Arial"/>
                <a:sym typeface="Arial"/>
              </a:endParaRPr>
            </a:p>
          </p:txBody>
        </p:sp>
      </p:grpSp>
      <p:sp>
        <p:nvSpPr>
          <p:cNvPr id="179" name="Google Shape;179;p30"/>
          <p:cNvSpPr/>
          <p:nvPr/>
        </p:nvSpPr>
        <p:spPr>
          <a:xfrm>
            <a:off x="7763447" y="106022"/>
            <a:ext cx="1039724" cy="816657"/>
          </a:xfrm>
          <a:custGeom>
            <a:rect b="b" l="l" r="r" t="t"/>
            <a:pathLst>
              <a:path extrusionOk="0" h="1633313" w="2079449">
                <a:moveTo>
                  <a:pt x="0" y="0"/>
                </a:moveTo>
                <a:lnTo>
                  <a:pt x="2079449" y="0"/>
                </a:lnTo>
                <a:lnTo>
                  <a:pt x="2079449" y="1633312"/>
                </a:lnTo>
                <a:lnTo>
                  <a:pt x="0" y="1633312"/>
                </a:lnTo>
                <a:lnTo>
                  <a:pt x="0" y="0"/>
                </a:lnTo>
                <a:close/>
              </a:path>
            </a:pathLst>
          </a:custGeom>
          <a:blipFill rotWithShape="1">
            <a:blip r:embed="rId3">
              <a:alphaModFix/>
            </a:blip>
            <a:stretch>
              <a:fillRect b="0" l="0" r="0" t="0"/>
            </a:stretch>
          </a:blipFill>
          <a:ln>
            <a:noFill/>
          </a:ln>
        </p:spPr>
      </p:sp>
      <p:sp>
        <p:nvSpPr>
          <p:cNvPr id="180" name="Google Shape;180;p30"/>
          <p:cNvSpPr txBox="1"/>
          <p:nvPr/>
        </p:nvSpPr>
        <p:spPr>
          <a:xfrm>
            <a:off x="774664" y="-32982"/>
            <a:ext cx="7232432" cy="850462"/>
          </a:xfrm>
          <a:prstGeom prst="rect">
            <a:avLst/>
          </a:prstGeom>
          <a:noFill/>
          <a:ln>
            <a:noFill/>
          </a:ln>
        </p:spPr>
        <p:txBody>
          <a:bodyPr anchorCtr="0" anchor="t" bIns="0" lIns="0" spcFirstLastPara="1" rIns="0" wrap="square" tIns="0">
            <a:spAutoFit/>
          </a:bodyPr>
          <a:lstStyle/>
          <a:p>
            <a:pPr indent="0" lvl="0" marL="0" marR="0" rtl="0" algn="ctr">
              <a:lnSpc>
                <a:spcPct val="91003"/>
              </a:lnSpc>
              <a:spcBef>
                <a:spcPts val="0"/>
              </a:spcBef>
              <a:spcAft>
                <a:spcPts val="0"/>
              </a:spcAft>
              <a:buNone/>
            </a:pPr>
            <a:r>
              <a:rPr b="1" i="0" lang="en" sz="5800" u="none" cap="none" strike="noStrike">
                <a:solidFill>
                  <a:srgbClr val="FFFFFF"/>
                </a:solidFill>
                <a:latin typeface="Gaegu"/>
                <a:ea typeface="Gaegu"/>
                <a:cs typeface="Gaegu"/>
                <a:sym typeface="Gaegu"/>
              </a:rPr>
              <a:t>PLAN OF ACTION</a:t>
            </a:r>
            <a:endParaRPr sz="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749"/>
        </a:solidFill>
      </p:bgPr>
    </p:bg>
    <p:spTree>
      <p:nvGrpSpPr>
        <p:cNvPr id="184" name="Shape 184"/>
        <p:cNvGrpSpPr/>
        <p:nvPr/>
      </p:nvGrpSpPr>
      <p:grpSpPr>
        <a:xfrm>
          <a:off x="0" y="0"/>
          <a:ext cx="0" cy="0"/>
          <a:chOff x="0" y="0"/>
          <a:chExt cx="0" cy="0"/>
        </a:xfrm>
      </p:grpSpPr>
      <p:sp>
        <p:nvSpPr>
          <p:cNvPr id="185" name="Google Shape;185;p31"/>
          <p:cNvSpPr/>
          <p:nvPr/>
        </p:nvSpPr>
        <p:spPr>
          <a:xfrm>
            <a:off x="7067179" y="805447"/>
            <a:ext cx="1946145" cy="3532606"/>
          </a:xfrm>
          <a:custGeom>
            <a:rect b="b" l="l" r="r" t="t"/>
            <a:pathLst>
              <a:path extrusionOk="0" h="7065212" w="3892289">
                <a:moveTo>
                  <a:pt x="0" y="0"/>
                </a:moveTo>
                <a:lnTo>
                  <a:pt x="3892290" y="0"/>
                </a:lnTo>
                <a:lnTo>
                  <a:pt x="3892290" y="7065212"/>
                </a:lnTo>
                <a:lnTo>
                  <a:pt x="0" y="7065212"/>
                </a:lnTo>
                <a:lnTo>
                  <a:pt x="0" y="0"/>
                </a:lnTo>
                <a:close/>
              </a:path>
            </a:pathLst>
          </a:custGeom>
          <a:blipFill rotWithShape="1">
            <a:blip r:embed="rId3">
              <a:alphaModFix/>
            </a:blip>
            <a:stretch>
              <a:fillRect b="0" l="0" r="0" t="0"/>
            </a:stretch>
          </a:blipFill>
          <a:ln>
            <a:noFill/>
          </a:ln>
        </p:spPr>
      </p:sp>
      <p:grpSp>
        <p:nvGrpSpPr>
          <p:cNvPr id="186" name="Google Shape;186;p31"/>
          <p:cNvGrpSpPr/>
          <p:nvPr/>
        </p:nvGrpSpPr>
        <p:grpSpPr>
          <a:xfrm>
            <a:off x="270701" y="195093"/>
            <a:ext cx="6662471" cy="4627986"/>
            <a:chOff x="0" y="-57150"/>
            <a:chExt cx="2922629" cy="2030160"/>
          </a:xfrm>
        </p:grpSpPr>
        <p:sp>
          <p:nvSpPr>
            <p:cNvPr id="187" name="Google Shape;187;p31"/>
            <p:cNvSpPr/>
            <p:nvPr/>
          </p:nvSpPr>
          <p:spPr>
            <a:xfrm>
              <a:off x="0" y="0"/>
              <a:ext cx="2922629" cy="1973010"/>
            </a:xfrm>
            <a:custGeom>
              <a:rect b="b" l="l" r="r" t="t"/>
              <a:pathLst>
                <a:path extrusionOk="0" h="1973010" w="2922629">
                  <a:moveTo>
                    <a:pt x="29631" y="0"/>
                  </a:moveTo>
                  <a:lnTo>
                    <a:pt x="2892997" y="0"/>
                  </a:lnTo>
                  <a:cubicBezTo>
                    <a:pt x="2900856" y="0"/>
                    <a:pt x="2908393" y="3122"/>
                    <a:pt x="2913950" y="8679"/>
                  </a:cubicBezTo>
                  <a:cubicBezTo>
                    <a:pt x="2919507" y="14236"/>
                    <a:pt x="2922629" y="21773"/>
                    <a:pt x="2922629" y="29631"/>
                  </a:cubicBezTo>
                  <a:lnTo>
                    <a:pt x="2922629" y="1943379"/>
                  </a:lnTo>
                  <a:cubicBezTo>
                    <a:pt x="2922629" y="1951238"/>
                    <a:pt x="2919507" y="1958775"/>
                    <a:pt x="2913950" y="1964331"/>
                  </a:cubicBezTo>
                  <a:cubicBezTo>
                    <a:pt x="2908393" y="1969888"/>
                    <a:pt x="2900856" y="1973010"/>
                    <a:pt x="2892997" y="1973010"/>
                  </a:cubicBezTo>
                  <a:lnTo>
                    <a:pt x="29631" y="1973010"/>
                  </a:lnTo>
                  <a:cubicBezTo>
                    <a:pt x="21773" y="1973010"/>
                    <a:pt x="14236" y="1969888"/>
                    <a:pt x="8679" y="1964331"/>
                  </a:cubicBezTo>
                  <a:cubicBezTo>
                    <a:pt x="3122" y="1958775"/>
                    <a:pt x="0" y="1951238"/>
                    <a:pt x="0" y="1943379"/>
                  </a:cubicBezTo>
                  <a:lnTo>
                    <a:pt x="0" y="29631"/>
                  </a:lnTo>
                  <a:cubicBezTo>
                    <a:pt x="0" y="21773"/>
                    <a:pt x="3122" y="14236"/>
                    <a:pt x="8679" y="8679"/>
                  </a:cubicBezTo>
                  <a:cubicBezTo>
                    <a:pt x="14236" y="3122"/>
                    <a:pt x="21773" y="0"/>
                    <a:pt x="29631"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88" name="Google Shape;188;p31"/>
            <p:cNvSpPr txBox="1"/>
            <p:nvPr/>
          </p:nvSpPr>
          <p:spPr>
            <a:xfrm>
              <a:off x="0" y="-57150"/>
              <a:ext cx="2922629" cy="2030160"/>
            </a:xfrm>
            <a:prstGeom prst="rect">
              <a:avLst/>
            </a:prstGeom>
            <a:noFill/>
            <a:ln>
              <a:noFill/>
            </a:ln>
          </p:spPr>
          <p:txBody>
            <a:bodyPr anchorCtr="0" anchor="ctr" bIns="127000" lIns="127000" spcFirstLastPara="1" rIns="127000" wrap="square" tIns="127000">
              <a:noAutofit/>
            </a:bodyPr>
            <a:lstStyle/>
            <a:p>
              <a:pPr indent="0" lvl="0" marL="0" marR="0" rtl="0" algn="ctr">
                <a:lnSpc>
                  <a:spcPct val="140000"/>
                </a:lnSpc>
                <a:spcBef>
                  <a:spcPts val="0"/>
                </a:spcBef>
                <a:spcAft>
                  <a:spcPts val="0"/>
                </a:spcAft>
                <a:buNone/>
              </a:pPr>
              <a:r>
                <a:rPr b="0" i="0" lang="en" sz="1500" u="none" cap="none" strike="noStrike">
                  <a:solidFill>
                    <a:srgbClr val="121749"/>
                  </a:solidFill>
                  <a:latin typeface="Arial"/>
                  <a:ea typeface="Arial"/>
                  <a:cs typeface="Arial"/>
                  <a:sym typeface="Arial"/>
                </a:rPr>
                <a:t>4) Model Interpretation - Analyze the trained models to understand the importance of different features in predicting breast cancer compared to healthy. Visualize decision boundaries, feature importance, and model predictions to gain insights into the underlying biological mechanisms associated with breast cancer development.  </a:t>
              </a:r>
              <a:endParaRPr sz="700"/>
            </a:p>
            <a:p>
              <a:pPr indent="0" lvl="0" marL="0" marR="0" rtl="0" algn="ctr">
                <a:lnSpc>
                  <a:spcPct val="140000"/>
                </a:lnSpc>
                <a:spcBef>
                  <a:spcPts val="0"/>
                </a:spcBef>
                <a:spcAft>
                  <a:spcPts val="0"/>
                </a:spcAft>
                <a:buNone/>
              </a:pPr>
              <a:r>
                <a:t/>
              </a:r>
              <a:endParaRPr b="0" i="0" sz="1500" u="none" cap="none" strike="noStrike">
                <a:solidFill>
                  <a:srgbClr val="121749"/>
                </a:solidFill>
                <a:latin typeface="Arial"/>
                <a:ea typeface="Arial"/>
                <a:cs typeface="Arial"/>
                <a:sym typeface="Arial"/>
              </a:endParaRPr>
            </a:p>
            <a:p>
              <a:pPr indent="0" lvl="0" marL="0" marR="0" rtl="0" algn="ctr">
                <a:lnSpc>
                  <a:spcPct val="140000"/>
                </a:lnSpc>
                <a:spcBef>
                  <a:spcPts val="0"/>
                </a:spcBef>
                <a:spcAft>
                  <a:spcPts val="0"/>
                </a:spcAft>
                <a:buNone/>
              </a:pPr>
              <a:r>
                <a:rPr b="0" i="0" lang="en" sz="1500" u="none" cap="none" strike="noStrike">
                  <a:solidFill>
                    <a:srgbClr val="121749"/>
                  </a:solidFill>
                  <a:latin typeface="Arial"/>
                  <a:ea typeface="Arial"/>
                  <a:cs typeface="Arial"/>
                  <a:sym typeface="Arial"/>
                </a:rPr>
                <a:t>5) Validation - various performance metrics such as accuracy, recall, and F1-score are calculated to assess the model's accuracy in classifying breast cancer patients and healthy individuals. </a:t>
              </a:r>
              <a:endParaRPr sz="700"/>
            </a:p>
            <a:p>
              <a:pPr indent="0" lvl="0" marL="0" marR="0" rtl="0" algn="ctr">
                <a:lnSpc>
                  <a:spcPct val="140000"/>
                </a:lnSpc>
                <a:spcBef>
                  <a:spcPts val="0"/>
                </a:spcBef>
                <a:spcAft>
                  <a:spcPts val="0"/>
                </a:spcAft>
                <a:buNone/>
              </a:pPr>
              <a:r>
                <a:t/>
              </a:r>
              <a:endParaRPr b="0" i="0" sz="1500" u="none" cap="none" strike="noStrike">
                <a:solidFill>
                  <a:srgbClr val="121749"/>
                </a:solidFill>
                <a:latin typeface="Arial"/>
                <a:ea typeface="Arial"/>
                <a:cs typeface="Arial"/>
                <a:sym typeface="Arial"/>
              </a:endParaRPr>
            </a:p>
            <a:p>
              <a:pPr indent="0" lvl="0" marL="0" marR="0" rtl="0" algn="ctr">
                <a:lnSpc>
                  <a:spcPct val="140000"/>
                </a:lnSpc>
                <a:spcBef>
                  <a:spcPts val="0"/>
                </a:spcBef>
                <a:spcAft>
                  <a:spcPts val="0"/>
                </a:spcAft>
                <a:buNone/>
              </a:pPr>
              <a:r>
                <a:rPr b="0" i="0" lang="en" sz="1500" u="none" cap="none" strike="noStrike">
                  <a:solidFill>
                    <a:srgbClr val="121749"/>
                  </a:solidFill>
                  <a:latin typeface="Arial"/>
                  <a:ea typeface="Arial"/>
                  <a:cs typeface="Arial"/>
                  <a:sym typeface="Arial"/>
                </a:rPr>
                <a:t>6) Implementation - involves putting the trained machine learning model into practical use, making it accessible to healthcare professionals etc. for real-world application in early breast cancer detection. Like pickling of data or converting it into binary format.</a:t>
              </a:r>
              <a:endParaRPr sz="700"/>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749"/>
        </a:solidFill>
      </p:bgPr>
    </p:bg>
    <p:spTree>
      <p:nvGrpSpPr>
        <p:cNvPr id="192" name="Shape 192"/>
        <p:cNvGrpSpPr/>
        <p:nvPr/>
      </p:nvGrpSpPr>
      <p:grpSpPr>
        <a:xfrm>
          <a:off x="0" y="0"/>
          <a:ext cx="0" cy="0"/>
          <a:chOff x="0" y="0"/>
          <a:chExt cx="0" cy="0"/>
        </a:xfrm>
      </p:grpSpPr>
      <p:sp>
        <p:nvSpPr>
          <p:cNvPr id="193" name="Google Shape;193;p32"/>
          <p:cNvSpPr/>
          <p:nvPr/>
        </p:nvSpPr>
        <p:spPr>
          <a:xfrm>
            <a:off x="-262878" y="927748"/>
            <a:ext cx="4546839" cy="3290258"/>
          </a:xfrm>
          <a:custGeom>
            <a:rect b="b" l="l" r="r" t="t"/>
            <a:pathLst>
              <a:path extrusionOk="0" h="6580516" w="9093678">
                <a:moveTo>
                  <a:pt x="0" y="0"/>
                </a:moveTo>
                <a:lnTo>
                  <a:pt x="9093678" y="0"/>
                </a:lnTo>
                <a:lnTo>
                  <a:pt x="9093678" y="6580516"/>
                </a:lnTo>
                <a:lnTo>
                  <a:pt x="0" y="6580516"/>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749"/>
        </a:solidFill>
      </p:bgPr>
    </p:bg>
    <p:spTree>
      <p:nvGrpSpPr>
        <p:cNvPr id="197" name="Shape 197"/>
        <p:cNvGrpSpPr/>
        <p:nvPr/>
      </p:nvGrpSpPr>
      <p:grpSpPr>
        <a:xfrm>
          <a:off x="0" y="0"/>
          <a:ext cx="0" cy="0"/>
          <a:chOff x="0" y="0"/>
          <a:chExt cx="0" cy="0"/>
        </a:xfrm>
      </p:grpSpPr>
      <p:sp>
        <p:nvSpPr>
          <p:cNvPr id="198" name="Google Shape;198;p33"/>
          <p:cNvSpPr/>
          <p:nvPr/>
        </p:nvSpPr>
        <p:spPr>
          <a:xfrm>
            <a:off x="900408" y="769208"/>
            <a:ext cx="3425792" cy="3605085"/>
          </a:xfrm>
          <a:custGeom>
            <a:rect b="b" l="l" r="r" t="t"/>
            <a:pathLst>
              <a:path extrusionOk="0" h="7210170" w="6851583">
                <a:moveTo>
                  <a:pt x="0" y="0"/>
                </a:moveTo>
                <a:lnTo>
                  <a:pt x="6851583" y="0"/>
                </a:lnTo>
                <a:lnTo>
                  <a:pt x="6851583" y="7210170"/>
                </a:lnTo>
                <a:lnTo>
                  <a:pt x="0" y="7210170"/>
                </a:lnTo>
                <a:lnTo>
                  <a:pt x="0" y="0"/>
                </a:lnTo>
                <a:close/>
              </a:path>
            </a:pathLst>
          </a:custGeom>
          <a:blipFill rotWithShape="1">
            <a:blip r:embed="rId3">
              <a:alphaModFix/>
            </a:blip>
            <a:stretch>
              <a:fillRect b="0" l="0" r="0" t="0"/>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