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8" r:id="rId2"/>
    <p:sldId id="292" r:id="rId3"/>
    <p:sldId id="274" r:id="rId4"/>
    <p:sldId id="300" r:id="rId5"/>
    <p:sldId id="295" r:id="rId6"/>
    <p:sldId id="294" r:id="rId7"/>
    <p:sldId id="301" r:id="rId8"/>
    <p:sldId id="302" r:id="rId9"/>
    <p:sldId id="303" r:id="rId10"/>
    <p:sldId id="305" r:id="rId11"/>
    <p:sldId id="306" r:id="rId12"/>
    <p:sldId id="307" r:id="rId13"/>
    <p:sldId id="304" r:id="rId14"/>
    <p:sldId id="293" r:id="rId15"/>
    <p:sldId id="297" r:id="rId16"/>
    <p:sldId id="298" r:id="rId17"/>
    <p:sldId id="308" r:id="rId18"/>
    <p:sldId id="309" r:id="rId19"/>
    <p:sldId id="310" r:id="rId20"/>
    <p:sldId id="296" r:id="rId21"/>
    <p:sldId id="311" r:id="rId22"/>
    <p:sldId id="312" r:id="rId23"/>
    <p:sldId id="313" r:id="rId24"/>
    <p:sldId id="314" r:id="rId25"/>
    <p:sldId id="315" r:id="rId26"/>
    <p:sldId id="317" r:id="rId27"/>
    <p:sldId id="299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E983-97FB-45A8-9DF5-3D375D3A9A5A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60879-AD5B-4254-89B1-140A4C5FB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Deeksha</a:t>
            </a:r>
            <a:r>
              <a:rPr lang="en-US" dirty="0"/>
              <a:t> Dave: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                 </a:t>
            </a:r>
            <a:fld id="{7333C16F-4A74-408A-8782-017879685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7223F5-148D-41F4-BB84-69B56AA22B63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Deeksha Dave: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	                  </a:t>
            </a:r>
            <a:fld id="{19BE69E0-2FE5-480F-8115-080A73470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 userDrawn="1"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 userDrawn="1"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 userDrawn="1"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028A9-CF3D-4ABB-B7A6-6C049B4F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4DA91-0013-440E-876C-D711CACA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0" y="6416675"/>
            <a:ext cx="3886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 </a:t>
            </a:r>
            <a:fld id="{7333C16F-4A74-408A-8782-0178796854E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3B8E1-B354-4F52-A18F-77DE80C00BE3}"/>
              </a:ext>
            </a:extLst>
          </p:cNvPr>
          <p:cNvSpPr txBox="1"/>
          <p:nvPr/>
        </p:nvSpPr>
        <p:spPr>
          <a:xfrm>
            <a:off x="0" y="1828800"/>
            <a:ext cx="8610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MATHEMATICAL PROGRAMMING </a:t>
            </a:r>
            <a:r>
              <a:rPr lang="en-IN" sz="3200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IN" sz="3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sz="3200" b="1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COMBINATORIAL OPTIMIZATION</a:t>
            </a:r>
          </a:p>
          <a:p>
            <a:endParaRPr lang="en-IN" sz="3200" b="1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82502"/>
      </p:ext>
    </p:extLst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04432-A978-4B16-8A9B-777C18BB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AA812-020F-4F76-8731-6EEAB2CC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7800" y="6422073"/>
            <a:ext cx="3429000" cy="359728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</a:t>
            </a:r>
            <a:fld id="{7333C16F-4A74-408A-8782-0178796854E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A0096-39B3-4115-BFB9-2F8D37B7E3CE}"/>
              </a:ext>
            </a:extLst>
          </p:cNvPr>
          <p:cNvSpPr txBox="1"/>
          <p:nvPr/>
        </p:nvSpPr>
        <p:spPr>
          <a:xfrm>
            <a:off x="241300" y="609600"/>
            <a:ext cx="8928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Greedy algorithm 2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 ← ∅ </a:t>
            </a:r>
          </a:p>
          <a:p>
            <a:endParaRPr lang="en-US" dirty="0"/>
          </a:p>
          <a:p>
            <a:r>
              <a:rPr lang="en-US" dirty="0"/>
              <a:t>2. Take a vertex v ∈ V of maximum degree (tie can be broken arbitrarily). </a:t>
            </a:r>
          </a:p>
          <a:p>
            <a:endParaRPr lang="en-US" dirty="0"/>
          </a:p>
          <a:p>
            <a:r>
              <a:rPr lang="en-US" dirty="0"/>
              <a:t>3. C = C ∪ {v} </a:t>
            </a:r>
          </a:p>
          <a:p>
            <a:endParaRPr lang="en-US" dirty="0"/>
          </a:p>
          <a:p>
            <a:r>
              <a:rPr lang="en-US" dirty="0"/>
              <a:t>4. remove all edges incident on v from E. </a:t>
            </a:r>
          </a:p>
          <a:p>
            <a:endParaRPr lang="en-US" dirty="0"/>
          </a:p>
          <a:p>
            <a:r>
              <a:rPr lang="en-US" dirty="0"/>
              <a:t>5. repeat the process till all edges are removed from E. </a:t>
            </a:r>
          </a:p>
          <a:p>
            <a:endParaRPr lang="en-US" dirty="0"/>
          </a:p>
          <a:p>
            <a:r>
              <a:rPr lang="en-US" dirty="0"/>
              <a:t>6. return C.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64AD4-17C2-4731-8134-056B9F9C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4395252"/>
            <a:ext cx="3581400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20AA2-7AFF-44A2-9F18-AC9DBCFFD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4238625"/>
            <a:ext cx="4800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95702"/>
      </p:ext>
    </p:extLst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58C85-A3E8-4FAD-970B-B0818C30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9DCF4-25B0-44B2-953E-7CECEE3C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2590800" cy="2127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 </a:t>
            </a:r>
            <a:fld id="{7333C16F-4A74-408A-8782-0178796854E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EC143-D942-47D7-A41A-45298973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838200"/>
            <a:ext cx="373380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27FD73-209C-4FEB-B2A8-54AC784D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0" y="838200"/>
            <a:ext cx="373380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2FB61-0945-4BD2-A7A8-6E41CE932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3" y="3429000"/>
            <a:ext cx="4491038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A06FE-72AB-43D4-B09D-254B184A0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1" y="3267075"/>
            <a:ext cx="4491038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0754"/>
      </p:ext>
    </p:extLst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8DED-E5A9-4826-99B8-B53BDF71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0DBE9-B7F5-434D-A770-B7B5A596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0200" y="6416675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 </a:t>
            </a:r>
            <a:fld id="{7333C16F-4A74-408A-8782-0178796854E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9578A-01D3-48C5-BCCF-283976B6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838200"/>
            <a:ext cx="5238750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41357-D742-493D-857A-D917C7C25168}"/>
              </a:ext>
            </a:extLst>
          </p:cNvPr>
          <p:cNvSpPr txBox="1"/>
          <p:nvPr/>
        </p:nvSpPr>
        <p:spPr>
          <a:xfrm>
            <a:off x="292100" y="3076813"/>
            <a:ext cx="83947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Performance algorithm 2</a:t>
            </a:r>
          </a:p>
          <a:p>
            <a:endParaRPr lang="en-IN" sz="2400" b="1" dirty="0"/>
          </a:p>
          <a:p>
            <a:r>
              <a:rPr lang="en-IN" dirty="0"/>
              <a:t>1. The vertices picked by the algorithm forms a vertex cover. </a:t>
            </a:r>
          </a:p>
          <a:p>
            <a:endParaRPr lang="en-IN" dirty="0"/>
          </a:p>
          <a:p>
            <a:r>
              <a:rPr lang="en-IN" dirty="0"/>
              <a:t>2. The algorithm runs in polynomial time of input size. </a:t>
            </a:r>
          </a:p>
          <a:p>
            <a:endParaRPr lang="en-IN" dirty="0"/>
          </a:p>
          <a:p>
            <a:r>
              <a:rPr lang="en-IN" dirty="0"/>
              <a:t>3. Optimum solution C ∗ contains all top vertices, |C ∗ | = k!. </a:t>
            </a:r>
          </a:p>
          <a:p>
            <a:endParaRPr lang="en-IN" dirty="0"/>
          </a:p>
          <a:p>
            <a:r>
              <a:rPr lang="en-IN" dirty="0"/>
              <a:t>4. Solution C given by algorithm 2 contains all bottom vertices. </a:t>
            </a:r>
          </a:p>
          <a:p>
            <a:endParaRPr lang="en-IN" dirty="0"/>
          </a:p>
          <a:p>
            <a:r>
              <a:rPr lang="en-IN" dirty="0"/>
              <a:t>5. Hence |C| = k!( 1 k + 1 (k−1 + · · · + 1) ≈ k! log k = log k | C ∗ |</a:t>
            </a:r>
          </a:p>
        </p:txBody>
      </p:sp>
    </p:spTree>
    <p:extLst>
      <p:ext uri="{BB962C8B-B14F-4D97-AF65-F5344CB8AC3E}">
        <p14:creationId xmlns:p14="http://schemas.microsoft.com/office/powerpoint/2010/main" val="3785146007"/>
      </p:ext>
    </p:extLst>
  </p:cSld>
  <p:clrMapOvr>
    <a:masterClrMapping/>
  </p:clrMapOvr>
  <p:transition spd="slow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750E6-13FB-4E46-A3A0-E4776305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D88C3-C7ED-4281-A855-A3F6F3D5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0224" y="6433721"/>
            <a:ext cx="2695575" cy="271880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</a:t>
            </a:r>
            <a:fld id="{7333C16F-4A74-408A-8782-0178796854E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1BBF9-48D1-47C0-8E19-77335353A313}"/>
              </a:ext>
            </a:extLst>
          </p:cNvPr>
          <p:cNvSpPr txBox="1"/>
          <p:nvPr/>
        </p:nvSpPr>
        <p:spPr>
          <a:xfrm>
            <a:off x="292100" y="685800"/>
            <a:ext cx="80137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Generalizing the previous example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Design an approximation algorithm which gives a better approximation. </a:t>
            </a:r>
          </a:p>
          <a:p>
            <a:endParaRPr lang="en-IN" dirty="0"/>
          </a:p>
          <a:p>
            <a:r>
              <a:rPr lang="en-IN" dirty="0"/>
              <a:t> A better approximation ratio for the vertex cover problem by [</a:t>
            </a:r>
            <a:r>
              <a:rPr lang="en-IN" dirty="0" err="1"/>
              <a:t>Karakostas</a:t>
            </a:r>
            <a:r>
              <a:rPr lang="en-IN" dirty="0"/>
              <a:t>, 2009] (Ratio : 2 − √ 1 log n )</a:t>
            </a:r>
          </a:p>
          <a:p>
            <a:endParaRPr lang="en-IN" dirty="0"/>
          </a:p>
          <a:p>
            <a:r>
              <a:rPr lang="en-IN" dirty="0"/>
              <a:t>There is no </a:t>
            </a:r>
            <a:r>
              <a:rPr lang="el-GR" dirty="0"/>
              <a:t>α-</a:t>
            </a:r>
            <a:r>
              <a:rPr lang="en-IN" dirty="0"/>
              <a:t>approximation algorithm for vertex cover with </a:t>
            </a:r>
            <a:r>
              <a:rPr lang="el-GR" dirty="0"/>
              <a:t>α &lt; 7</a:t>
            </a:r>
            <a:r>
              <a:rPr lang="en-US" dirty="0"/>
              <a:t>/</a:t>
            </a:r>
            <a:r>
              <a:rPr lang="el-GR" dirty="0"/>
              <a:t>6 </a:t>
            </a:r>
            <a:r>
              <a:rPr lang="en-IN" dirty="0"/>
              <a:t>unless       P = NP [</a:t>
            </a:r>
            <a:r>
              <a:rPr lang="en-IN" dirty="0" err="1"/>
              <a:t>H˚astad</a:t>
            </a:r>
            <a:r>
              <a:rPr lang="en-IN" dirty="0"/>
              <a:t>, 2001].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EAEC4-FDDA-42C5-B66F-D1E6994C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60971"/>
            <a:ext cx="5457825" cy="247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00002"/>
      </p:ext>
    </p:extLst>
  </p:cSld>
  <p:clrMapOvr>
    <a:masterClrMapping/>
  </p:clrMapOvr>
  <p:transition spd="slow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b="1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FE522-8640-46D1-BA5D-188640CC4D6B}"/>
              </a:ext>
            </a:extLst>
          </p:cNvPr>
          <p:cNvSpPr txBox="1"/>
          <p:nvPr/>
        </p:nvSpPr>
        <p:spPr>
          <a:xfrm>
            <a:off x="0" y="3879859"/>
            <a:ext cx="856996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traveling salesperson problem, the optimization problem is to find the shortest cycle, and the approximation problem is to find a short cycle.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vertex cover problem, the optimization problem is to find the vertex cover with fewest vertices, and the approximation problem is to find the vertex cover with few vertices.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7499EF-614B-41E5-9FBE-BF4428FF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EA5A3E-8206-46F4-BFB9-D66BDDEE2B3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878B81-458F-45EF-9879-E17EF596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400" y="6416675"/>
            <a:ext cx="2819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</a:t>
            </a:r>
            <a:fld id="{7333C16F-4A74-408A-8782-0178796854E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2B2D3-9611-4EC7-A65D-E89AD280727F}"/>
              </a:ext>
            </a:extLst>
          </p:cNvPr>
          <p:cNvSpPr txBox="1"/>
          <p:nvPr/>
        </p:nvSpPr>
        <p:spPr>
          <a:xfrm>
            <a:off x="190500" y="924755"/>
            <a:ext cx="87630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the traveling salesman Problem, a salesman must visits n cities. We can say that salesman wishes to make a tour or Hamiltonian cycle, visiting each city exactly once and finishing at the city he starts from. There is a non-negative cost c (</a:t>
            </a:r>
            <a:r>
              <a:rPr lang="en-IN" sz="180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j) to travel from the city </a:t>
            </a:r>
            <a:r>
              <a:rPr lang="en-IN" sz="180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city j. The goal is to find a tour of minimum cost. We assume that every two cities are connected. Such problems are called Traveling-salesman problem (TSP).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05675"/>
      </p:ext>
    </p:extLst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2FC9A-2EA7-4159-BAFB-A56107E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A270D-13FE-4D19-B7F3-2A7781BD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5000" y="6416675"/>
            <a:ext cx="3048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 </a:t>
            </a:r>
            <a:fld id="{7333C16F-4A74-408A-8782-0178796854E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F2C9F-B963-40C9-8727-DBA621257DAF}"/>
              </a:ext>
            </a:extLst>
          </p:cNvPr>
          <p:cNvSpPr txBox="1"/>
          <p:nvPr/>
        </p:nvSpPr>
        <p:spPr>
          <a:xfrm>
            <a:off x="254000" y="1588183"/>
            <a:ext cx="8991600" cy="357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-TSP (G= (V, E))   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Compute a MST T of G;  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Select any vertex r is the root of the tree;  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Let L be the list of vertices visited in a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tree walk of T;  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180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Return the Hamiltonian cycle H that visits the vertices in the order L 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51720"/>
      </p:ext>
    </p:extLst>
  </p:cSld>
  <p:clrMapOvr>
    <a:masterClrMapping/>
  </p:clrMapOvr>
  <p:transition spd="slow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2FC9A-2EA7-4159-BAFB-A56107E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A270D-13FE-4D19-B7F3-2A7781BD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5000" y="6416675"/>
            <a:ext cx="3048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 </a:t>
            </a:r>
            <a:fld id="{7333C16F-4A74-408A-8782-0178796854E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9721C-BEF4-44FC-924A-40C5FDB02E2F}"/>
              </a:ext>
            </a:extLst>
          </p:cNvPr>
          <p:cNvSpPr txBox="1"/>
          <p:nvPr/>
        </p:nvSpPr>
        <p:spPr>
          <a:xfrm>
            <a:off x="76200" y="685800"/>
            <a:ext cx="4597400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Traveling-salesman Problem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raveling-salesman Problem">
            <a:extLst>
              <a:ext uri="{FF2B5EF4-FFF2-40B4-BE49-F238E27FC236}">
                <a16:creationId xmlns:a16="http://schemas.microsoft.com/office/drawing/2014/main" id="{1FDEA97C-D814-4506-9F3C-49B0D44DAD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25257"/>
            <a:ext cx="7315200" cy="37563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D8C969-79D3-49BA-A8DE-1DEA316ECBA0}"/>
              </a:ext>
            </a:extLst>
          </p:cNvPr>
          <p:cNvSpPr txBox="1"/>
          <p:nvPr/>
        </p:nvSpPr>
        <p:spPr>
          <a:xfrm>
            <a:off x="271780" y="5432743"/>
            <a:ext cx="8470900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Note: Intuitively, </a:t>
            </a:r>
            <a:r>
              <a:rPr lang="en-IN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IN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-TSP first makes a full walk of MST T, which visits each edge exactly two times. To create a Hamiltonian cycle from the full walk, it bypasses some vertices (which corresponds to making a shortcut)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00924"/>
      </p:ext>
    </p:extLst>
  </p:cSld>
  <p:clrMapOvr>
    <a:masterClrMapping/>
  </p:clrMapOvr>
  <p:transition spd="slow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2A074-6739-4AB5-82C3-86FAE280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00F1A-19D6-4B82-96E9-C6FBD10D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300" y="641159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</a:t>
            </a:r>
            <a:fld id="{7333C16F-4A74-408A-8782-0178796854E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AF871-B6BF-4EB1-BCA7-FCDC5769CAA0}"/>
              </a:ext>
            </a:extLst>
          </p:cNvPr>
          <p:cNvSpPr txBox="1"/>
          <p:nvPr/>
        </p:nvSpPr>
        <p:spPr>
          <a:xfrm>
            <a:off x="292100" y="685800"/>
            <a:ext cx="869950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Hard to approximate </a:t>
            </a:r>
          </a:p>
          <a:p>
            <a:endParaRPr lang="en-US" dirty="0"/>
          </a:p>
          <a:p>
            <a:r>
              <a:rPr lang="en-US" dirty="0"/>
              <a:t>For any c &gt; 1, there is no polynomial time algorithm which can approximate TSP within a factor of c, unless P = NP. </a:t>
            </a:r>
          </a:p>
          <a:p>
            <a:endParaRPr lang="en-US" dirty="0"/>
          </a:p>
          <a:p>
            <a:r>
              <a:rPr lang="en-US" dirty="0"/>
              <a:t> In fact, the existence of an O(2 n ) - approximation algorithm would imply that</a:t>
            </a:r>
          </a:p>
          <a:p>
            <a:r>
              <a:rPr lang="en-US" dirty="0"/>
              <a:t> P = NP. I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A simple reduction from Hamiltonian cycle. </a:t>
            </a:r>
          </a:p>
          <a:p>
            <a:endParaRPr lang="en-US" dirty="0"/>
          </a:p>
          <a:p>
            <a:r>
              <a:rPr lang="en-US" sz="2000" b="1" dirty="0"/>
              <a:t>Easy to approximate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edge weights satisfy triangle inequality. </a:t>
            </a:r>
          </a:p>
          <a:p>
            <a:endParaRPr lang="en-US" dirty="0"/>
          </a:p>
          <a:p>
            <a:r>
              <a:rPr lang="en-US" dirty="0"/>
              <a:t>The triangle inequality holds in a (complete) graph with weight function w on the edges if for any three vertices u, v, x in the graph w(u, v) ≤ w(u, x) + w(x, v). </a:t>
            </a:r>
          </a:p>
          <a:p>
            <a:endParaRPr lang="en-US" dirty="0"/>
          </a:p>
          <a:p>
            <a:r>
              <a:rPr lang="en-US" dirty="0"/>
              <a:t> TSP with triangle inequality is also known as Metric TSP. </a:t>
            </a:r>
          </a:p>
          <a:p>
            <a:endParaRPr lang="en-US" dirty="0"/>
          </a:p>
          <a:p>
            <a:r>
              <a:rPr lang="en-US" dirty="0"/>
              <a:t>Metric TSP is still NP-hard (Non deterministic polynomial), but now we can approximate.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698169"/>
      </p:ext>
    </p:extLst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4C88D-4C25-42EC-A921-0366EC8B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34001-07F9-450B-AEDC-24853E37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0200" y="6416675"/>
            <a:ext cx="3276600" cy="4413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</a:t>
            </a:r>
            <a:fld id="{7333C16F-4A74-408A-8782-0178796854E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76E9-0938-456D-B758-FBADC8CD1766}"/>
              </a:ext>
            </a:extLst>
          </p:cNvPr>
          <p:cNvSpPr txBox="1"/>
          <p:nvPr/>
        </p:nvSpPr>
        <p:spPr>
          <a:xfrm>
            <a:off x="292100" y="818277"/>
            <a:ext cx="8547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Definition of NP class Problem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: - The set of all decision-based problems came into the division of NP Problems who can't be solved or produced an output within polynomial time but verified in the </a:t>
            </a:r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polynomial time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 NP class contains P class as a subset. NP problems being hard to solve. (one input number of outputs).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85CE8-D863-49A9-9F44-5076330C4E86}"/>
              </a:ext>
            </a:extLst>
          </p:cNvPr>
          <p:cNvSpPr txBox="1"/>
          <p:nvPr/>
        </p:nvSpPr>
        <p:spPr>
          <a:xfrm>
            <a:off x="228600" y="2819122"/>
            <a:ext cx="86106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Definition of P class Problem: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The set of decision-based problems come into the division of P Problems who can be solved or produced an output within polynomial time. P problems being easy to solve.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Definition of Polynomial time: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If we produce an output according to the given input within a specific amount of time such as within a minute, hours. This is known as Polynomial time.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36058"/>
      </p:ext>
    </p:extLst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47D1E-09BA-4C8D-9CD7-58E4E904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D532D-5703-4633-A729-91820000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34000" y="6614477"/>
            <a:ext cx="3352800" cy="167323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</a:t>
            </a:r>
            <a:fld id="{7333C16F-4A74-408A-8782-0178796854E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AADE2-C90E-4CBA-80BC-FAF5D73C88F5}"/>
              </a:ext>
            </a:extLst>
          </p:cNvPr>
          <p:cNvSpPr txBox="1"/>
          <p:nvPr/>
        </p:nvSpPr>
        <p:spPr>
          <a:xfrm>
            <a:off x="190500" y="315066"/>
            <a:ext cx="8763000" cy="627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610B38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Relation of P and NP classes</a:t>
            </a:r>
          </a:p>
          <a:p>
            <a:pPr marL="342900" lvl="0" indent="-342900">
              <a:lnSpc>
                <a:spcPct val="200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contains in NP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P=NP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that P contains in NP. In other words, if we can solve a problem in polynomial time, we can indeed verify the solution in polynomial time. More formally, we do not need to see a certificate (there is no need to specify the vertex/intermediate of the specific path) to solve the problem; we can explain it in polynomial time anyway.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it is not known whether P = NP. It seems you can verify and produce an output of the set of decision-based problems in NP classes in a polynomial time which is impossible because according to the definition of NP classes you can verify the solution within the polynomial time. So this relation can never be held.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34391"/>
      </p:ext>
    </p:extLst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b="1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6BDE8-1B58-4064-9E5C-3E4F598FCD52}"/>
              </a:ext>
            </a:extLst>
          </p:cNvPr>
          <p:cNvSpPr txBox="1"/>
          <p:nvPr/>
        </p:nvSpPr>
        <p:spPr>
          <a:xfrm>
            <a:off x="1524000" y="675640"/>
            <a:ext cx="543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FE522-8640-46D1-BA5D-188640CC4D6B}"/>
              </a:ext>
            </a:extLst>
          </p:cNvPr>
          <p:cNvSpPr txBox="1"/>
          <p:nvPr/>
        </p:nvSpPr>
        <p:spPr>
          <a:xfrm>
            <a:off x="152400" y="1524000"/>
            <a:ext cx="8610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Approximate algorithms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Submodular functions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Matroids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Multilinear extensions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Convex and Conclave closures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Continuous approximation algorithms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IN" sz="2400" dirty="0">
                <a:solidFill>
                  <a:srgbClr val="002060"/>
                </a:solidFill>
              </a:rPr>
              <a:t>Rounding techniques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7499EF-614B-41E5-9FBE-BF4428FF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EA5A3E-8206-46F4-BFB9-D66BDDEE2B3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878B81-458F-45EF-9879-E17EF596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400" y="6416675"/>
            <a:ext cx="2819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</a:t>
            </a:r>
            <a:fld id="{7333C16F-4A74-408A-8782-0178796854E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96287"/>
      </p:ext>
    </p:extLst>
  </p:cSld>
  <p:clrMapOvr>
    <a:masterClrMapping/>
  </p:clrMapOvr>
  <p:transition spd="slow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838EE-5244-4558-9968-BB6347C5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80288-537A-4691-B254-F7BF37BB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416674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</a:t>
            </a:r>
            <a:fld id="{7333C16F-4A74-408A-8782-0178796854E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B4931-6CD6-493E-A3B5-4F5BD61B40FE}"/>
              </a:ext>
            </a:extLst>
          </p:cNvPr>
          <p:cNvSpPr txBox="1"/>
          <p:nvPr/>
        </p:nvSpPr>
        <p:spPr>
          <a:xfrm>
            <a:off x="228600" y="685800"/>
            <a:ext cx="8686800" cy="451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sz="18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373BB-21F9-459C-AAFF-9F1EFCDB41F9}"/>
              </a:ext>
            </a:extLst>
          </p:cNvPr>
          <p:cNvSpPr txBox="1"/>
          <p:nvPr/>
        </p:nvSpPr>
        <p:spPr>
          <a:xfrm>
            <a:off x="228600" y="685800"/>
            <a:ext cx="8686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effectLst/>
                <a:ea typeface="Times New Roman" panose="02020603050405020304" pitchFamily="18" charset="0"/>
              </a:rPr>
              <a:t>TSP is Non deterministic polynomial Class (NPC)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the cities as a complete graph of n vertices, where each vertex represents a city.</a:t>
            </a:r>
            <a:endParaRPr lang="en-IN" sz="2400" b="1" dirty="0">
              <a:solidFill>
                <a:srgbClr val="00B050"/>
              </a:solidFill>
              <a:effectLst/>
              <a:ea typeface="Times New Roman" panose="02020603050405020304" pitchFamily="18" charset="0"/>
            </a:endParaRPr>
          </a:p>
          <a:p>
            <a:endParaRPr lang="en-IN" sz="2400" b="1" dirty="0">
              <a:solidFill>
                <a:srgbClr val="00B05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6BD0C-7B1A-40FA-9C7C-439FE377FF3B}"/>
              </a:ext>
            </a:extLst>
          </p:cNvPr>
          <p:cNvSpPr txBox="1"/>
          <p:nvPr/>
        </p:nvSpPr>
        <p:spPr>
          <a:xfrm>
            <a:off x="142240" y="2334586"/>
            <a:ext cx="8468360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assume the cost function c satisfies the triangle inequality, then we can use the following approximate algorithm.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0C3F1-53FA-4373-8113-87B2FCB0990B}"/>
              </a:ext>
            </a:extLst>
          </p:cNvPr>
          <p:cNvSpPr txBox="1"/>
          <p:nvPr/>
        </p:nvSpPr>
        <p:spPr>
          <a:xfrm>
            <a:off x="142240" y="3211902"/>
            <a:ext cx="4597400" cy="45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610B3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Triangle inequality</a:t>
            </a:r>
            <a:endParaRPr lang="en-IN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7F83E-ADCD-49B4-8B1A-724BB4C307E6}"/>
              </a:ext>
            </a:extLst>
          </p:cNvPr>
          <p:cNvSpPr txBox="1"/>
          <p:nvPr/>
        </p:nvSpPr>
        <p:spPr>
          <a:xfrm>
            <a:off x="213360" y="3756234"/>
            <a:ext cx="7800340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u, v, w be any three vertices, we have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Traveling-salesman Problem">
            <a:extLst>
              <a:ext uri="{FF2B5EF4-FFF2-40B4-BE49-F238E27FC236}">
                <a16:creationId xmlns:a16="http://schemas.microsoft.com/office/drawing/2014/main" id="{E635A252-AF6A-4795-BC09-4ABF0598B1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18115"/>
            <a:ext cx="3790950" cy="107369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D88140-73E0-482F-B064-3F5E74F428F0}"/>
              </a:ext>
            </a:extLst>
          </p:cNvPr>
          <p:cNvSpPr txBox="1"/>
          <p:nvPr/>
        </p:nvSpPr>
        <p:spPr>
          <a:xfrm>
            <a:off x="95250" y="5368564"/>
            <a:ext cx="8562340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important observation to develop an approximate solution is if we remove an edge from H*, the tour becomes a spanning tree.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57965"/>
      </p:ext>
    </p:extLst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FF4BB-468E-4C22-8587-3DC1D539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01A326-EE4D-44D5-81C5-39B47FFF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6400" y="6416675"/>
            <a:ext cx="2819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 </a:t>
            </a:r>
            <a:fld id="{7333C16F-4A74-408A-8782-0178796854E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A9F1B1-4FCF-44C9-87F3-8B5FFA309D9B}"/>
                  </a:ext>
                </a:extLst>
              </p:cNvPr>
              <p:cNvSpPr txBox="1"/>
              <p:nvPr/>
            </p:nvSpPr>
            <p:spPr>
              <a:xfrm>
                <a:off x="152400" y="532765"/>
                <a:ext cx="8534400" cy="5940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Polynomial time approximation scheme (PTAS) </a:t>
                </a:r>
              </a:p>
              <a:p>
                <a:endParaRPr lang="en-US" dirty="0"/>
              </a:p>
              <a:p>
                <a:r>
                  <a:rPr lang="en-US" dirty="0"/>
                  <a:t> 1. A PTAS is a family of algorithms {A}. </a:t>
                </a:r>
              </a:p>
              <a:p>
                <a:endParaRPr lang="en-US" dirty="0"/>
              </a:p>
              <a:p>
                <a:r>
                  <a:rPr lang="en-US" dirty="0"/>
                  <a:t> 2. There is an algorithm for every  &gt; 0. </a:t>
                </a:r>
              </a:p>
              <a:p>
                <a:endParaRPr lang="en-US" dirty="0"/>
              </a:p>
              <a:p>
                <a:r>
                  <a:rPr lang="en-US" dirty="0"/>
                  <a:t>3.                                 approximation algorithm for minimization problems. </a:t>
                </a:r>
              </a:p>
              <a:p>
                <a:endParaRPr lang="en-US" dirty="0"/>
              </a:p>
              <a:p>
                <a:r>
                  <a:rPr lang="en-US" dirty="0"/>
                  <a:t> 4.                           -approximation algorithm for maximization problems.</a:t>
                </a:r>
                <a:r>
                  <a:rPr lang="en-IN" dirty="0"/>
                  <a:t>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5. The running time is required to be polynomial in n for every fixed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but can be different for different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. </a:t>
                </a:r>
              </a:p>
              <a:p>
                <a:endParaRPr lang="en-US" dirty="0"/>
              </a:p>
              <a:p>
                <a:r>
                  <a:rPr lang="en-US" dirty="0"/>
                  <a:t>6. As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decreases the running time of the algorithm can increase rapidly, e.g.,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7. We have a Fully PTAS (FPTAS) when its running time is polynomial not only in n but also in 1/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8. </a:t>
                </a:r>
                <a:r>
                  <a:rPr lang="en-US" sz="1600" dirty="0"/>
                  <a:t>Bin Packing and MTSP can not admit a PTAS unless P = NP. </a:t>
                </a:r>
              </a:p>
              <a:p>
                <a:r>
                  <a:rPr lang="en-US" sz="1600" dirty="0"/>
                  <a:t>9. However there is a PTAS for Euclidean TSP (given a set P of points in the Euclidean plane, find a tour of minimum of cost that visits all the points of P [Arora, 1996]).</a:t>
                </a:r>
                <a:endParaRPr lang="en-IN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A9F1B1-4FCF-44C9-87F3-8B5FFA30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32765"/>
                <a:ext cx="8534400" cy="5940088"/>
              </a:xfrm>
              <a:prstGeom prst="rect">
                <a:avLst/>
              </a:prstGeom>
              <a:blipFill>
                <a:blip r:embed="rId2"/>
                <a:stretch>
                  <a:fillRect l="-1071" t="-718" b="-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66DE959-E337-4E75-94C1-99AF77E5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2286000"/>
            <a:ext cx="160972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DD5A5-01E2-4486-887C-87E66A1EC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" y="2871232"/>
            <a:ext cx="1581150" cy="36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7EC97-D37F-45CE-822F-DC98B7227B1D}"/>
              </a:ext>
            </a:extLst>
          </p:cNvPr>
          <p:cNvSpPr txBox="1"/>
          <p:nvPr/>
        </p:nvSpPr>
        <p:spPr>
          <a:xfrm>
            <a:off x="1955800" y="5552211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C92CF-5908-4E7A-A405-43CBE952DB13}"/>
              </a:ext>
            </a:extLst>
          </p:cNvPr>
          <p:cNvSpPr txBox="1"/>
          <p:nvPr/>
        </p:nvSpPr>
        <p:spPr>
          <a:xfrm>
            <a:off x="2298700" y="3244334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3AE8C2-53AC-42CE-9BBD-0E841CD5B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02" y="4640778"/>
            <a:ext cx="876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84789"/>
      </p:ext>
    </p:extLst>
  </p:cSld>
  <p:clrMapOvr>
    <a:masterClrMapping/>
  </p:clrMapOvr>
  <p:transition spd="slow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157FE-494B-4DD7-B097-4CDD7DED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CD4F8C-B799-471D-92E2-431FE320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5000" y="6406515"/>
            <a:ext cx="2819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</a:t>
            </a:r>
            <a:fld id="{7333C16F-4A74-408A-8782-0178796854E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1A957-6C40-48E8-8DB7-CCEB3886932F}"/>
              </a:ext>
            </a:extLst>
          </p:cNvPr>
          <p:cNvSpPr txBox="1"/>
          <p:nvPr/>
        </p:nvSpPr>
        <p:spPr>
          <a:xfrm>
            <a:off x="152400" y="762000"/>
            <a:ext cx="693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Shifting Strategy [</a:t>
            </a:r>
            <a:r>
              <a:rPr lang="en-US" dirty="0" err="1"/>
              <a:t>Hochbaum</a:t>
            </a:r>
            <a:r>
              <a:rPr lang="en-US" dirty="0"/>
              <a:t> and </a:t>
            </a:r>
            <a:r>
              <a:rPr lang="en-US" dirty="0" err="1"/>
              <a:t>Maass</a:t>
            </a:r>
            <a:r>
              <a:rPr lang="en-US" dirty="0"/>
              <a:t>, 1985]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47B70-0D5E-4E25-8A0A-4983D71D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3200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09F26-49FF-4864-94A5-92D89405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4000"/>
            <a:ext cx="4953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5331"/>
      </p:ext>
    </p:extLst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8A9A2-5E37-4088-A65B-75B41A95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36115-6E06-4B1E-93EF-743E5284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400" y="6416675"/>
            <a:ext cx="2819400" cy="2127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</a:t>
            </a:r>
            <a:fld id="{7333C16F-4A74-408A-8782-0178796854E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13953-E9A4-46A7-92D5-F0EA23CD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66198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78375"/>
      </p:ext>
    </p:extLst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D5D46-DCE1-4194-80FC-AD7C0E8D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D4868-8A05-4D15-8974-7C38206D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8800" y="644715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 </a:t>
            </a:r>
            <a:fld id="{7333C16F-4A74-408A-8782-0178796854E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E531E-DF1C-4903-B7C2-62CA51A9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066800"/>
            <a:ext cx="58769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77794"/>
      </p:ext>
    </p:extLst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B761C-993F-4AB1-912D-2583D79C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9B90D-80A2-415E-8D8D-0BD3FB3A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8800" y="643699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</a:t>
            </a:r>
            <a:fld id="{7333C16F-4A74-408A-8782-0178796854E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7E3AC-6C04-430B-90F1-B8EDFD87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609600"/>
            <a:ext cx="41148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2EEBC-C391-440F-88DD-5E6F9E3B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1" y="1143000"/>
            <a:ext cx="41148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BEC2AD-0A51-46DC-9805-0F6DE89F2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424237"/>
            <a:ext cx="5553075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30710"/>
      </p:ext>
    </p:extLst>
  </p:cSld>
  <p:clrMapOvr>
    <a:masterClrMapping/>
  </p:clrMapOvr>
  <p:transition spd="slow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C79-728A-4EF9-B66D-0D4F1E39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FCC115-0769-4C4C-AD60-84BB9E11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1200" y="6416675"/>
            <a:ext cx="2590800" cy="2127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</a:t>
            </a:r>
            <a:fld id="{7333C16F-4A74-408A-8782-0178796854E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D9066-541A-4628-BD58-2D7F7EB6807B}"/>
              </a:ext>
            </a:extLst>
          </p:cNvPr>
          <p:cNvSpPr txBox="1"/>
          <p:nvPr/>
        </p:nvSpPr>
        <p:spPr>
          <a:xfrm>
            <a:off x="477520" y="685800"/>
            <a:ext cx="45974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Conclusion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Basics of approximation.</a:t>
            </a:r>
          </a:p>
          <a:p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Types of approximation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3. Approximation algorithms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4. Vertex cover, TSP along with examples.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5. PTAS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964794"/>
      </p:ext>
    </p:extLst>
  </p:cSld>
  <p:clrMapOvr>
    <a:masterClrMapping/>
  </p:clrMapOvr>
  <p:transition spd="slow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2FC9A-2EA7-4159-BAFB-A56107E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A270D-13FE-4D19-B7F3-2A7781BD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5000" y="6416675"/>
            <a:ext cx="3048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 </a:t>
            </a:r>
            <a:fld id="{7333C16F-4A74-408A-8782-0178796854E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A075D-386C-4E87-88AF-ADCE774AE627}"/>
              </a:ext>
            </a:extLst>
          </p:cNvPr>
          <p:cNvSpPr txBox="1"/>
          <p:nvPr/>
        </p:nvSpPr>
        <p:spPr>
          <a:xfrm>
            <a:off x="86360" y="520799"/>
            <a:ext cx="890524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References</a:t>
            </a:r>
            <a:endParaRPr lang="en-I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The Design of Approximation Algorithms by David P. Williamson and David B. </a:t>
            </a:r>
            <a:r>
              <a:rPr lang="en-IN" dirty="0" err="1"/>
              <a:t>Shmoys</a:t>
            </a:r>
            <a:r>
              <a:rPr lang="en-IN" dirty="0"/>
              <a:t>, First Edition, 2011. </a:t>
            </a:r>
          </a:p>
          <a:p>
            <a:pPr>
              <a:lnSpc>
                <a:spcPct val="150000"/>
              </a:lnSpc>
            </a:pPr>
            <a:r>
              <a:rPr lang="en-IN" dirty="0"/>
              <a:t>2. Geometric Approximation Algorithms by </a:t>
            </a:r>
            <a:r>
              <a:rPr lang="en-IN" dirty="0" err="1"/>
              <a:t>Sariel</a:t>
            </a:r>
            <a:r>
              <a:rPr lang="en-IN" dirty="0"/>
              <a:t> Har-</a:t>
            </a:r>
            <a:r>
              <a:rPr lang="en-IN" dirty="0" err="1"/>
              <a:t>Peled</a:t>
            </a:r>
            <a:r>
              <a:rPr lang="en-IN" dirty="0"/>
              <a:t>, First Edition, 2011. </a:t>
            </a:r>
          </a:p>
          <a:p>
            <a:pPr>
              <a:lnSpc>
                <a:spcPct val="150000"/>
              </a:lnSpc>
            </a:pPr>
            <a:r>
              <a:rPr lang="en-IN" dirty="0"/>
              <a:t>3. Approximation Algorithms by Vijay V. </a:t>
            </a:r>
            <a:r>
              <a:rPr lang="en-IN" dirty="0" err="1"/>
              <a:t>Vazirani</a:t>
            </a:r>
            <a:r>
              <a:rPr lang="en-IN" dirty="0"/>
              <a:t>, First Edition. R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4. Arora, S. (1996). Polynomial time approximation schemes for </a:t>
            </a:r>
            <a:r>
              <a:rPr lang="en-IN" dirty="0" err="1"/>
              <a:t>euclidean</a:t>
            </a:r>
            <a:r>
              <a:rPr lang="en-IN" dirty="0"/>
              <a:t> tsp and other geometric problems. In Foundations of Computer Science, 1996. Proceedings., 37th Annual Symposium on, pages 2–11. IEEE. </a:t>
            </a:r>
          </a:p>
          <a:p>
            <a:endParaRPr lang="en-IN" dirty="0"/>
          </a:p>
          <a:p>
            <a:r>
              <a:rPr lang="en-IN" dirty="0"/>
              <a:t>5. </a:t>
            </a:r>
            <a:r>
              <a:rPr lang="en-IN" dirty="0" err="1"/>
              <a:t>H˚astad</a:t>
            </a:r>
            <a:r>
              <a:rPr lang="en-IN" dirty="0"/>
              <a:t>, J. (2001). Some optimal inapproximability results. Journal of the ACM (JACM), 48(4):798–859. </a:t>
            </a:r>
          </a:p>
          <a:p>
            <a:endParaRPr lang="en-IN" dirty="0"/>
          </a:p>
          <a:p>
            <a:r>
              <a:rPr lang="en-IN" dirty="0"/>
              <a:t>6. </a:t>
            </a:r>
            <a:r>
              <a:rPr lang="en-IN" dirty="0" err="1"/>
              <a:t>Hochbaum</a:t>
            </a:r>
            <a:r>
              <a:rPr lang="en-IN" dirty="0"/>
              <a:t>, D. S. and </a:t>
            </a:r>
            <a:r>
              <a:rPr lang="en-IN" dirty="0" err="1"/>
              <a:t>Maass</a:t>
            </a:r>
            <a:r>
              <a:rPr lang="en-IN" dirty="0"/>
              <a:t>, W. (1985). Approximation schemes for covering and packing problems in image processing and VLSI. Journal of the ACM (JACM), 32(1):130–136.</a:t>
            </a:r>
          </a:p>
          <a:p>
            <a:endParaRPr lang="en-IN" dirty="0"/>
          </a:p>
          <a:p>
            <a:r>
              <a:rPr lang="en-IN" dirty="0"/>
              <a:t>7.  </a:t>
            </a:r>
            <a:r>
              <a:rPr lang="en-IN" dirty="0" err="1"/>
              <a:t>Karakostas</a:t>
            </a:r>
            <a:r>
              <a:rPr lang="en-IN" dirty="0"/>
              <a:t>, G. (2009). A better approximation ratio for the vertex cover problem. ACM Transactions on Algorithms (TALG), 5(4):41.</a:t>
            </a:r>
          </a:p>
        </p:txBody>
      </p:sp>
    </p:spTree>
    <p:extLst>
      <p:ext uri="{BB962C8B-B14F-4D97-AF65-F5344CB8AC3E}">
        <p14:creationId xmlns:p14="http://schemas.microsoft.com/office/powerpoint/2010/main" val="787590394"/>
      </p:ext>
    </p:extLst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429034">
            <a:off x="2540032" y="3044280"/>
            <a:ext cx="40639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Iskoola Pota" pitchFamily="34" charset="0"/>
                <a:cs typeface="Iskoola Pota" pitchFamily="34" charset="0"/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499F2-936F-4223-B4BF-C8B8EBD4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7E6369-D726-4AB8-BFFF-FCCA83BCA5E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B50B-EB9C-4483-9DF4-E2C4F914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0002" y="6462395"/>
            <a:ext cx="2425397" cy="31940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  </a:t>
            </a:r>
            <a:fld id="{7333C16F-4A74-408A-8782-0178796854E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b="1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6BDE8-1B58-4064-9E5C-3E4F598FCD52}"/>
              </a:ext>
            </a:extLst>
          </p:cNvPr>
          <p:cNvSpPr txBox="1"/>
          <p:nvPr/>
        </p:nvSpPr>
        <p:spPr>
          <a:xfrm>
            <a:off x="1524000" y="675640"/>
            <a:ext cx="543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 ALGORITHMS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FE522-8640-46D1-BA5D-188640CC4D6B}"/>
              </a:ext>
            </a:extLst>
          </p:cNvPr>
          <p:cNvSpPr txBox="1"/>
          <p:nvPr/>
        </p:nvSpPr>
        <p:spPr>
          <a:xfrm>
            <a:off x="152400" y="1524000"/>
            <a:ext cx="8610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Definition: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Given an optimization problem P, an algorithm A is said to be an approximation algorithm for P, if for any given instance I, it returns an approximate solution, that is a feasible solution.</a:t>
            </a:r>
            <a:endParaRPr lang="en-IN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l"/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An Approximate Algorithm is a way of approach 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NP-COMPLETENESS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 for the optimization problem.  </a:t>
            </a:r>
          </a:p>
          <a:p>
            <a:pPr algn="just"/>
            <a:endParaRPr lang="en-US" sz="1800" b="0" i="0" dirty="0">
              <a:solidFill>
                <a:srgbClr val="002060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This technique does not guarantee the best solution.</a:t>
            </a:r>
          </a:p>
          <a:p>
            <a:pPr algn="just"/>
            <a:r>
              <a:rPr lang="en-US" sz="18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goal of an approximation algorithm is to come as close as possible to the optimum value in a reasonable amount of time which is at the most polynomial time. </a:t>
            </a:r>
          </a:p>
          <a:p>
            <a:pPr algn="just"/>
            <a:endParaRPr lang="en-US" sz="1800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Such algorithms are called approximation algorithm or heuristic algorithm.</a:t>
            </a:r>
            <a:endParaRPr lang="en-IN" sz="1800" dirty="0">
              <a:solidFill>
                <a:srgbClr val="002060"/>
              </a:solidFill>
            </a:endParaRPr>
          </a:p>
          <a:p>
            <a:pPr algn="l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7499EF-614B-41E5-9FBE-BF4428FF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EA5A3E-8206-46F4-BFB9-D66BDDEE2B3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878B81-458F-45EF-9879-E17EF596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400" y="6416675"/>
            <a:ext cx="2819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</a:t>
            </a:r>
            <a:fld id="{7333C16F-4A74-408A-8782-0178796854E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45BD7-A80B-4A40-B9A7-B71DA40F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8915E-5FDB-488A-BEBB-751E602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5000" y="6416674"/>
            <a:ext cx="2514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</a:t>
            </a:r>
            <a:fld id="{7333C16F-4A74-408A-8782-0178796854E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F868B-CED1-4804-B116-AC730D5BDB2D}"/>
              </a:ext>
            </a:extLst>
          </p:cNvPr>
          <p:cNvSpPr txBox="1"/>
          <p:nvPr/>
        </p:nvSpPr>
        <p:spPr>
          <a:xfrm>
            <a:off x="228600" y="990600"/>
            <a:ext cx="86106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Types of approximation 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An optimization problem 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dirty="0"/>
              <a:t>An approximation algorithm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/>
              <a:t> An instance of </a:t>
            </a:r>
            <a:r>
              <a:rPr lang="en-US" dirty="0">
                <a:solidFill>
                  <a:srgbClr val="7030A0"/>
                </a:solidFill>
              </a:rPr>
              <a:t>P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A∗ (I) </a:t>
            </a:r>
            <a:r>
              <a:rPr lang="en-US" dirty="0"/>
              <a:t>Optimal value for the instance </a:t>
            </a:r>
            <a:r>
              <a:rPr lang="en-US" dirty="0">
                <a:solidFill>
                  <a:srgbClr val="7030A0"/>
                </a:solidFill>
              </a:rPr>
              <a:t>I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A(I) </a:t>
            </a:r>
            <a:r>
              <a:rPr lang="en-US" dirty="0"/>
              <a:t>Value for the instance I generated by </a:t>
            </a:r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en-US" dirty="0"/>
              <a:t>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Absolute approximation </a:t>
            </a:r>
            <a:r>
              <a:rPr lang="en-US" dirty="0"/>
              <a:t> A is an absolute approximation algorithm if there exists a constant k such that, for every instance I of P, |A∗ (I) − A(I)| ≤ k. </a:t>
            </a:r>
          </a:p>
          <a:p>
            <a:r>
              <a:rPr lang="en-US" dirty="0" err="1"/>
              <a:t>Eg</a:t>
            </a:r>
            <a:r>
              <a:rPr lang="en-US" dirty="0"/>
              <a:t>:  Planar graph coloring. 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2. Relative approximation</a:t>
            </a:r>
            <a:r>
              <a:rPr lang="en-US" dirty="0"/>
              <a:t> I A is an relative approximation algorithm if there exists a constant k such that, for every instance I of P, max{ A∗(I) /A(I) , A(I) /A∗(I) } ≤ k.</a:t>
            </a:r>
          </a:p>
          <a:p>
            <a:r>
              <a:rPr lang="en-US" dirty="0" err="1"/>
              <a:t>Eg</a:t>
            </a:r>
            <a:r>
              <a:rPr lang="en-US" dirty="0"/>
              <a:t>: Vertex cover.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429611"/>
      </p:ext>
    </p:extLst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838EE-5244-4558-9968-BB6347C5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80288-537A-4691-B254-F7BF37BB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416674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</a:t>
            </a:r>
            <a:fld id="{7333C16F-4A74-408A-8782-0178796854E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B4931-6CD6-493E-A3B5-4F5BD61B40FE}"/>
              </a:ext>
            </a:extLst>
          </p:cNvPr>
          <p:cNvSpPr txBox="1"/>
          <p:nvPr/>
        </p:nvSpPr>
        <p:spPr>
          <a:xfrm>
            <a:off x="228600" y="2336834"/>
            <a:ext cx="8686800" cy="211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sz="18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decision vertex-cover problem was proven NPC. Now, we want to solve the optimal version of the vertex cover problem, i.e., we want to find a minimum size vertex cover of a given graph. We call such vertex cover an optimal vertex cover C*.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9B976-B4A7-4DCB-A1DE-D8AF8162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77" y="4514100"/>
            <a:ext cx="4668446" cy="1844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06ECC8-31CE-4D0C-B9C8-C4F903BFECF7}"/>
              </a:ext>
            </a:extLst>
          </p:cNvPr>
          <p:cNvSpPr txBox="1"/>
          <p:nvPr/>
        </p:nvSpPr>
        <p:spPr>
          <a:xfrm>
            <a:off x="228600" y="499743"/>
            <a:ext cx="8915400" cy="188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375"/>
              </a:spcBef>
            </a:pPr>
            <a:r>
              <a:rPr lang="en-IN" sz="2400" b="1" kern="0" dirty="0">
                <a:solidFill>
                  <a:srgbClr val="610B3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Vertex Cover</a:t>
            </a:r>
            <a:endParaRPr lang="en-IN" sz="2400" b="1" kern="0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l"/>
            <a:endParaRPr lang="en-IN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 Vertex Cover of a graph G is a set of vertices such that each edge in G is incident to at least one of these vertices.</a:t>
            </a:r>
          </a:p>
        </p:txBody>
      </p:sp>
    </p:spTree>
    <p:extLst>
      <p:ext uri="{BB962C8B-B14F-4D97-AF65-F5344CB8AC3E}">
        <p14:creationId xmlns:p14="http://schemas.microsoft.com/office/powerpoint/2010/main" val="2077246296"/>
      </p:ext>
    </p:extLst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838EE-5244-4558-9968-BB6347C5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80288-537A-4691-B254-F7BF37BB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416674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</a:t>
            </a:r>
            <a:fld id="{7333C16F-4A74-408A-8782-0178796854E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50244-D52F-496F-9EE1-1F9CCAD76334}"/>
              </a:ext>
            </a:extLst>
          </p:cNvPr>
          <p:cNvSpPr txBox="1"/>
          <p:nvPr/>
        </p:nvSpPr>
        <p:spPr>
          <a:xfrm>
            <a:off x="152400" y="712615"/>
            <a:ext cx="9067800" cy="1795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approximate algorithm for vertex cover: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idea is to take an edge (u, v) one by one, put both vertices to C, and remove all the edges incident to u or v. We carry on until all edges have been removed. C is a VC.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Vertex Cover">
            <a:extLst>
              <a:ext uri="{FF2B5EF4-FFF2-40B4-BE49-F238E27FC236}">
                <a16:creationId xmlns:a16="http://schemas.microsoft.com/office/drawing/2014/main" id="{6103EF24-9A99-40B3-AD4D-BDD34D9A98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67818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F8A46B-382A-4826-A56C-BD6B644798DF}"/>
              </a:ext>
            </a:extLst>
          </p:cNvPr>
          <p:cNvSpPr txBox="1"/>
          <p:nvPr/>
        </p:nvSpPr>
        <p:spPr>
          <a:xfrm>
            <a:off x="609600" y="5772591"/>
            <a:ext cx="4612640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 = {b, c, d, e, f, g}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90614"/>
      </p:ext>
    </p:extLst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8E40E-6DEA-450C-8489-D34D192B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C0344E-411F-41AC-9FE2-F30A4B32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1600" y="6416674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</a:t>
            </a:r>
            <a:fld id="{7333C16F-4A74-408A-8782-0178796854E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81AA-EC55-4909-989E-C583D5082C35}"/>
              </a:ext>
            </a:extLst>
          </p:cNvPr>
          <p:cNvSpPr txBox="1"/>
          <p:nvPr/>
        </p:nvSpPr>
        <p:spPr>
          <a:xfrm>
            <a:off x="292100" y="685800"/>
            <a:ext cx="7556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Instance    </a:t>
            </a:r>
            <a:r>
              <a:rPr lang="en-US" dirty="0"/>
              <a:t> An undirected graph G = (V, E). </a:t>
            </a:r>
          </a:p>
          <a:p>
            <a:endParaRPr lang="en-US" dirty="0"/>
          </a:p>
          <a:p>
            <a:r>
              <a:rPr lang="en-US" b="1" dirty="0"/>
              <a:t>Feasible Solution     </a:t>
            </a:r>
            <a:r>
              <a:rPr lang="en-US" dirty="0"/>
              <a:t>A subset C ⊆ V such that at least one vertex of every edge of G belongs C. </a:t>
            </a:r>
          </a:p>
          <a:p>
            <a:endParaRPr lang="en-US" dirty="0"/>
          </a:p>
          <a:p>
            <a:r>
              <a:rPr lang="en-US" b="1" dirty="0"/>
              <a:t>Value</a:t>
            </a:r>
            <a:r>
              <a:rPr lang="en-US" dirty="0"/>
              <a:t> The value of the solution is the size of the cover, |C|, and the goal is to minimize it.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728BB-09EA-4F32-BFE8-54409BBD7B8D}"/>
              </a:ext>
            </a:extLst>
          </p:cNvPr>
          <p:cNvSpPr txBox="1"/>
          <p:nvPr/>
        </p:nvSpPr>
        <p:spPr>
          <a:xfrm>
            <a:off x="152400" y="5561429"/>
            <a:ext cx="8242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Figure:    (a) An undirected graph (b) A trivial vertex cover                            </a:t>
            </a:r>
          </a:p>
          <a:p>
            <a:r>
              <a:rPr lang="en-US" dirty="0"/>
              <a:t>               (c) A vertex cover           (d) An other vertex cover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0AE736-5EE0-4F29-89F8-B017B438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17125"/>
            <a:ext cx="5521325" cy="26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25679"/>
      </p:ext>
    </p:extLst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842F5-FCA8-4374-AC27-35D911AA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B86600-05F8-4C71-9214-DB3A5C6B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8800" y="6406515"/>
            <a:ext cx="3124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K Rajyalakshmi                 </a:t>
            </a:r>
            <a:fld id="{7333C16F-4A74-408A-8782-0178796854E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CF037-062C-466A-9F73-6B62031AE21D}"/>
              </a:ext>
            </a:extLst>
          </p:cNvPr>
          <p:cNvSpPr txBox="1"/>
          <p:nvPr/>
        </p:nvSpPr>
        <p:spPr>
          <a:xfrm>
            <a:off x="228600" y="539115"/>
            <a:ext cx="75565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Greedy algorithm 1</a:t>
            </a:r>
            <a:endParaRPr lang="en-US" dirty="0"/>
          </a:p>
          <a:p>
            <a:r>
              <a:rPr lang="en-US" dirty="0"/>
              <a:t> 1. C ← ∅ </a:t>
            </a:r>
          </a:p>
          <a:p>
            <a:r>
              <a:rPr lang="en-US" dirty="0"/>
              <a:t>2. pick any edge (u, v) ∈ E. </a:t>
            </a:r>
          </a:p>
          <a:p>
            <a:r>
              <a:rPr lang="en-US" dirty="0"/>
              <a:t>3. C = C ∪ {u, v} </a:t>
            </a:r>
          </a:p>
          <a:p>
            <a:r>
              <a:rPr lang="en-US" dirty="0"/>
              <a:t>4. remove all edges incident on either u or v from E. </a:t>
            </a:r>
          </a:p>
          <a:p>
            <a:r>
              <a:rPr lang="en-US" dirty="0"/>
              <a:t>5. repeat the process till all edges are removed from E.</a:t>
            </a:r>
          </a:p>
          <a:p>
            <a:r>
              <a:rPr lang="en-US" dirty="0"/>
              <a:t> 6. return C.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8D946-3689-4800-8C9D-9BA289EA5844}"/>
              </a:ext>
            </a:extLst>
          </p:cNvPr>
          <p:cNvSpPr txBox="1"/>
          <p:nvPr/>
        </p:nvSpPr>
        <p:spPr>
          <a:xfrm>
            <a:off x="314960" y="5873045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|C| = 6 (blue vertices) and |C ∗ | = 3 (red vertices) </a:t>
            </a:r>
          </a:p>
          <a:p>
            <a:r>
              <a:rPr lang="en-US" dirty="0"/>
              <a:t> However if we had picked the edge (B, C) we would have |C| = 4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8CDC1-468D-42E2-8CE9-54955FAE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2773"/>
            <a:ext cx="6067425" cy="29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4832"/>
      </p:ext>
    </p:extLst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B2E94-C07C-4E90-A9B7-BA0165B9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3120-E14A-4660-B38E-80175089C2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D8153-C6E1-4D58-AA4D-F6A2D436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492875"/>
            <a:ext cx="27432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Dr K Rajyalakshmi                   </a:t>
            </a:r>
            <a:fld id="{7333C16F-4A74-408A-8782-0178796854E8}" type="slidenum">
              <a:rPr lang="en-US" smtClean="0"/>
              <a:pPr algn="l">
                <a:defRPr/>
              </a:pPr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44107-6A20-4620-A48E-0BDB8E43A541}"/>
              </a:ext>
            </a:extLst>
          </p:cNvPr>
          <p:cNvSpPr txBox="1"/>
          <p:nvPr/>
        </p:nvSpPr>
        <p:spPr>
          <a:xfrm>
            <a:off x="292100" y="668953"/>
            <a:ext cx="86995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Performance analysis of algorithm 1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edges picked by the algorithm is a maximal matching (say M), hence C is a vertex cover.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The algorithm runs in time polynomial of input size.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The optimum vertex cover (say C ∗ ) must cover every edge in M.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Hence C ∗ contains at least one of the end points of each edge in M, implies </a:t>
            </a:r>
          </a:p>
          <a:p>
            <a:r>
              <a:rPr lang="en-US" dirty="0"/>
              <a:t>      |C ∗ | ≥ |M|.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5. |C| = 2 ∗ |M| ≤ 2 ∗ |C ∗ |, where C ∗ is an optimal solution.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6. Thus there is a 2-factor approximation algorithm for vertex cover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111356"/>
      </p:ext>
    </p:extLst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589DC24E20FC47854CE4E2CC059B13" ma:contentTypeVersion="4" ma:contentTypeDescription="Create a new document." ma:contentTypeScope="" ma:versionID="97100aa15b5520b9aedeab4872649e60">
  <xsd:schema xmlns:xsd="http://www.w3.org/2001/XMLSchema" xmlns:xs="http://www.w3.org/2001/XMLSchema" xmlns:p="http://schemas.microsoft.com/office/2006/metadata/properties" xmlns:ns2="aeeaec79-7114-4b55-aec1-f55944782b1f" xmlns:ns3="1b93f39b-9c3f-4779-9e2c-63652612271c" targetNamespace="http://schemas.microsoft.com/office/2006/metadata/properties" ma:root="true" ma:fieldsID="0326e71eae21e8e81bed3144ab254fb4" ns2:_="" ns3:_="">
    <xsd:import namespace="aeeaec79-7114-4b55-aec1-f55944782b1f"/>
    <xsd:import namespace="1b93f39b-9c3f-4779-9e2c-63652612271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aec79-7114-4b55-aec1-f55944782b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3f39b-9c3f-4779-9e2c-636526122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eeaec79-7114-4b55-aec1-f55944782b1f">
      <UserInfo>
        <DisplayName>Dr.CHOUDHARY SHYAM PRAKASH</DisplayName>
        <AccountId>12</AccountId>
        <AccountType/>
      </UserInfo>
      <UserInfo>
        <DisplayName>DS 2020 -21 Even Members</DisplayName>
        <AccountId>7</AccountId>
        <AccountType/>
      </UserInfo>
      <UserInfo>
        <DisplayName>Dr.K V RAJU</DisplayName>
        <AccountId>14</AccountId>
        <AccountType/>
      </UserInfo>
      <UserInfo>
        <DisplayName>Vuyyuru Lakshmi Lalitha</DisplayName>
        <AccountId>42</AccountId>
        <AccountType/>
      </UserInfo>
      <UserInfo>
        <DisplayName>drchvr@gmail.com</DisplayName>
        <AccountId>54</AccountId>
        <AccountType/>
      </UserInfo>
      <UserInfo>
        <DisplayName>Ramana Muthy Venkata</DisplayName>
        <AccountId>55</AccountId>
        <AccountType/>
      </UserInfo>
      <UserInfo>
        <DisplayName>bhanuprakash</DisplayName>
        <AccountId>34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7E162AE-A9EA-4B78-8C2E-4C717B154DDF}"/>
</file>

<file path=customXml/itemProps2.xml><?xml version="1.0" encoding="utf-8"?>
<ds:datastoreItem xmlns:ds="http://schemas.openxmlformats.org/officeDocument/2006/customXml" ds:itemID="{E69FFD12-02E4-44FE-AF04-823105442D7A}"/>
</file>

<file path=customXml/itemProps3.xml><?xml version="1.0" encoding="utf-8"?>
<ds:datastoreItem xmlns:ds="http://schemas.openxmlformats.org/officeDocument/2006/customXml" ds:itemID="{6F80BFAC-4CE0-4750-8D22-C1847A4445C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</TotalTime>
  <Words>2310</Words>
  <Application>Microsoft Office PowerPoint</Application>
  <PresentationFormat>On-screen Show (4:3)</PresentationFormat>
  <Paragraphs>286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Cambria Math</vt:lpstr>
      <vt:lpstr>Helvetica</vt:lpstr>
      <vt:lpstr>Iskoola Pota</vt:lpstr>
      <vt:lpstr>Times New Roman</vt:lpstr>
      <vt:lpstr>Verdana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syte1</dc:creator>
  <cp:lastModifiedBy>K Rajya Lakshmi</cp:lastModifiedBy>
  <cp:revision>230</cp:revision>
  <dcterms:created xsi:type="dcterms:W3CDTF">2012-02-29T06:08:47Z</dcterms:created>
  <dcterms:modified xsi:type="dcterms:W3CDTF">2020-12-03T18:01:18Z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ppt</vt:lpwstr>
  </property>
  <property fmtid="{D5CDD505-2E9C-101B-9397-08002B2CF9AE}" pid="3" name="SlideDescription">
    <vt:lpwstr/>
  </property>
  <property fmtid="{D5CDD505-2E9C-101B-9397-08002B2CF9AE}" pid="4" name="ContentTypeId">
    <vt:lpwstr>0x01010018589DC24E20FC47854CE4E2CC059B13</vt:lpwstr>
  </property>
</Properties>
</file>