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732" r:id="rId2"/>
    <p:sldId id="733" r:id="rId3"/>
    <p:sldId id="552" r:id="rId4"/>
    <p:sldId id="553" r:id="rId5"/>
    <p:sldId id="546" r:id="rId6"/>
    <p:sldId id="625" r:id="rId7"/>
    <p:sldId id="629" r:id="rId8"/>
    <p:sldId id="626" r:id="rId9"/>
    <p:sldId id="763" r:id="rId10"/>
    <p:sldId id="764" r:id="rId11"/>
    <p:sldId id="767" r:id="rId12"/>
    <p:sldId id="768" r:id="rId13"/>
    <p:sldId id="769" r:id="rId14"/>
    <p:sldId id="770" r:id="rId15"/>
    <p:sldId id="799" r:id="rId16"/>
    <p:sldId id="805" r:id="rId17"/>
    <p:sldId id="820" r:id="rId18"/>
    <p:sldId id="838" r:id="rId19"/>
    <p:sldId id="771" r:id="rId20"/>
    <p:sldId id="776" r:id="rId21"/>
    <p:sldId id="777" r:id="rId22"/>
    <p:sldId id="778" r:id="rId23"/>
    <p:sldId id="779" r:id="rId24"/>
    <p:sldId id="772" r:id="rId25"/>
    <p:sldId id="780" r:id="rId26"/>
    <p:sldId id="781" r:id="rId27"/>
    <p:sldId id="782" r:id="rId28"/>
    <p:sldId id="774" r:id="rId29"/>
    <p:sldId id="794" r:id="rId30"/>
    <p:sldId id="785" r:id="rId31"/>
    <p:sldId id="795" r:id="rId32"/>
    <p:sldId id="783" r:id="rId33"/>
    <p:sldId id="784" r:id="rId34"/>
    <p:sldId id="775" r:id="rId35"/>
    <p:sldId id="786" r:id="rId36"/>
    <p:sldId id="787" r:id="rId37"/>
    <p:sldId id="788" r:id="rId38"/>
    <p:sldId id="789" r:id="rId39"/>
    <p:sldId id="790" r:id="rId40"/>
    <p:sldId id="791" r:id="rId41"/>
    <p:sldId id="792" r:id="rId42"/>
    <p:sldId id="793" r:id="rId43"/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817ED-2BD1-448D-BA74-A4FAE1EAE9EF}" v="1" dt="2021-02-09T03:48:45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9" autoAdjust="0"/>
    <p:restoredTop sz="85324" autoAdjust="0"/>
  </p:normalViewPr>
  <p:slideViewPr>
    <p:cSldViewPr snapToGrid="0" snapToObjects="1">
      <p:cViewPr varScale="1">
        <p:scale>
          <a:sx n="83" d="100"/>
          <a:sy n="83" d="100"/>
        </p:scale>
        <p:origin x="1690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52178e64980036" providerId="LiveId" clId="{3B6817ED-2BD1-448D-BA74-A4FAE1EAE9EF}"/>
    <pc:docChg chg="addSld modSld">
      <pc:chgData name="" userId="4652178e64980036" providerId="LiveId" clId="{3B6817ED-2BD1-448D-BA74-A4FAE1EAE9EF}" dt="2021-02-09T03:48:45.105" v="0"/>
      <pc:docMkLst>
        <pc:docMk/>
      </pc:docMkLst>
      <pc:sldChg chg="add">
        <pc:chgData name="" userId="4652178e64980036" providerId="LiveId" clId="{3B6817ED-2BD1-448D-BA74-A4FAE1EAE9EF}" dt="2021-02-09T03:48:45.105" v="0"/>
        <pc:sldMkLst>
          <pc:docMk/>
          <pc:sldMk cId="0" sldId="256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57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58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59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60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61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62"/>
        </pc:sldMkLst>
      </pc:sldChg>
      <pc:sldChg chg="add">
        <pc:chgData name="" userId="4652178e64980036" providerId="LiveId" clId="{3B6817ED-2BD1-448D-BA74-A4FAE1EAE9EF}" dt="2021-02-09T03:48:45.105" v="0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4616F-7957-3F49-BBD2-99E044672F7D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1AEC3-7A40-1044-AD1F-2201B187BF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B4B4-68D6-3B43-8C64-005898EFCEC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942-10FE-0648-A0AE-6547D10E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25" y="1730474"/>
            <a:ext cx="8854118" cy="185109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i="1" dirty="0" err="1"/>
              <a:t>Matroids</a:t>
            </a:r>
            <a:r>
              <a:rPr lang="en-US" i="1" dirty="0"/>
              <a:t>, </a:t>
            </a:r>
            <a:r>
              <a:rPr lang="en-US" i="1" dirty="0" err="1"/>
              <a:t>Submodular</a:t>
            </a:r>
            <a:r>
              <a:rPr lang="en-US" i="1" dirty="0"/>
              <a:t> Functions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9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Base of a Subset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374415"/>
            <a:ext cx="9102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is a base of U ⊆S if it satisfies three 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72" y="3259474"/>
            <a:ext cx="18716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 X ⊆ 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867" y="3259474"/>
            <a:ext cx="18389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(ii) X ∈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3713" y="4235878"/>
            <a:ext cx="8950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(iii) There exists no U’∈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, such that X ⊂ U’ ⊆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9544" y="6189252"/>
            <a:ext cx="22603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subset of 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6706" y="6189252"/>
            <a:ext cx="24438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independent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8359" y="5511305"/>
            <a:ext cx="42669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Inclusionwise</a:t>
            </a:r>
            <a:r>
              <a:rPr lang="en-US" sz="3200" dirty="0">
                <a:solidFill>
                  <a:schemeClr val="tx2"/>
                </a:solidFill>
              </a:rPr>
              <a:t> maximal</a:t>
            </a:r>
          </a:p>
        </p:txBody>
      </p:sp>
    </p:spTree>
    <p:extLst>
      <p:ext uri="{BB962C8B-B14F-4D97-AF65-F5344CB8AC3E}">
        <p14:creationId xmlns:p14="http://schemas.microsoft.com/office/powerpoint/2010/main" val="96273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An Interesting Property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55549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 is a subset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1936" y="2216348"/>
            <a:ext cx="27614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 is a </a:t>
            </a:r>
            <a:r>
              <a:rPr lang="en-US" sz="3200" dirty="0" err="1"/>
              <a:t>matroid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3194" y="4907283"/>
            <a:ext cx="83267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U ⊆ S, all bases of U have same size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882597" y="3284096"/>
            <a:ext cx="129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⟺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0627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Rank of a Subset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374415"/>
            <a:ext cx="12791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 ⊆S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972" y="3796758"/>
            <a:ext cx="5167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</a:t>
            </a:r>
            <a:r>
              <a:rPr lang="en-US" sz="3200" baseline="-25000" dirty="0" err="1"/>
              <a:t>M</a:t>
            </a:r>
            <a:r>
              <a:rPr lang="en-US" sz="3200" dirty="0"/>
              <a:t>(U) = Size of a base of U</a:t>
            </a:r>
          </a:p>
        </p:txBody>
      </p:sp>
    </p:spTree>
    <p:extLst>
      <p:ext uri="{BB962C8B-B14F-4D97-AF65-F5344CB8AC3E}">
        <p14:creationId xmlns:p14="http://schemas.microsoft.com/office/powerpoint/2010/main" val="97941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Base of a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374415"/>
            <a:ext cx="26025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is a base S</a:t>
            </a:r>
          </a:p>
        </p:txBody>
      </p:sp>
    </p:spTree>
    <p:extLst>
      <p:ext uri="{BB962C8B-B14F-4D97-AF65-F5344CB8AC3E}">
        <p14:creationId xmlns:p14="http://schemas.microsoft.com/office/powerpoint/2010/main" val="270125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Rank of a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374415"/>
            <a:ext cx="28188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</a:t>
            </a:r>
            <a:r>
              <a:rPr lang="en-US" sz="3200" baseline="-25000" dirty="0" err="1"/>
              <a:t>M</a:t>
            </a:r>
            <a:r>
              <a:rPr lang="en-US" sz="3200" dirty="0"/>
              <a:t> = Rank of S</a:t>
            </a:r>
          </a:p>
        </p:txBody>
      </p:sp>
    </p:spTree>
    <p:extLst>
      <p:ext uri="{BB962C8B-B14F-4D97-AF65-F5344CB8AC3E}">
        <p14:creationId xmlns:p14="http://schemas.microsoft.com/office/powerpoint/2010/main" val="240698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Weight of an Independent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72" y="5060359"/>
            <a:ext cx="33588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w(X) = ∑</a:t>
            </a:r>
            <a:r>
              <a:rPr lang="en-US" sz="3200" baseline="-25000" dirty="0" err="1"/>
              <a:t>s∈X</a:t>
            </a:r>
            <a:r>
              <a:rPr lang="en-US" sz="3200" dirty="0"/>
              <a:t> w(s)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972" y="3723492"/>
            <a:ext cx="5904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 of an independent set X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72" y="2325571"/>
            <a:ext cx="7955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 function w: S → Non-negative Real</a:t>
            </a:r>
          </a:p>
        </p:txBody>
      </p:sp>
    </p:spTree>
    <p:extLst>
      <p:ext uri="{BB962C8B-B14F-4D97-AF65-F5344CB8AC3E}">
        <p14:creationId xmlns:p14="http://schemas.microsoft.com/office/powerpoint/2010/main" val="192184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Maximum Weight Independent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2491" y="5060359"/>
            <a:ext cx="33953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max</a:t>
            </a:r>
            <a:r>
              <a:rPr lang="en-US" sz="3200" baseline="-25000" dirty="0" err="1"/>
              <a:t>X∈</a:t>
            </a:r>
            <a:r>
              <a:rPr lang="en-US" sz="3200" i="1" baseline="-25000" dirty="0" err="1">
                <a:latin typeface="Times New Roman"/>
                <a:cs typeface="Times New Roman"/>
              </a:rPr>
              <a:t>I</a:t>
            </a:r>
            <a:r>
              <a:rPr lang="en-US" sz="3200" dirty="0"/>
              <a:t> ∑</a:t>
            </a:r>
            <a:r>
              <a:rPr lang="en-US" sz="3200" baseline="-25000" dirty="0" err="1"/>
              <a:t>s∈X</a:t>
            </a:r>
            <a:r>
              <a:rPr lang="en-US" sz="3200" dirty="0"/>
              <a:t> w(s)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972" y="3723492"/>
            <a:ext cx="862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an independent set with maximum weight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72" y="2325571"/>
            <a:ext cx="7955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 function w: S → Non-negative Real</a:t>
            </a:r>
          </a:p>
        </p:txBody>
      </p:sp>
    </p:spTree>
    <p:extLst>
      <p:ext uri="{BB962C8B-B14F-4D97-AF65-F5344CB8AC3E}">
        <p14:creationId xmlns:p14="http://schemas.microsoft.com/office/powerpoint/2010/main" val="350130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1326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← </a:t>
            </a:r>
            <a:r>
              <a:rPr lang="en-US" sz="3200" dirty="0" err="1"/>
              <a:t>ϕ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0972" y="2325571"/>
            <a:ext cx="15079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Repeat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962" y="3355654"/>
            <a:ext cx="41257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s* = </a:t>
            </a:r>
            <a:r>
              <a:rPr lang="en-US" sz="3200" dirty="0" err="1"/>
              <a:t>argmax</a:t>
            </a:r>
            <a:r>
              <a:rPr lang="en-US" sz="3200" baseline="-25000" dirty="0" err="1"/>
              <a:t>x∈S</a:t>
            </a:r>
            <a:r>
              <a:rPr lang="en-US" sz="3200" baseline="-25000" dirty="0"/>
              <a:t>\X</a:t>
            </a:r>
            <a:r>
              <a:rPr lang="en-US" sz="3200" dirty="0"/>
              <a:t> w(s)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962" y="4230418"/>
            <a:ext cx="41601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such that X ∪ {s} ∈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 </a:t>
            </a:r>
            <a:endParaRPr lang="en-US" sz="3200" dirty="0"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972" y="6072027"/>
            <a:ext cx="7005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Until no more elements can be added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962" y="5029284"/>
            <a:ext cx="248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← X ∪ {s}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37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Optimality: Sufficiency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7343" y="1061971"/>
            <a:ext cx="33087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 is a </a:t>
            </a:r>
            <a:r>
              <a:rPr lang="en-US" sz="3200" dirty="0" err="1"/>
              <a:t>matroid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1930" y="3458128"/>
            <a:ext cx="7756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 admits an optimal greedy algorithm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882597" y="1987400"/>
            <a:ext cx="129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⟺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1325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236"/>
            <a:ext cx="8229600" cy="5591324"/>
          </a:xfrm>
        </p:spPr>
        <p:txBody>
          <a:bodyPr/>
          <a:lstStyle/>
          <a:p>
            <a:r>
              <a:rPr lang="en-US" dirty="0" err="1"/>
              <a:t>Matroids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1F497D"/>
                </a:solidFill>
              </a:rPr>
              <a:t>Submodular</a:t>
            </a:r>
            <a:r>
              <a:rPr lang="en-US" b="1" dirty="0">
                <a:solidFill>
                  <a:srgbClr val="1F497D"/>
                </a:solidFill>
              </a:rPr>
              <a:t> Functions</a:t>
            </a:r>
          </a:p>
          <a:p>
            <a:endParaRPr lang="en-US" dirty="0"/>
          </a:p>
          <a:p>
            <a:r>
              <a:rPr lang="en-US" dirty="0"/>
              <a:t>Relationship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61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236"/>
            <a:ext cx="8229600" cy="5591324"/>
          </a:xfrm>
        </p:spPr>
        <p:txBody>
          <a:bodyPr/>
          <a:lstStyle/>
          <a:p>
            <a:r>
              <a:rPr lang="en-US" dirty="0" err="1"/>
              <a:t>Matroids</a:t>
            </a:r>
            <a:r>
              <a:rPr lang="en-US" dirty="0"/>
              <a:t> (Recap)</a:t>
            </a:r>
          </a:p>
          <a:p>
            <a:endParaRPr lang="en-US" dirty="0"/>
          </a:p>
          <a:p>
            <a:r>
              <a:rPr lang="en-US" dirty="0" err="1"/>
              <a:t>Submodular</a:t>
            </a:r>
            <a:r>
              <a:rPr lang="en-US" dirty="0"/>
              <a:t> Functions</a:t>
            </a:r>
          </a:p>
          <a:p>
            <a:endParaRPr lang="en-US" dirty="0"/>
          </a:p>
          <a:p>
            <a:r>
              <a:rPr lang="en-US" dirty="0"/>
              <a:t>Relationship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727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 err="1"/>
              <a:t>Submodular</a:t>
            </a:r>
            <a:r>
              <a:rPr lang="en-US" sz="4000" dirty="0"/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319" y="923808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319" y="2198146"/>
            <a:ext cx="5636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 f over power set of 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55244" y="3623939"/>
            <a:ext cx="5910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f(T) + f(U) ≥ f(T ∪ U) + f(T ∩ U)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3976" y="4754698"/>
            <a:ext cx="2936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T, U ⊆ S</a:t>
            </a:r>
          </a:p>
        </p:txBody>
      </p:sp>
    </p:spTree>
    <p:extLst>
      <p:ext uri="{BB962C8B-B14F-4D97-AF65-F5344CB8AC3E}">
        <p14:creationId xmlns:p14="http://schemas.microsoft.com/office/powerpoint/2010/main" val="29951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 err="1"/>
              <a:t>Supermodular</a:t>
            </a:r>
            <a:r>
              <a:rPr lang="en-US" sz="4000" dirty="0"/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319" y="923808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319" y="2198146"/>
            <a:ext cx="5636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 f over power set of 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55244" y="3623939"/>
            <a:ext cx="5910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f(T) + f(U) ≤ f(T ∪ U) + f(T ∩ U)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3976" y="4754698"/>
            <a:ext cx="2936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T, U ⊆ S</a:t>
            </a:r>
          </a:p>
        </p:txBody>
      </p:sp>
    </p:spTree>
    <p:extLst>
      <p:ext uri="{BB962C8B-B14F-4D97-AF65-F5344CB8AC3E}">
        <p14:creationId xmlns:p14="http://schemas.microsoft.com/office/powerpoint/2010/main" val="170116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Modular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319" y="923808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319" y="2198146"/>
            <a:ext cx="5636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 f over power set of 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55244" y="3623939"/>
            <a:ext cx="5910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f(T) + f(U) = f(T ∪ U) + f(T ∩ U)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3976" y="4754698"/>
            <a:ext cx="2936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T, U ⊆ S</a:t>
            </a:r>
          </a:p>
        </p:txBody>
      </p:sp>
    </p:spTree>
    <p:extLst>
      <p:ext uri="{BB962C8B-B14F-4D97-AF65-F5344CB8AC3E}">
        <p14:creationId xmlns:p14="http://schemas.microsoft.com/office/powerpoint/2010/main" val="91115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Modular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319" y="923808"/>
            <a:ext cx="3877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f(T) = ∑</a:t>
            </a:r>
            <a:r>
              <a:rPr lang="en-US" sz="3200" baseline="-25000" dirty="0"/>
              <a:t>s ∈T</a:t>
            </a:r>
            <a:r>
              <a:rPr lang="en-US" sz="3200" dirty="0"/>
              <a:t> w(s) + 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319" y="2198146"/>
            <a:ext cx="2556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f modular?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319" y="3500649"/>
            <a:ext cx="73927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modular functions have above form?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2260" y="2198146"/>
            <a:ext cx="10186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8172" y="3500649"/>
            <a:ext cx="10186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19" y="4754699"/>
            <a:ext cx="2853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Prove at home</a:t>
            </a:r>
          </a:p>
        </p:txBody>
      </p:sp>
    </p:spTree>
    <p:extLst>
      <p:ext uri="{BB962C8B-B14F-4D97-AF65-F5344CB8AC3E}">
        <p14:creationId xmlns:p14="http://schemas.microsoft.com/office/powerpoint/2010/main" val="32370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236"/>
            <a:ext cx="8229600" cy="5591324"/>
          </a:xfrm>
        </p:spPr>
        <p:txBody>
          <a:bodyPr/>
          <a:lstStyle/>
          <a:p>
            <a:r>
              <a:rPr lang="en-US" dirty="0" err="1"/>
              <a:t>Matroids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Submodular</a:t>
            </a:r>
            <a:r>
              <a:rPr lang="en-US" dirty="0"/>
              <a:t> Functions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Diminishing Returns</a:t>
            </a:r>
          </a:p>
          <a:p>
            <a:pPr lvl="1"/>
            <a:r>
              <a:rPr lang="en-US" dirty="0"/>
              <a:t>Examples</a:t>
            </a:r>
          </a:p>
          <a:p>
            <a:endParaRPr lang="en-US" dirty="0"/>
          </a:p>
          <a:p>
            <a:r>
              <a:rPr lang="en-US" dirty="0"/>
              <a:t>Relationship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86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Diminishing Returns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319" y="923808"/>
            <a:ext cx="5729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</a:t>
            </a:r>
            <a:r>
              <a:rPr lang="en-US" sz="3200" dirty="0" err="1"/>
              <a:t>d</a:t>
            </a:r>
            <a:r>
              <a:rPr lang="en-US" sz="3200" baseline="-25000" dirty="0" err="1"/>
              <a:t>f</a:t>
            </a:r>
            <a:r>
              <a:rPr lang="en-US" sz="3200" dirty="0"/>
              <a:t>(</a:t>
            </a:r>
            <a:r>
              <a:rPr lang="en-US" sz="3200" dirty="0" err="1"/>
              <a:t>s|T</a:t>
            </a:r>
            <a:r>
              <a:rPr lang="en-US" sz="3200" dirty="0"/>
              <a:t>) = f(T ∪{s}) - f(T)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319" y="2198146"/>
            <a:ext cx="4070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Gain by adding s to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319" y="3599281"/>
            <a:ext cx="79469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f is </a:t>
            </a:r>
            <a:r>
              <a:rPr lang="en-US" sz="3200" dirty="0" err="1"/>
              <a:t>submodular</a:t>
            </a:r>
            <a:r>
              <a:rPr lang="en-US" sz="3200" dirty="0"/>
              <a:t>, </a:t>
            </a:r>
            <a:r>
              <a:rPr lang="en-US" sz="3200" dirty="0" err="1"/>
              <a:t>d</a:t>
            </a:r>
            <a:r>
              <a:rPr lang="en-US" sz="3200" baseline="-25000" dirty="0" err="1"/>
              <a:t>f</a:t>
            </a:r>
            <a:r>
              <a:rPr lang="en-US" sz="3200" baseline="-25000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s|T</a:t>
            </a:r>
            <a:r>
              <a:rPr lang="en-US" sz="3200" dirty="0"/>
              <a:t>) is non-increasing</a:t>
            </a:r>
          </a:p>
        </p:txBody>
      </p:sp>
    </p:spTree>
    <p:extLst>
      <p:ext uri="{BB962C8B-B14F-4D97-AF65-F5344CB8AC3E}">
        <p14:creationId xmlns:p14="http://schemas.microsoft.com/office/powerpoint/2010/main" val="6120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Diminishing Returns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450" y="3599281"/>
            <a:ext cx="7683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f(U ∪ {s}) + f(U ∪ {t}) ≥ f(U) + f(U ∪{</a:t>
            </a:r>
            <a:r>
              <a:rPr lang="en-US" sz="3200" dirty="0" err="1"/>
              <a:t>s,t</a:t>
            </a:r>
            <a:r>
              <a:rPr lang="en-US" sz="3200" dirty="0"/>
              <a:t>})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6744" y="4738077"/>
            <a:ext cx="64031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U⊆ S and distinct </a:t>
            </a:r>
            <a:r>
              <a:rPr lang="en-US" sz="3200" dirty="0" err="1"/>
              <a:t>s,t</a:t>
            </a:r>
            <a:r>
              <a:rPr lang="en-US" sz="3200" dirty="0"/>
              <a:t> ∈ S\U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319" y="6040421"/>
            <a:ext cx="714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Necessary condition for </a:t>
            </a:r>
            <a:r>
              <a:rPr lang="en-US" sz="3200" dirty="0" err="1"/>
              <a:t>submodularity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4319" y="2198146"/>
            <a:ext cx="4070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Gain by adding s to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319" y="923808"/>
            <a:ext cx="5729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</a:t>
            </a:r>
            <a:r>
              <a:rPr lang="en-US" sz="3200" dirty="0" err="1"/>
              <a:t>d</a:t>
            </a:r>
            <a:r>
              <a:rPr lang="en-US" sz="3200" baseline="-25000" dirty="0" err="1"/>
              <a:t>f</a:t>
            </a:r>
            <a:r>
              <a:rPr lang="en-US" sz="3200" dirty="0"/>
              <a:t>(</a:t>
            </a:r>
            <a:r>
              <a:rPr lang="en-US" sz="3200" dirty="0" err="1"/>
              <a:t>s|T</a:t>
            </a:r>
            <a:r>
              <a:rPr lang="en-US" sz="3200" dirty="0"/>
              <a:t>) = f(T ∪{s}) - f(T)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3450" y="2198146"/>
            <a:ext cx="1393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18693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Diminishing Returns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319" y="6040421"/>
            <a:ext cx="6883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Sufficient condition for </a:t>
            </a:r>
            <a:r>
              <a:rPr lang="en-US" sz="3200" dirty="0" err="1"/>
              <a:t>submodularity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43450" y="2198146"/>
            <a:ext cx="2853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Prove at home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19" y="2198146"/>
            <a:ext cx="4070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Gain by adding s to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450" y="3599281"/>
            <a:ext cx="7683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f(U ∪ {s}) + f(U ∪ {t}) ≥ f(U) + f(U ∪{</a:t>
            </a:r>
            <a:r>
              <a:rPr lang="en-US" sz="3200" dirty="0" err="1"/>
              <a:t>s,t</a:t>
            </a:r>
            <a:r>
              <a:rPr lang="en-US" sz="3200" dirty="0"/>
              <a:t>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6744" y="4738077"/>
            <a:ext cx="64031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U⊆ S and distinct </a:t>
            </a:r>
            <a:r>
              <a:rPr lang="en-US" sz="3200" dirty="0" err="1"/>
              <a:t>s,t</a:t>
            </a:r>
            <a:r>
              <a:rPr lang="en-US" sz="3200" dirty="0"/>
              <a:t> ∈ S\U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319" y="923808"/>
            <a:ext cx="5729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</a:t>
            </a:r>
            <a:r>
              <a:rPr lang="en-US" sz="3200" dirty="0" err="1"/>
              <a:t>d</a:t>
            </a:r>
            <a:r>
              <a:rPr lang="en-US" sz="3200" baseline="-25000" dirty="0" err="1"/>
              <a:t>f</a:t>
            </a:r>
            <a:r>
              <a:rPr lang="en-US" sz="3200" dirty="0"/>
              <a:t>(</a:t>
            </a:r>
            <a:r>
              <a:rPr lang="en-US" sz="3200" dirty="0" err="1"/>
              <a:t>s|T</a:t>
            </a:r>
            <a:r>
              <a:rPr lang="en-US" sz="3200" dirty="0"/>
              <a:t>) = f(T ∪{s}) - f(T) </a:t>
            </a:r>
          </a:p>
        </p:txBody>
      </p:sp>
    </p:spTree>
    <p:extLst>
      <p:ext uri="{BB962C8B-B14F-4D97-AF65-F5344CB8AC3E}">
        <p14:creationId xmlns:p14="http://schemas.microsoft.com/office/powerpoint/2010/main" val="19728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236"/>
            <a:ext cx="8229600" cy="5591324"/>
          </a:xfrm>
        </p:spPr>
        <p:txBody>
          <a:bodyPr/>
          <a:lstStyle/>
          <a:p>
            <a:r>
              <a:rPr lang="en-US" dirty="0" err="1"/>
              <a:t>Matroids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Submodular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Diminishing Returns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Examples</a:t>
            </a:r>
          </a:p>
          <a:p>
            <a:endParaRPr lang="en-US" dirty="0"/>
          </a:p>
          <a:p>
            <a:r>
              <a:rPr lang="en-US" dirty="0"/>
              <a:t>Relationship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474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811" y="2867919"/>
            <a:ext cx="8229600" cy="650351"/>
          </a:xfrm>
        </p:spPr>
        <p:txBody>
          <a:bodyPr>
            <a:noAutofit/>
          </a:bodyPr>
          <a:lstStyle/>
          <a:p>
            <a:r>
              <a:rPr lang="en-US" sz="4000" b="1" dirty="0"/>
              <a:t>Set Theory</a:t>
            </a:r>
          </a:p>
        </p:txBody>
      </p:sp>
    </p:spTree>
    <p:extLst>
      <p:ext uri="{BB962C8B-B14F-4D97-AF65-F5344CB8AC3E}">
        <p14:creationId xmlns:p14="http://schemas.microsoft.com/office/powerpoint/2010/main" val="18368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0971" y="53742"/>
            <a:ext cx="8744233" cy="650351"/>
          </a:xfrm>
        </p:spPr>
        <p:txBody>
          <a:bodyPr>
            <a:noAutofit/>
          </a:bodyPr>
          <a:lstStyle/>
          <a:p>
            <a:r>
              <a:rPr lang="en-US" sz="4000" dirty="0"/>
              <a:t>Subset System, Hereditary Property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72" y="2526135"/>
            <a:ext cx="6411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Non-empty collection of subsets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7656" y="3914756"/>
            <a:ext cx="71865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Property: If X </a:t>
            </a:r>
            <a:r>
              <a:rPr lang="en-US" sz="3200" dirty="0">
                <a:sym typeface="Symbol" charset="0"/>
              </a:rPr>
              <a:t>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and Y⊆X, then Y 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70972" y="5425237"/>
            <a:ext cx="4574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 is a subset system</a:t>
            </a:r>
          </a:p>
        </p:txBody>
      </p:sp>
    </p:spTree>
    <p:extLst>
      <p:ext uri="{BB962C8B-B14F-4D97-AF65-F5344CB8AC3E}">
        <p14:creationId xmlns:p14="http://schemas.microsoft.com/office/powerpoint/2010/main" val="280243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Set Unions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19" y="1024984"/>
            <a:ext cx="34304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1</a:t>
            </a:r>
            <a:r>
              <a:rPr lang="en-US" sz="3200" dirty="0"/>
              <a:t>, T</a:t>
            </a:r>
            <a:r>
              <a:rPr lang="en-US" sz="3200" baseline="-25000" dirty="0"/>
              <a:t>2</a:t>
            </a:r>
            <a:r>
              <a:rPr lang="en-US" sz="3200" dirty="0"/>
              <a:t>, …, </a:t>
            </a:r>
            <a:r>
              <a:rPr lang="en-US" sz="3200" dirty="0" err="1"/>
              <a:t>T</a:t>
            </a:r>
            <a:r>
              <a:rPr lang="en-US" sz="3200" baseline="-25000" dirty="0" err="1"/>
              <a:t>n</a:t>
            </a:r>
            <a:r>
              <a:rPr lang="en-US" sz="3200" dirty="0"/>
              <a:t> ⊆ T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319" y="2322570"/>
            <a:ext cx="55815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f(U) = ∑</a:t>
            </a:r>
            <a:r>
              <a:rPr lang="en-US" sz="3200" baseline="-25000" dirty="0" err="1"/>
              <a:t>s∈U</a:t>
            </a:r>
            <a:r>
              <a:rPr lang="en-US" sz="3200" baseline="-25000" dirty="0"/>
              <a:t>’ </a:t>
            </a:r>
            <a:r>
              <a:rPr lang="en-US" sz="3200" dirty="0"/>
              <a:t>w(s), U’ = ∪</a:t>
            </a:r>
            <a:r>
              <a:rPr lang="en-US" sz="3200" baseline="-25000" dirty="0" err="1"/>
              <a:t>i∈U</a:t>
            </a:r>
            <a:r>
              <a:rPr lang="en-US" sz="3200" dirty="0"/>
              <a:t> T</a:t>
            </a:r>
            <a:r>
              <a:rPr lang="en-US" sz="3200" baseline="-25000" dirty="0"/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772" y="1055772"/>
            <a:ext cx="28652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 = {1, 2, … n}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83578" y="2322570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</a:rPr>
              <a:t>Submodular</a:t>
            </a:r>
            <a:endParaRPr lang="en-US" sz="3200" b="1" dirty="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319" y="3652967"/>
            <a:ext cx="80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Non-negative weight w(s) of element s ∈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319" y="4947512"/>
            <a:ext cx="27614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Minimum of f?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319" y="6083076"/>
            <a:ext cx="39030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f non-decreasing?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4658" y="4947512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0612" y="6083076"/>
            <a:ext cx="10058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4100" y="1680179"/>
            <a:ext cx="2853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Prove at home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1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811" y="2867919"/>
            <a:ext cx="8229600" cy="650351"/>
          </a:xfrm>
        </p:spPr>
        <p:txBody>
          <a:bodyPr>
            <a:noAutofit/>
          </a:bodyPr>
          <a:lstStyle/>
          <a:p>
            <a:r>
              <a:rPr lang="en-US" sz="4000" b="1" dirty="0"/>
              <a:t>Graph Theory</a:t>
            </a:r>
          </a:p>
        </p:txBody>
      </p:sp>
    </p:spTree>
    <p:extLst>
      <p:ext uri="{BB962C8B-B14F-4D97-AF65-F5344CB8AC3E}">
        <p14:creationId xmlns:p14="http://schemas.microsoft.com/office/powerpoint/2010/main" val="183681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Directed Graph 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319" y="4947512"/>
            <a:ext cx="27614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Minimum of 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19" y="1024984"/>
            <a:ext cx="3511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Digraph G = (V, A)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319" y="2322570"/>
            <a:ext cx="4205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f(U) = ∑</a:t>
            </a:r>
            <a:r>
              <a:rPr lang="en-US" sz="3200" baseline="-25000" dirty="0" err="1"/>
              <a:t>a∈out-arcs</a:t>
            </a:r>
            <a:r>
              <a:rPr lang="en-US" sz="3200" baseline="-25000" dirty="0"/>
              <a:t>(U) </a:t>
            </a:r>
            <a:r>
              <a:rPr lang="en-US" sz="3200" dirty="0"/>
              <a:t>c(a)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618" y="1055772"/>
            <a:ext cx="11997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 = V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93069" y="2322570"/>
            <a:ext cx="1393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Proof?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3505" y="2347579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</a:rPr>
              <a:t>Submodular</a:t>
            </a:r>
            <a:endParaRPr lang="en-US" sz="3200" b="1" dirty="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319" y="3652967"/>
            <a:ext cx="7430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Non-negative capacity c(a) of arc a ∈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19" y="6083076"/>
            <a:ext cx="39030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f non-decreasing?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4658" y="4947512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0612" y="6083076"/>
            <a:ext cx="80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811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Directed Graph 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319" y="4947512"/>
            <a:ext cx="8531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Minimum of f over U ⊆ S\{t} such that s ∈ U?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19" y="1024984"/>
            <a:ext cx="3511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Digraph G = (V, A)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319" y="2322570"/>
            <a:ext cx="4205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f(U) = ∑</a:t>
            </a:r>
            <a:r>
              <a:rPr lang="en-US" sz="3200" baseline="-25000" dirty="0" err="1"/>
              <a:t>a∈out-arcs</a:t>
            </a:r>
            <a:r>
              <a:rPr lang="en-US" sz="3200" baseline="-25000" dirty="0"/>
              <a:t>(U) </a:t>
            </a:r>
            <a:r>
              <a:rPr lang="en-US" sz="3200" dirty="0"/>
              <a:t>c(a)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618" y="1055772"/>
            <a:ext cx="11997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 = V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93069" y="2322570"/>
            <a:ext cx="1393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Proof?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3505" y="2347579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</a:rPr>
              <a:t>Submodular</a:t>
            </a:r>
            <a:endParaRPr lang="en-US" sz="3200" b="1" dirty="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319" y="3652967"/>
            <a:ext cx="7430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Non-negative capacity c(a) of arc a ∈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19" y="6083076"/>
            <a:ext cx="6750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Minimum s-t cut = Maximum s-t flow</a:t>
            </a:r>
          </a:p>
        </p:txBody>
      </p:sp>
    </p:spTree>
    <p:extLst>
      <p:ext uri="{BB962C8B-B14F-4D97-AF65-F5344CB8AC3E}">
        <p14:creationId xmlns:p14="http://schemas.microsoft.com/office/powerpoint/2010/main" val="22124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236"/>
            <a:ext cx="8229600" cy="5591324"/>
          </a:xfrm>
        </p:spPr>
        <p:txBody>
          <a:bodyPr/>
          <a:lstStyle/>
          <a:p>
            <a:r>
              <a:rPr lang="en-US" dirty="0" err="1"/>
              <a:t>Matroids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Submodular</a:t>
            </a:r>
            <a:r>
              <a:rPr lang="en-US" dirty="0"/>
              <a:t> Functions</a:t>
            </a:r>
          </a:p>
          <a:p>
            <a:endParaRPr lang="en-US" dirty="0"/>
          </a:p>
          <a:p>
            <a:r>
              <a:rPr lang="en-US" b="1" dirty="0">
                <a:solidFill>
                  <a:srgbClr val="1F497D"/>
                </a:solidFill>
              </a:rPr>
              <a:t>Relationship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08299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Rank Function of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972" y="2350736"/>
            <a:ext cx="295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Rank function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972" y="3732303"/>
            <a:ext cx="7298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is independent if and only if r(X) = |X|</a:t>
            </a:r>
          </a:p>
        </p:txBody>
      </p:sp>
    </p:spTree>
    <p:extLst>
      <p:ext uri="{BB962C8B-B14F-4D97-AF65-F5344CB8AC3E}">
        <p14:creationId xmlns:p14="http://schemas.microsoft.com/office/powerpoint/2010/main" val="20746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Property of Rank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7828" y="4472716"/>
            <a:ext cx="3073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T, U ⊆ 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004" y="2059849"/>
            <a:ext cx="52255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Rank function of a </a:t>
            </a:r>
            <a:r>
              <a:rPr lang="en-US" sz="3200" dirty="0" err="1"/>
              <a:t>matroid</a:t>
            </a:r>
            <a:r>
              <a:rPr lang="en-US" sz="3200" dirty="0"/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7906" y="5329307"/>
            <a:ext cx="1560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T ⊆U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4352" y="6079040"/>
            <a:ext cx="29676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r(T) ≤ r(U) ≤ |U|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70562" y="3020025"/>
            <a:ext cx="129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⟸</a:t>
            </a:r>
            <a:endParaRPr lang="en-US" sz="7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8745" y="1061971"/>
            <a:ext cx="15067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25210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  <p:bldP spid="12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Property of Rank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11883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7828" y="4472716"/>
            <a:ext cx="3073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all T, U ⊆ 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004" y="2059849"/>
            <a:ext cx="52255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Rank function of a </a:t>
            </a:r>
            <a:r>
              <a:rPr lang="en-US" sz="3200" dirty="0" err="1"/>
              <a:t>matroid</a:t>
            </a:r>
            <a:r>
              <a:rPr lang="en-US" sz="3200" dirty="0"/>
              <a:t>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9881" y="5367672"/>
            <a:ext cx="6000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 ∪ U) + r(T ∩ U) ≤ r(T) + r(U)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375" y="1061971"/>
            <a:ext cx="15067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Proof?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670562" y="3020025"/>
            <a:ext cx="129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⟸</a:t>
            </a:r>
            <a:endParaRPr 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8150" y="6202899"/>
            <a:ext cx="83022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F497D"/>
                </a:solidFill>
              </a:rPr>
              <a:t>Rank function of a </a:t>
            </a:r>
            <a:r>
              <a:rPr lang="en-US" sz="3200" b="1" dirty="0" err="1">
                <a:solidFill>
                  <a:srgbClr val="1F497D"/>
                </a:solidFill>
              </a:rPr>
              <a:t>matroid</a:t>
            </a:r>
            <a:r>
              <a:rPr lang="en-US" sz="3200" b="1" dirty="0">
                <a:solidFill>
                  <a:srgbClr val="1F497D"/>
                </a:solidFill>
              </a:rPr>
              <a:t> is </a:t>
            </a:r>
            <a:r>
              <a:rPr lang="en-US" sz="3200" b="1" dirty="0" err="1">
                <a:solidFill>
                  <a:srgbClr val="1F497D"/>
                </a:solidFill>
              </a:rPr>
              <a:t>submodular</a:t>
            </a:r>
            <a:endParaRPr lang="en-US" sz="3200" b="1" dirty="0">
              <a:solidFill>
                <a:srgbClr val="1F497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7978" y="1061971"/>
            <a:ext cx="2852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F497D"/>
                </a:solidFill>
              </a:rPr>
              <a:t>Hidden slides</a:t>
            </a:r>
          </a:p>
        </p:txBody>
      </p:sp>
    </p:spTree>
    <p:extLst>
      <p:ext uri="{BB962C8B-B14F-4D97-AF65-F5344CB8AC3E}">
        <p14:creationId xmlns:p14="http://schemas.microsoft.com/office/powerpoint/2010/main" val="1977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Proof Sketch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912" y="1061585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912" y="2350736"/>
            <a:ext cx="7571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⊆T∩U, X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912" y="3732303"/>
            <a:ext cx="9018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⊆T∪U, X ⊆ Y, Y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972" y="4934849"/>
            <a:ext cx="23911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r(T∩U) = |X|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3774" y="4934849"/>
            <a:ext cx="1233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428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Proof Sketch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972" y="4934849"/>
            <a:ext cx="2506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r(T∪U) = |Y|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774" y="4934849"/>
            <a:ext cx="1233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912" y="1061585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912" y="2350736"/>
            <a:ext cx="7571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⊆T∩U, X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12" y="3732303"/>
            <a:ext cx="9018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⊆T∪U, X ⊆ Y, Y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</p:spTree>
    <p:extLst>
      <p:ext uri="{BB962C8B-B14F-4D97-AF65-F5344CB8AC3E}">
        <p14:creationId xmlns:p14="http://schemas.microsoft.com/office/powerpoint/2010/main" val="6180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 err="1"/>
              <a:t>Matroid</a:t>
            </a:r>
            <a:r>
              <a:rPr lang="en-US" sz="4000" dirty="0"/>
              <a:t>, Exchange Property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38902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Subset system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9691" y="2526135"/>
            <a:ext cx="71356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Property: If X, Y </a:t>
            </a:r>
            <a:r>
              <a:rPr lang="en-US" sz="3200" dirty="0">
                <a:sym typeface="Symbol" charset="0"/>
              </a:rPr>
              <a:t>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and |X| &lt; |Y| then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98818" y="3396837"/>
            <a:ext cx="42556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exists a s </a:t>
            </a:r>
            <a:r>
              <a:rPr lang="en-US" sz="3200" dirty="0">
                <a:sym typeface="Symbol" charset="0"/>
              </a:rPr>
              <a:t> Y\X</a:t>
            </a:r>
            <a:r>
              <a:rPr lang="en-US" sz="3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72" y="5717625"/>
            <a:ext cx="4129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 is a </a:t>
            </a:r>
            <a:r>
              <a:rPr lang="en-US" sz="3200" dirty="0" err="1"/>
              <a:t>matroid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298818" y="4379176"/>
            <a:ext cx="38138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such that X∪{s} </a:t>
            </a:r>
            <a:r>
              <a:rPr lang="en-US" sz="3200" dirty="0">
                <a:sym typeface="Symbol" charset="0"/>
              </a:rPr>
              <a:t>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51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Proof Sketch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972" y="4934849"/>
            <a:ext cx="2345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r(T) ≥ |Y∩T|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774" y="4934849"/>
            <a:ext cx="1233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912" y="1061585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912" y="2350736"/>
            <a:ext cx="7571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⊆T∩U, X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12" y="3732303"/>
            <a:ext cx="9018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⊆T∪U, X ⊆ Y, Y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</p:spTree>
    <p:extLst>
      <p:ext uri="{BB962C8B-B14F-4D97-AF65-F5344CB8AC3E}">
        <p14:creationId xmlns:p14="http://schemas.microsoft.com/office/powerpoint/2010/main" val="10705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Proof Sketch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774" y="4934849"/>
            <a:ext cx="1233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72" y="4934849"/>
            <a:ext cx="24224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r(U) ≥ |Y∩U|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912" y="1061585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912" y="2350736"/>
            <a:ext cx="7571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⊆T∩U, X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912" y="3732303"/>
            <a:ext cx="9018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⊆T∪U, X ⊆ Y, Y ∈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is </a:t>
            </a:r>
            <a:r>
              <a:rPr lang="en-US" sz="3200" dirty="0" err="1"/>
              <a:t>inclusionwise</a:t>
            </a:r>
            <a:r>
              <a:rPr lang="en-US" sz="3200" dirty="0"/>
              <a:t> maximal</a:t>
            </a:r>
          </a:p>
        </p:txBody>
      </p:sp>
    </p:spTree>
    <p:extLst>
      <p:ext uri="{BB962C8B-B14F-4D97-AF65-F5344CB8AC3E}">
        <p14:creationId xmlns:p14="http://schemas.microsoft.com/office/powerpoint/2010/main" val="959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Proof Sketch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972" y="2350736"/>
            <a:ext cx="2019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r(T) + r(U)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477" y="2364554"/>
            <a:ext cx="32620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≥ |Y∩T| + |Y∩U|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477" y="3274036"/>
            <a:ext cx="50297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= |Y∩(T∩U)| + |Y∩(T∪U)|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477" y="4287548"/>
            <a:ext cx="2079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≥ |X| + |Y|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912" y="1061585"/>
            <a:ext cx="3376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</a:t>
            </a:r>
            <a:r>
              <a:rPr lang="en-US" sz="3200" i="1" dirty="0">
                <a:latin typeface="Times New Roman"/>
                <a:cs typeface="Times New Roman"/>
              </a:rPr>
              <a:t> I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33477" y="5258085"/>
            <a:ext cx="3739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= r(T∩U) + r(T∪U)</a:t>
            </a:r>
          </a:p>
        </p:txBody>
      </p:sp>
    </p:spTree>
    <p:extLst>
      <p:ext uri="{BB962C8B-B14F-4D97-AF65-F5344CB8AC3E}">
        <p14:creationId xmlns:p14="http://schemas.microsoft.com/office/powerpoint/2010/main" val="28277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Dr. KOLLA BHANU PRAKASH</a:t>
            </a:r>
          </a:p>
          <a:p>
            <a:r>
              <a:rPr lang="en-US" dirty="0"/>
              <a:t>https://people.ece.uw.edu/bilmes/classes/ee563_spring_2018/lecture17_print.pdf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21537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48" y="1643050"/>
            <a:ext cx="82745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75251" cy="514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742" y="1281113"/>
            <a:ext cx="8043348" cy="544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219" y="1228724"/>
            <a:ext cx="8498934" cy="520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Extension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358246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 err="1"/>
              <a:t>Matroids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47343" y="1061971"/>
            <a:ext cx="33087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 is a </a:t>
            </a:r>
            <a:r>
              <a:rPr lang="en-US" sz="3200" dirty="0" err="1"/>
              <a:t>matroid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94216" y="2126000"/>
            <a:ext cx="127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⟺</a:t>
            </a:r>
            <a:endParaRPr lang="en-US" sz="7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1930" y="3458128"/>
            <a:ext cx="7756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 admits an optimal greedy algorithm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648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Images, Stock Photos &amp; Vectors | Shutterstock"/>
          <p:cNvPicPr>
            <a:picLocks noChangeAspect="1" noChangeArrowheads="1"/>
          </p:cNvPicPr>
          <p:nvPr/>
        </p:nvPicPr>
        <p:blipFill>
          <a:blip r:embed="rId2"/>
          <a:srcRect b="11606"/>
          <a:stretch>
            <a:fillRect/>
          </a:stretch>
        </p:blipFill>
        <p:spPr bwMode="auto">
          <a:xfrm>
            <a:off x="642910" y="785794"/>
            <a:ext cx="7114902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Uniform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2750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 = {1,2,…,m}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232364"/>
            <a:ext cx="13704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3200" dirty="0">
                <a:sym typeface="Symbol" charset="0"/>
              </a:rPr>
              <a:t>⊆ 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0972" y="3442604"/>
            <a:ext cx="68403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= Set of all X </a:t>
            </a:r>
            <a:r>
              <a:rPr lang="en-US" sz="3200" dirty="0">
                <a:sym typeface="Symbol" charset="0"/>
              </a:rPr>
              <a:t>⊆ S such that |X| ≤ 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9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Graphic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32257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 = (V, E), S =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245576"/>
            <a:ext cx="13704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⊆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72" y="3454850"/>
            <a:ext cx="3810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∈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 if X is a forest </a:t>
            </a:r>
          </a:p>
        </p:txBody>
      </p:sp>
    </p:spTree>
    <p:extLst>
      <p:ext uri="{BB962C8B-B14F-4D97-AF65-F5344CB8AC3E}">
        <p14:creationId xmlns:p14="http://schemas.microsoft.com/office/powerpoint/2010/main" val="194945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Linear </a:t>
            </a:r>
            <a:r>
              <a:rPr lang="en-US" sz="4000" dirty="0" err="1"/>
              <a:t>Matroid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972" y="1061971"/>
            <a:ext cx="68557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Matrix A of size n x m, S = {1,2,…,m}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2338663"/>
            <a:ext cx="87953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3200" dirty="0">
                <a:sym typeface="Symbol" charset="0"/>
              </a:rPr>
              <a:t>⊆ S, A(X) = set of columns of A indexed by X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0972" y="3607216"/>
            <a:ext cx="89857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3200" dirty="0">
                <a:sym typeface="Symbol" charset="0"/>
              </a:rPr>
              <a:t>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if and only if A(X) are linearly independent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89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42"/>
            <a:ext cx="8229600" cy="650351"/>
          </a:xfrm>
        </p:spPr>
        <p:txBody>
          <a:bodyPr>
            <a:noAutofit/>
          </a:bodyPr>
          <a:lstStyle/>
          <a:p>
            <a:r>
              <a:rPr lang="en-US" sz="4000" dirty="0"/>
              <a:t>Independent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1061971"/>
            <a:ext cx="3365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Matroid</a:t>
            </a:r>
            <a:r>
              <a:rPr lang="en-US" sz="3200" dirty="0"/>
              <a:t> M = (S,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972" y="2635327"/>
            <a:ext cx="5677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3200" dirty="0">
                <a:sym typeface="Symbol" charset="0"/>
              </a:rPr>
              <a:t>⊆ S is independent if X 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0972" y="4347007"/>
            <a:ext cx="5147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3200" dirty="0">
                <a:sym typeface="Symbol" charset="0"/>
              </a:rPr>
              <a:t>⊆ S is dependent if X ∉ </a:t>
            </a:r>
            <a:r>
              <a:rPr lang="en-US" sz="3200" i="1" dirty="0">
                <a:latin typeface="Times New Roman"/>
                <a:cs typeface="Times New Roman"/>
              </a:rPr>
              <a:t>I</a:t>
            </a:r>
            <a:r>
              <a:rPr lang="en-US" sz="3200" dirty="0">
                <a:sym typeface="Symbol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7958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589DC24E20FC47854CE4E2CC059B13" ma:contentTypeVersion="4" ma:contentTypeDescription="Create a new document." ma:contentTypeScope="" ma:versionID="97100aa15b5520b9aedeab4872649e60">
  <xsd:schema xmlns:xsd="http://www.w3.org/2001/XMLSchema" xmlns:xs="http://www.w3.org/2001/XMLSchema" xmlns:p="http://schemas.microsoft.com/office/2006/metadata/properties" xmlns:ns2="aeeaec79-7114-4b55-aec1-f55944782b1f" xmlns:ns3="1b93f39b-9c3f-4779-9e2c-63652612271c" targetNamespace="http://schemas.microsoft.com/office/2006/metadata/properties" ma:root="true" ma:fieldsID="0326e71eae21e8e81bed3144ab254fb4" ns2:_="" ns3:_="">
    <xsd:import namespace="aeeaec79-7114-4b55-aec1-f55944782b1f"/>
    <xsd:import namespace="1b93f39b-9c3f-4779-9e2c-6365261227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ec79-7114-4b55-aec1-f55944782b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3f39b-9c3f-4779-9e2c-636526122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eaec79-7114-4b55-aec1-f55944782b1f">
      <UserInfo>
        <DisplayName>Dr.CHOUDHARY SHYAM PRAKASH</DisplayName>
        <AccountId>12</AccountId>
        <AccountType/>
      </UserInfo>
      <UserInfo>
        <DisplayName>DS 2020 -21 Even Members</DisplayName>
        <AccountId>7</AccountId>
        <AccountType/>
      </UserInfo>
      <UserInfo>
        <DisplayName>Dr.K V RAJU</DisplayName>
        <AccountId>14</AccountId>
        <AccountType/>
      </UserInfo>
      <UserInfo>
        <DisplayName>Vuyyuru Lakshmi Lalitha</DisplayName>
        <AccountId>42</AccountId>
        <AccountType/>
      </UserInfo>
      <UserInfo>
        <DisplayName>drchvr@gmail.com</DisplayName>
        <AccountId>54</AccountId>
        <AccountType/>
      </UserInfo>
      <UserInfo>
        <DisplayName>Ramana Muthy Venkata</DisplayName>
        <AccountId>55</AccountId>
        <AccountType/>
      </UserInfo>
      <UserInfo>
        <DisplayName>bhanuprakash</DisplayName>
        <AccountId>34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D719E36-74B7-42A8-85CA-E8AC94F95EB3}"/>
</file>

<file path=customXml/itemProps2.xml><?xml version="1.0" encoding="utf-8"?>
<ds:datastoreItem xmlns:ds="http://schemas.openxmlformats.org/officeDocument/2006/customXml" ds:itemID="{F5B160B2-F518-4C1B-8A61-5BCC050B22A0}"/>
</file>

<file path=customXml/itemProps3.xml><?xml version="1.0" encoding="utf-8"?>
<ds:datastoreItem xmlns:ds="http://schemas.openxmlformats.org/officeDocument/2006/customXml" ds:itemID="{65492DED-079D-4504-83EA-D958FA3DEE9A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15153</TotalTime>
  <Words>1554</Words>
  <Application>Microsoft Office PowerPoint</Application>
  <PresentationFormat>On-screen Show (4:3)</PresentationFormat>
  <Paragraphs>245</Paragraphs>
  <Slides>50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Default Theme</vt:lpstr>
      <vt:lpstr> Matroids, Submodular Functions </vt:lpstr>
      <vt:lpstr>Outline</vt:lpstr>
      <vt:lpstr>Subset System, Hereditary Property</vt:lpstr>
      <vt:lpstr>Matroid, Exchange Property</vt:lpstr>
      <vt:lpstr>Matroids</vt:lpstr>
      <vt:lpstr>Uniform Matroid</vt:lpstr>
      <vt:lpstr>Graphic Matroid</vt:lpstr>
      <vt:lpstr>Linear Matroid</vt:lpstr>
      <vt:lpstr>Independent Set</vt:lpstr>
      <vt:lpstr>Base of a Subset</vt:lpstr>
      <vt:lpstr>An Interesting Property</vt:lpstr>
      <vt:lpstr>Rank of a Subset</vt:lpstr>
      <vt:lpstr>Base of a Matroid</vt:lpstr>
      <vt:lpstr>Rank of a Matroid</vt:lpstr>
      <vt:lpstr>Weight of an Independent Set</vt:lpstr>
      <vt:lpstr>Maximum Weight Independent Set</vt:lpstr>
      <vt:lpstr>Greedy Algorithm</vt:lpstr>
      <vt:lpstr>Optimality: Sufficiency</vt:lpstr>
      <vt:lpstr>Outline</vt:lpstr>
      <vt:lpstr>Submodular Function</vt:lpstr>
      <vt:lpstr>Supermodular Function</vt:lpstr>
      <vt:lpstr>Modular Function</vt:lpstr>
      <vt:lpstr>Modular Function</vt:lpstr>
      <vt:lpstr>Outline</vt:lpstr>
      <vt:lpstr>Diminishing Returns</vt:lpstr>
      <vt:lpstr>Diminishing Returns</vt:lpstr>
      <vt:lpstr>Diminishing Returns</vt:lpstr>
      <vt:lpstr>Outline</vt:lpstr>
      <vt:lpstr>Set Theory</vt:lpstr>
      <vt:lpstr>Set Unions</vt:lpstr>
      <vt:lpstr>Graph Theory</vt:lpstr>
      <vt:lpstr>Directed Graph Cuts</vt:lpstr>
      <vt:lpstr>Directed Graph Cuts</vt:lpstr>
      <vt:lpstr>Outline</vt:lpstr>
      <vt:lpstr>Rank Function of Matroid</vt:lpstr>
      <vt:lpstr>Property of Rank Function</vt:lpstr>
      <vt:lpstr>Property of Rank Function</vt:lpstr>
      <vt:lpstr>Proof Sketch</vt:lpstr>
      <vt:lpstr>Proof Sketch</vt:lpstr>
      <vt:lpstr>Proof Sketch</vt:lpstr>
      <vt:lpstr>Proof Sketch</vt:lpstr>
      <vt:lpstr>Proof Sketch</vt:lpstr>
      <vt:lpstr>MULTI-LINEAR EXTENSION</vt:lpstr>
      <vt:lpstr>Multi-linear Extension</vt:lpstr>
      <vt:lpstr>Multi-linear Extension</vt:lpstr>
      <vt:lpstr>Multi-linear Extension</vt:lpstr>
      <vt:lpstr>Multi-linear Extension</vt:lpstr>
      <vt:lpstr>Multi-linear Extension</vt:lpstr>
      <vt:lpstr>Multi-linear Extension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Mudigonda</dc:creator>
  <cp:lastModifiedBy>Dr.CHOUDHARY SHYAM PRAKASH</cp:lastModifiedBy>
  <cp:revision>1598</cp:revision>
  <dcterms:created xsi:type="dcterms:W3CDTF">2012-01-31T09:12:02Z</dcterms:created>
  <dcterms:modified xsi:type="dcterms:W3CDTF">2021-02-09T03:49:14Z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0x01010018589DC24E20FC47854CE4E2CC059B13</vt:lpwstr>
  </property>
</Properties>
</file>