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623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624" r:id="rId13"/>
    <p:sldId id="564" r:id="rId14"/>
    <p:sldId id="5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04357-29AA-4197-A8AF-506112C70194}" v="67" dt="2021-02-09T03:57:58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4" autoAdjust="0"/>
    <p:restoredTop sz="95801" autoAdjust="0"/>
  </p:normalViewPr>
  <p:slideViewPr>
    <p:cSldViewPr>
      <p:cViewPr varScale="1">
        <p:scale>
          <a:sx n="66" d="100"/>
          <a:sy n="66" d="100"/>
        </p:scale>
        <p:origin x="-124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652178e64980036" providerId="LiveId" clId="{E0304357-29AA-4197-A8AF-506112C70194}"/>
    <pc:docChg chg="undo delSld modSld">
      <pc:chgData name="" userId="4652178e64980036" providerId="LiveId" clId="{E0304357-29AA-4197-A8AF-506112C70194}" dt="2021-02-09T03:57:58.851" v="66" actId="20577"/>
      <pc:docMkLst>
        <pc:docMk/>
      </pc:docMkLst>
      <pc:sldChg chg="del">
        <pc:chgData name="" userId="4652178e64980036" providerId="LiveId" clId="{E0304357-29AA-4197-A8AF-506112C70194}" dt="2021-02-09T03:44:34.220" v="0" actId="2696"/>
        <pc:sldMkLst>
          <pc:docMk/>
          <pc:sldMk cId="389066751" sldId="593"/>
        </pc:sldMkLst>
      </pc:sldChg>
      <pc:sldChg chg="del">
        <pc:chgData name="" userId="4652178e64980036" providerId="LiveId" clId="{E0304357-29AA-4197-A8AF-506112C70194}" dt="2021-02-09T03:44:34.230" v="1" actId="2696"/>
        <pc:sldMkLst>
          <pc:docMk/>
          <pc:sldMk cId="2504088879" sldId="594"/>
        </pc:sldMkLst>
      </pc:sldChg>
      <pc:sldChg chg="del">
        <pc:chgData name="" userId="4652178e64980036" providerId="LiveId" clId="{E0304357-29AA-4197-A8AF-506112C70194}" dt="2021-02-09T03:44:34.234" v="2" actId="2696"/>
        <pc:sldMkLst>
          <pc:docMk/>
          <pc:sldMk cId="2657923255" sldId="595"/>
        </pc:sldMkLst>
      </pc:sldChg>
      <pc:sldChg chg="del">
        <pc:chgData name="" userId="4652178e64980036" providerId="LiveId" clId="{E0304357-29AA-4197-A8AF-506112C70194}" dt="2021-02-09T03:44:34.239" v="3" actId="2696"/>
        <pc:sldMkLst>
          <pc:docMk/>
          <pc:sldMk cId="460628981" sldId="596"/>
        </pc:sldMkLst>
      </pc:sldChg>
      <pc:sldChg chg="del">
        <pc:chgData name="" userId="4652178e64980036" providerId="LiveId" clId="{E0304357-29AA-4197-A8AF-506112C70194}" dt="2021-02-09T03:44:34.244" v="4" actId="2696"/>
        <pc:sldMkLst>
          <pc:docMk/>
          <pc:sldMk cId="2825163918" sldId="597"/>
        </pc:sldMkLst>
      </pc:sldChg>
      <pc:sldChg chg="del">
        <pc:chgData name="" userId="4652178e64980036" providerId="LiveId" clId="{E0304357-29AA-4197-A8AF-506112C70194}" dt="2021-02-09T03:44:34.249" v="5" actId="2696"/>
        <pc:sldMkLst>
          <pc:docMk/>
          <pc:sldMk cId="457863297" sldId="598"/>
        </pc:sldMkLst>
      </pc:sldChg>
      <pc:sldChg chg="del">
        <pc:chgData name="" userId="4652178e64980036" providerId="LiveId" clId="{E0304357-29AA-4197-A8AF-506112C70194}" dt="2021-02-09T03:44:34.254" v="6" actId="2696"/>
        <pc:sldMkLst>
          <pc:docMk/>
          <pc:sldMk cId="231172558" sldId="599"/>
        </pc:sldMkLst>
      </pc:sldChg>
      <pc:sldChg chg="del">
        <pc:chgData name="" userId="4652178e64980036" providerId="LiveId" clId="{E0304357-29AA-4197-A8AF-506112C70194}" dt="2021-02-09T03:44:34.260" v="7" actId="2696"/>
        <pc:sldMkLst>
          <pc:docMk/>
          <pc:sldMk cId="2745626999" sldId="600"/>
        </pc:sldMkLst>
      </pc:sldChg>
      <pc:sldChg chg="del">
        <pc:chgData name="" userId="4652178e64980036" providerId="LiveId" clId="{E0304357-29AA-4197-A8AF-506112C70194}" dt="2021-02-09T03:44:34.266" v="8" actId="2696"/>
        <pc:sldMkLst>
          <pc:docMk/>
          <pc:sldMk cId="1854644948" sldId="601"/>
        </pc:sldMkLst>
      </pc:sldChg>
      <pc:sldChg chg="del">
        <pc:chgData name="" userId="4652178e64980036" providerId="LiveId" clId="{E0304357-29AA-4197-A8AF-506112C70194}" dt="2021-02-09T03:44:34.273" v="9" actId="2696"/>
        <pc:sldMkLst>
          <pc:docMk/>
          <pc:sldMk cId="2199117565" sldId="602"/>
        </pc:sldMkLst>
      </pc:sldChg>
      <pc:sldChg chg="del">
        <pc:chgData name="" userId="4652178e64980036" providerId="LiveId" clId="{E0304357-29AA-4197-A8AF-506112C70194}" dt="2021-02-09T03:44:34.281" v="10" actId="2696"/>
        <pc:sldMkLst>
          <pc:docMk/>
          <pc:sldMk cId="3895687312" sldId="603"/>
        </pc:sldMkLst>
      </pc:sldChg>
      <pc:sldChg chg="del">
        <pc:chgData name="" userId="4652178e64980036" providerId="LiveId" clId="{E0304357-29AA-4197-A8AF-506112C70194}" dt="2021-02-09T03:44:34.288" v="11" actId="2696"/>
        <pc:sldMkLst>
          <pc:docMk/>
          <pc:sldMk cId="2825602533" sldId="604"/>
        </pc:sldMkLst>
      </pc:sldChg>
      <pc:sldChg chg="del">
        <pc:chgData name="" userId="4652178e64980036" providerId="LiveId" clId="{E0304357-29AA-4197-A8AF-506112C70194}" dt="2021-02-09T03:44:34.294" v="12" actId="2696"/>
        <pc:sldMkLst>
          <pc:docMk/>
          <pc:sldMk cId="215546523" sldId="605"/>
        </pc:sldMkLst>
      </pc:sldChg>
      <pc:sldChg chg="del">
        <pc:chgData name="" userId="4652178e64980036" providerId="LiveId" clId="{E0304357-29AA-4197-A8AF-506112C70194}" dt="2021-02-09T03:44:34.303" v="13" actId="2696"/>
        <pc:sldMkLst>
          <pc:docMk/>
          <pc:sldMk cId="730745175" sldId="606"/>
        </pc:sldMkLst>
      </pc:sldChg>
      <pc:sldChg chg="del">
        <pc:chgData name="" userId="4652178e64980036" providerId="LiveId" clId="{E0304357-29AA-4197-A8AF-506112C70194}" dt="2021-02-09T03:44:34.313" v="14" actId="2696"/>
        <pc:sldMkLst>
          <pc:docMk/>
          <pc:sldMk cId="205172556" sldId="607"/>
        </pc:sldMkLst>
      </pc:sldChg>
      <pc:sldChg chg="del">
        <pc:chgData name="" userId="4652178e64980036" providerId="LiveId" clId="{E0304357-29AA-4197-A8AF-506112C70194}" dt="2021-02-09T03:44:34.320" v="15" actId="2696"/>
        <pc:sldMkLst>
          <pc:docMk/>
          <pc:sldMk cId="1033255041" sldId="608"/>
        </pc:sldMkLst>
      </pc:sldChg>
      <pc:sldChg chg="del">
        <pc:chgData name="" userId="4652178e64980036" providerId="LiveId" clId="{E0304357-29AA-4197-A8AF-506112C70194}" dt="2021-02-09T03:44:34.327" v="16" actId="2696"/>
        <pc:sldMkLst>
          <pc:docMk/>
          <pc:sldMk cId="1032231326" sldId="609"/>
        </pc:sldMkLst>
      </pc:sldChg>
      <pc:sldChg chg="del">
        <pc:chgData name="" userId="4652178e64980036" providerId="LiveId" clId="{E0304357-29AA-4197-A8AF-506112C70194}" dt="2021-02-09T03:44:34.336" v="17" actId="2696"/>
        <pc:sldMkLst>
          <pc:docMk/>
          <pc:sldMk cId="3037103374" sldId="610"/>
        </pc:sldMkLst>
      </pc:sldChg>
      <pc:sldChg chg="del">
        <pc:chgData name="" userId="4652178e64980036" providerId="LiveId" clId="{E0304357-29AA-4197-A8AF-506112C70194}" dt="2021-02-09T03:44:34.345" v="18" actId="2696"/>
        <pc:sldMkLst>
          <pc:docMk/>
          <pc:sldMk cId="3492976350" sldId="611"/>
        </pc:sldMkLst>
      </pc:sldChg>
      <pc:sldChg chg="del">
        <pc:chgData name="" userId="4652178e64980036" providerId="LiveId" clId="{E0304357-29AA-4197-A8AF-506112C70194}" dt="2021-02-09T03:44:34.352" v="19" actId="2696"/>
        <pc:sldMkLst>
          <pc:docMk/>
          <pc:sldMk cId="1412549979" sldId="612"/>
        </pc:sldMkLst>
      </pc:sldChg>
      <pc:sldChg chg="del">
        <pc:chgData name="" userId="4652178e64980036" providerId="LiveId" clId="{E0304357-29AA-4197-A8AF-506112C70194}" dt="2021-02-09T03:44:34.358" v="20" actId="2696"/>
        <pc:sldMkLst>
          <pc:docMk/>
          <pc:sldMk cId="2175493793" sldId="613"/>
        </pc:sldMkLst>
      </pc:sldChg>
      <pc:sldChg chg="del">
        <pc:chgData name="" userId="4652178e64980036" providerId="LiveId" clId="{E0304357-29AA-4197-A8AF-506112C70194}" dt="2021-02-09T03:44:34.367" v="21" actId="2696"/>
        <pc:sldMkLst>
          <pc:docMk/>
          <pc:sldMk cId="1570893231" sldId="614"/>
        </pc:sldMkLst>
      </pc:sldChg>
      <pc:sldChg chg="del">
        <pc:chgData name="" userId="4652178e64980036" providerId="LiveId" clId="{E0304357-29AA-4197-A8AF-506112C70194}" dt="2021-02-09T03:44:34.372" v="22" actId="2696"/>
        <pc:sldMkLst>
          <pc:docMk/>
          <pc:sldMk cId="3452167801" sldId="615"/>
        </pc:sldMkLst>
      </pc:sldChg>
      <pc:sldChg chg="del">
        <pc:chgData name="" userId="4652178e64980036" providerId="LiveId" clId="{E0304357-29AA-4197-A8AF-506112C70194}" dt="2021-02-09T03:44:34.380" v="23" actId="2696"/>
        <pc:sldMkLst>
          <pc:docMk/>
          <pc:sldMk cId="3759364660" sldId="616"/>
        </pc:sldMkLst>
      </pc:sldChg>
      <pc:sldChg chg="del">
        <pc:chgData name="" userId="4652178e64980036" providerId="LiveId" clId="{E0304357-29AA-4197-A8AF-506112C70194}" dt="2021-02-09T03:44:34.385" v="24" actId="2696"/>
        <pc:sldMkLst>
          <pc:docMk/>
          <pc:sldMk cId="660093688" sldId="617"/>
        </pc:sldMkLst>
      </pc:sldChg>
      <pc:sldChg chg="del">
        <pc:chgData name="" userId="4652178e64980036" providerId="LiveId" clId="{E0304357-29AA-4197-A8AF-506112C70194}" dt="2021-02-09T03:44:34.388" v="25" actId="2696"/>
        <pc:sldMkLst>
          <pc:docMk/>
          <pc:sldMk cId="3574494519" sldId="618"/>
        </pc:sldMkLst>
      </pc:sldChg>
      <pc:sldChg chg="del">
        <pc:chgData name="" userId="4652178e64980036" providerId="LiveId" clId="{E0304357-29AA-4197-A8AF-506112C70194}" dt="2021-02-09T03:44:34.392" v="26" actId="2696"/>
        <pc:sldMkLst>
          <pc:docMk/>
          <pc:sldMk cId="2950542557" sldId="619"/>
        </pc:sldMkLst>
      </pc:sldChg>
      <pc:sldChg chg="del">
        <pc:chgData name="" userId="4652178e64980036" providerId="LiveId" clId="{E0304357-29AA-4197-A8AF-506112C70194}" dt="2021-02-09T03:44:34.398" v="27" actId="2696"/>
        <pc:sldMkLst>
          <pc:docMk/>
          <pc:sldMk cId="1434548199" sldId="620"/>
        </pc:sldMkLst>
      </pc:sldChg>
      <pc:sldChg chg="del">
        <pc:chgData name="" userId="4652178e64980036" providerId="LiveId" clId="{E0304357-29AA-4197-A8AF-506112C70194}" dt="2021-02-09T03:44:34.402" v="28" actId="2696"/>
        <pc:sldMkLst>
          <pc:docMk/>
          <pc:sldMk cId="2281907783" sldId="621"/>
        </pc:sldMkLst>
      </pc:sldChg>
      <pc:sldChg chg="del">
        <pc:chgData name="" userId="4652178e64980036" providerId="LiveId" clId="{E0304357-29AA-4197-A8AF-506112C70194}" dt="2021-02-09T03:44:34.405" v="29" actId="2696"/>
        <pc:sldMkLst>
          <pc:docMk/>
          <pc:sldMk cId="2097583458" sldId="622"/>
        </pc:sldMkLst>
      </pc:sldChg>
      <pc:sldChg chg="modSp">
        <pc:chgData name="" userId="4652178e64980036" providerId="LiveId" clId="{E0304357-29AA-4197-A8AF-506112C70194}" dt="2021-02-09T03:57:58.851" v="66" actId="20577"/>
        <pc:sldMkLst>
          <pc:docMk/>
          <pc:sldMk cId="324956216" sldId="623"/>
        </pc:sldMkLst>
        <pc:spChg chg="mod">
          <ac:chgData name="" userId="4652178e64980036" providerId="LiveId" clId="{E0304357-29AA-4197-A8AF-506112C70194}" dt="2021-02-09T03:57:58.851" v="66" actId="20577"/>
          <ac:spMkLst>
            <pc:docMk/>
            <pc:sldMk cId="324956216" sldId="62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28155-1D64-4A62-8D5C-C15787DBCC2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6CA1-3428-459E-AF4E-90A2B12D6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83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54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59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586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88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709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820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881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04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352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3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045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F5CC-2186-4835-B5E0-6A39B7E25C74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A5B3-3B9A-4C5D-A334-DE8C79EE9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706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609600" y="31242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Convex and </a:t>
            </a:r>
            <a:r>
              <a:rPr lang="en-US"/>
              <a:t>Concave Closures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95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35814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A convex function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29200" y="914400"/>
            <a:ext cx="3581400" cy="2667000"/>
            <a:chOff x="3168" y="576"/>
            <a:chExt cx="2256" cy="1680"/>
          </a:xfrm>
        </p:grpSpPr>
        <p:pic>
          <p:nvPicPr>
            <p:cNvPr id="48142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576"/>
              <a:ext cx="1776" cy="1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3" name="Text Box 5"/>
            <p:cNvSpPr txBox="1">
              <a:spLocks noChangeArrowheads="1"/>
            </p:cNvSpPr>
            <p:nvPr/>
          </p:nvSpPr>
          <p:spPr bwMode="auto">
            <a:xfrm>
              <a:off x="3168" y="1968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A strictly convex function</a:t>
              </a:r>
            </a:p>
          </p:txBody>
        </p:sp>
      </p:grpSp>
      <p:sp>
        <p:nvSpPr>
          <p:cNvPr id="48133" name="TextBox 10"/>
          <p:cNvSpPr txBox="1">
            <a:spLocks noChangeArrowheads="1"/>
          </p:cNvSpPr>
          <p:nvPr/>
        </p:nvSpPr>
        <p:spPr bwMode="auto">
          <a:xfrm>
            <a:off x="2514600" y="21336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134" name="TextBox 10"/>
          <p:cNvSpPr txBox="1">
            <a:spLocks noChangeArrowheads="1"/>
          </p:cNvSpPr>
          <p:nvPr/>
        </p:nvSpPr>
        <p:spPr bwMode="auto">
          <a:xfrm>
            <a:off x="1524000" y="2133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M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09600" y="3886200"/>
            <a:ext cx="3581400" cy="2819400"/>
            <a:chOff x="384" y="2448"/>
            <a:chExt cx="2256" cy="1776"/>
          </a:xfrm>
        </p:grpSpPr>
        <p:pic>
          <p:nvPicPr>
            <p:cNvPr id="48139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48"/>
              <a:ext cx="2256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0" name="Text Box 5"/>
            <p:cNvSpPr txBox="1">
              <a:spLocks noChangeArrowheads="1"/>
            </p:cNvSpPr>
            <p:nvPr/>
          </p:nvSpPr>
          <p:spPr bwMode="auto">
            <a:xfrm>
              <a:off x="576" y="3936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A concave function</a:t>
              </a:r>
            </a:p>
          </p:txBody>
        </p:sp>
        <p:sp>
          <p:nvSpPr>
            <p:cNvPr id="48141" name="TextBox 10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105400" y="3810000"/>
            <a:ext cx="3733800" cy="2895600"/>
            <a:chOff x="3216" y="2400"/>
            <a:chExt cx="2352" cy="1824"/>
          </a:xfrm>
        </p:grpSpPr>
        <p:pic>
          <p:nvPicPr>
            <p:cNvPr id="48137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400"/>
              <a:ext cx="1824" cy="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8" name="Text Box 5"/>
            <p:cNvSpPr txBox="1">
              <a:spLocks noChangeArrowheads="1"/>
            </p:cNvSpPr>
            <p:nvPr/>
          </p:nvSpPr>
          <p:spPr bwMode="auto">
            <a:xfrm>
              <a:off x="3216" y="3936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A strictly concave function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0476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 cstate="print">
            <a:lum contrast="1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9433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312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A function that is both convex and concave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0" y="1447800"/>
            <a:ext cx="4038600" cy="3794125"/>
            <a:chOff x="2880" y="912"/>
            <a:chExt cx="2544" cy="2390"/>
          </a:xfrm>
        </p:grpSpPr>
        <p:pic>
          <p:nvPicPr>
            <p:cNvPr id="4915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12"/>
              <a:ext cx="2472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8" name="Text Box 5"/>
            <p:cNvSpPr txBox="1">
              <a:spLocks noChangeArrowheads="1"/>
            </p:cNvSpPr>
            <p:nvPr/>
          </p:nvSpPr>
          <p:spPr bwMode="auto">
            <a:xfrm>
              <a:off x="3216" y="2784"/>
              <a:ext cx="220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A function that is neither convex nor concave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238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IV.</a:t>
            </a:r>
            <a:r>
              <a:rPr lang="en-US" altLang="zh-CN"/>
              <a:t> </a:t>
            </a:r>
            <a:r>
              <a:rPr lang="en-US" altLang="zh-CN" sz="2400" b="1">
                <a:latin typeface="Times New Roman" pitchFamily="18" charset="0"/>
              </a:rPr>
              <a:t>Nonlinear Programming</a:t>
            </a:r>
          </a:p>
        </p:txBody>
      </p:sp>
      <p:pic>
        <p:nvPicPr>
          <p:cNvPr id="4096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4572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4958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810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2578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257800" y="3352800"/>
            <a:ext cx="3733800" cy="1692275"/>
            <a:chOff x="3216" y="1920"/>
            <a:chExt cx="2400" cy="1066"/>
          </a:xfrm>
        </p:grpSpPr>
        <p:grpSp>
          <p:nvGrpSpPr>
            <p:cNvPr id="40969" name="Group 21"/>
            <p:cNvGrpSpPr>
              <a:grpSpLocks/>
            </p:cNvGrpSpPr>
            <p:nvPr/>
          </p:nvGrpSpPr>
          <p:grpSpPr bwMode="auto">
            <a:xfrm>
              <a:off x="3264" y="1920"/>
              <a:ext cx="2352" cy="1066"/>
              <a:chOff x="3264" y="1824"/>
              <a:chExt cx="2352" cy="1066"/>
            </a:xfrm>
          </p:grpSpPr>
          <p:sp>
            <p:nvSpPr>
              <p:cNvPr id="40971" name="Text Box 19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016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  <a:r>
                  <a:rPr lang="en-US" altLang="zh-CN" sz="2000">
                    <a:latin typeface="Times New Roman" pitchFamily="18" charset="0"/>
                  </a:rPr>
                  <a:t>+</a:t>
                </a:r>
                <a:r>
                  <a:rPr lang="en-US" altLang="zh-CN" sz="2000" i="1">
                    <a:latin typeface="Times New Roman" pitchFamily="18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  <a:r>
                  <a:rPr lang="en-US" altLang="zh-CN" sz="2000">
                    <a:latin typeface="Times New Roman" pitchFamily="18" charset="0"/>
                  </a:rPr>
                  <a:t>+</a:t>
                </a:r>
                <a:r>
                  <a:rPr lang="en-US" altLang="zh-CN" sz="2000" i="1">
                    <a:latin typeface="Times New Roman" pitchFamily="18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  <a:r>
                  <a:rPr lang="en-US" altLang="zh-CN" sz="2000">
                    <a:latin typeface="Times New Roman" pitchFamily="18" charset="0"/>
                  </a:rPr>
                  <a:t> ≤ Q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  <a:r>
                  <a:rPr lang="zh-CN" altLang="en-US" sz="2000">
                    <a:latin typeface="Times New Roman" pitchFamily="18" charset="0"/>
                  </a:rPr>
                  <a:t>，</a:t>
                </a:r>
                <a:r>
                  <a:rPr lang="en-US" altLang="zh-CN" sz="2000" i="1">
                    <a:latin typeface="Times New Roman" pitchFamily="18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  <a:r>
                  <a:rPr lang="zh-CN" altLang="en-US" sz="2000">
                    <a:latin typeface="Times New Roman" pitchFamily="18" charset="0"/>
                  </a:rPr>
                  <a:t>，</a:t>
                </a:r>
                <a:r>
                  <a:rPr lang="en-US" altLang="zh-CN" sz="2000" i="1">
                    <a:latin typeface="Times New Roman" pitchFamily="18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</a:rPr>
                  <a:t>3 </a:t>
                </a:r>
                <a:r>
                  <a:rPr lang="en-US" altLang="zh-CN" sz="2000">
                    <a:latin typeface="Times New Roman" pitchFamily="18" charset="0"/>
                  </a:rPr>
                  <a:t>≥ 0</a:t>
                </a:r>
              </a:p>
            </p:txBody>
          </p:sp>
          <p:pic>
            <p:nvPicPr>
              <p:cNvPr id="40972" name="Picture 2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" y="1824"/>
                <a:ext cx="2352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0970" name="Rectangle 22"/>
            <p:cNvSpPr>
              <a:spLocks noChangeArrowheads="1"/>
            </p:cNvSpPr>
            <p:nvPr/>
          </p:nvSpPr>
          <p:spPr bwMode="auto">
            <a:xfrm>
              <a:off x="3216" y="1920"/>
              <a:ext cx="2400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8" name="Text Box 24"/>
          <p:cNvSpPr txBox="1">
            <a:spLocks noChangeArrowheads="1"/>
          </p:cNvSpPr>
          <p:nvPr/>
        </p:nvSpPr>
        <p:spPr bwMode="auto">
          <a:xfrm>
            <a:off x="533400" y="12192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 nonlinear programming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6967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39433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11"/>
          <p:cNvPicPr>
            <a:picLocks noChangeAspect="1" noChangeArrowheads="1"/>
          </p:cNvPicPr>
          <p:nvPr/>
        </p:nvPicPr>
        <p:blipFill>
          <a:blip r:embed="rId3" cstate="print">
            <a:lum contrast="4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837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12"/>
          <p:cNvSpPr txBox="1">
            <a:spLocks noChangeArrowheads="1"/>
          </p:cNvSpPr>
          <p:nvPr/>
        </p:nvSpPr>
        <p:spPr bwMode="auto">
          <a:xfrm>
            <a:off x="533400" y="990600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In one general form, the nonlinear programming problem is to find </a:t>
            </a:r>
            <a:r>
              <a:rPr lang="en-US" altLang="zh-CN" sz="2000" b="1"/>
              <a:t>x</a:t>
            </a:r>
            <a:r>
              <a:rPr lang="en-US" altLang="zh-CN" sz="2000">
                <a:latin typeface="Times New Roman" pitchFamily="18" charset="0"/>
              </a:rPr>
              <a:t> = (</a:t>
            </a:r>
            <a:r>
              <a:rPr lang="en-US" altLang="zh-CN" sz="2000" i="1">
                <a:latin typeface="Times New Roman" pitchFamily="18" charset="0"/>
              </a:rPr>
              <a:t>x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 i="1">
                <a:latin typeface="Times New Roman" pitchFamily="18" charset="0"/>
              </a:rPr>
              <a:t>x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, …, </a:t>
            </a:r>
            <a:r>
              <a:rPr lang="en-US" altLang="zh-CN" sz="2000" i="1">
                <a:latin typeface="Times New Roman" pitchFamily="18" charset="0"/>
              </a:rPr>
              <a:t>x</a:t>
            </a:r>
            <a:r>
              <a:rPr lang="en-US" altLang="zh-CN" sz="2000" baseline="-25000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) so as to</a:t>
            </a:r>
          </a:p>
        </p:txBody>
      </p:sp>
      <p:sp>
        <p:nvSpPr>
          <p:cNvPr id="41989" name="Text Box 13"/>
          <p:cNvSpPr txBox="1">
            <a:spLocks noChangeArrowheads="1"/>
          </p:cNvSpPr>
          <p:nvPr/>
        </p:nvSpPr>
        <p:spPr bwMode="auto">
          <a:xfrm>
            <a:off x="533400" y="4114800"/>
            <a:ext cx="716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Many types of nonlinear programming problems.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Different algorithms for different programming problems.</a:t>
            </a:r>
          </a:p>
        </p:txBody>
      </p:sp>
    </p:spTree>
    <p:extLst>
      <p:ext uri="{BB962C8B-B14F-4D97-AF65-F5344CB8AC3E}">
        <p14:creationId xmlns="" xmlns:p14="http://schemas.microsoft.com/office/powerpoint/2010/main" val="330954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1.</a:t>
            </a:r>
            <a:r>
              <a:rPr lang="en-US" altLang="zh-CN"/>
              <a:t> </a:t>
            </a:r>
            <a:r>
              <a:rPr lang="en-US" altLang="zh-CN" sz="2400">
                <a:latin typeface="Times New Roman" pitchFamily="18" charset="0"/>
              </a:rPr>
              <a:t>Graphical Illustration of Nonlinear Programming</a:t>
            </a:r>
            <a:endParaRPr lang="en-US" altLang="zh-CN" sz="2400" b="1">
              <a:latin typeface="Times New Roman" pitchFamily="18" charset="0"/>
            </a:endParaRPr>
          </a:p>
        </p:txBody>
      </p:sp>
      <p:pic>
        <p:nvPicPr>
          <p:cNvPr id="43011" name="Picture 5" descr="Picture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3124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10"/>
          <p:cNvSpPr txBox="1">
            <a:spLocks noChangeArrowheads="1"/>
          </p:cNvSpPr>
          <p:nvPr/>
        </p:nvSpPr>
        <p:spPr bwMode="auto">
          <a:xfrm>
            <a:off x="6400800" y="2438400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43013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0099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38200" y="4114800"/>
            <a:ext cx="8001000" cy="2743200"/>
            <a:chOff x="528" y="2592"/>
            <a:chExt cx="5040" cy="1728"/>
          </a:xfrm>
        </p:grpSpPr>
        <p:pic>
          <p:nvPicPr>
            <p:cNvPr id="43015" name="Picture 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592"/>
              <a:ext cx="1872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6" name="Picture 2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688"/>
              <a:ext cx="1962" cy="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7" name="TextBox 10"/>
            <p:cNvSpPr txBox="1">
              <a:spLocks noChangeArrowheads="1"/>
            </p:cNvSpPr>
            <p:nvPr/>
          </p:nvSpPr>
          <p:spPr bwMode="auto">
            <a:xfrm>
              <a:off x="4128" y="2880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7489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1"/>
          <p:cNvGrpSpPr>
            <a:grpSpLocks/>
          </p:cNvGrpSpPr>
          <p:nvPr/>
        </p:nvGrpSpPr>
        <p:grpSpPr bwMode="auto">
          <a:xfrm>
            <a:off x="381000" y="838200"/>
            <a:ext cx="8305800" cy="2957513"/>
            <a:chOff x="240" y="528"/>
            <a:chExt cx="5232" cy="1863"/>
          </a:xfrm>
        </p:grpSpPr>
        <p:pic>
          <p:nvPicPr>
            <p:cNvPr id="4404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12"/>
              <a:ext cx="2880" cy="1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2" name="Picture 6" descr="图片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528"/>
              <a:ext cx="1920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3" name="AutoShape 9"/>
            <p:cNvSpPr>
              <a:spLocks noChangeArrowheads="1"/>
            </p:cNvSpPr>
            <p:nvPr/>
          </p:nvSpPr>
          <p:spPr bwMode="auto">
            <a:xfrm>
              <a:off x="3216" y="1440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5" name="TextBox 10"/>
          <p:cNvSpPr txBox="1">
            <a:spLocks noChangeArrowheads="1"/>
          </p:cNvSpPr>
          <p:nvPr/>
        </p:nvSpPr>
        <p:spPr bwMode="auto">
          <a:xfrm>
            <a:off x="6781800" y="1371600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1000" y="3962400"/>
            <a:ext cx="7972425" cy="2667000"/>
            <a:chOff x="240" y="2496"/>
            <a:chExt cx="5022" cy="1680"/>
          </a:xfrm>
        </p:grpSpPr>
        <p:pic>
          <p:nvPicPr>
            <p:cNvPr id="4403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784"/>
              <a:ext cx="2832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8" name="Picture 8" descr="图片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496"/>
              <a:ext cx="1662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9" name="AutoShape 10"/>
            <p:cNvSpPr>
              <a:spLocks noChangeArrowheads="1"/>
            </p:cNvSpPr>
            <p:nvPr/>
          </p:nvSpPr>
          <p:spPr bwMode="auto">
            <a:xfrm>
              <a:off x="3216" y="3312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TextBox 10"/>
            <p:cNvSpPr txBox="1">
              <a:spLocks noChangeArrowheads="1"/>
            </p:cNvSpPr>
            <p:nvPr/>
          </p:nvSpPr>
          <p:spPr bwMode="auto">
            <a:xfrm>
              <a:off x="4128" y="3360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015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itchFamily="18" charset="0"/>
              </a:rPr>
              <a:t>A local maximum need not be a global maximum</a:t>
            </a: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2" cstate="print">
            <a:lum contrast="3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8610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0" name="Group 13"/>
          <p:cNvGrpSpPr>
            <a:grpSpLocks/>
          </p:cNvGrpSpPr>
          <p:nvPr/>
        </p:nvGrpSpPr>
        <p:grpSpPr bwMode="auto">
          <a:xfrm>
            <a:off x="1295400" y="1371600"/>
            <a:ext cx="6019800" cy="2743200"/>
            <a:chOff x="144" y="960"/>
            <a:chExt cx="5040" cy="2375"/>
          </a:xfrm>
        </p:grpSpPr>
        <p:pic>
          <p:nvPicPr>
            <p:cNvPr id="45062" name="Picture 5" descr="图片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60"/>
              <a:ext cx="5040" cy="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3" name="TextBox 10"/>
            <p:cNvSpPr txBox="1">
              <a:spLocks noChangeArrowheads="1"/>
            </p:cNvSpPr>
            <p:nvPr/>
          </p:nvSpPr>
          <p:spPr bwMode="auto">
            <a:xfrm>
              <a:off x="576" y="1776"/>
              <a:ext cx="21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064" name="TextBox 10"/>
            <p:cNvSpPr txBox="1">
              <a:spLocks noChangeArrowheads="1"/>
            </p:cNvSpPr>
            <p:nvPr/>
          </p:nvSpPr>
          <p:spPr bwMode="auto">
            <a:xfrm>
              <a:off x="1872" y="1680"/>
              <a:ext cx="21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065" name="TextBox 10"/>
            <p:cNvSpPr txBox="1">
              <a:spLocks noChangeArrowheads="1"/>
            </p:cNvSpPr>
            <p:nvPr/>
          </p:nvSpPr>
          <p:spPr bwMode="auto">
            <a:xfrm>
              <a:off x="3313" y="1488"/>
              <a:ext cx="2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5066" name="TextBox 10"/>
            <p:cNvSpPr txBox="1">
              <a:spLocks noChangeArrowheads="1"/>
            </p:cNvSpPr>
            <p:nvPr/>
          </p:nvSpPr>
          <p:spPr bwMode="auto">
            <a:xfrm>
              <a:off x="1248" y="2208"/>
              <a:ext cx="2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FF00"/>
                  </a:solidFill>
                </a:rPr>
                <a:t>D</a:t>
              </a:r>
            </a:p>
          </p:txBody>
        </p:sp>
        <p:sp>
          <p:nvSpPr>
            <p:cNvPr id="45067" name="TextBox 10"/>
            <p:cNvSpPr txBox="1">
              <a:spLocks noChangeArrowheads="1"/>
            </p:cNvSpPr>
            <p:nvPr/>
          </p:nvSpPr>
          <p:spPr bwMode="auto">
            <a:xfrm>
              <a:off x="2688" y="2352"/>
              <a:ext cx="21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FF00"/>
                  </a:solidFill>
                </a:rPr>
                <a:t>E</a:t>
              </a:r>
            </a:p>
          </p:txBody>
        </p:sp>
        <p:sp>
          <p:nvSpPr>
            <p:cNvPr id="45068" name="TextBox 10"/>
            <p:cNvSpPr txBox="1">
              <a:spLocks noChangeArrowheads="1"/>
            </p:cNvSpPr>
            <p:nvPr/>
          </p:nvSpPr>
          <p:spPr bwMode="auto">
            <a:xfrm>
              <a:off x="4127" y="2880"/>
              <a:ext cx="22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FF00"/>
                  </a:solidFill>
                </a:rPr>
                <a:t>F</a:t>
              </a:r>
            </a:p>
          </p:txBody>
        </p:sp>
      </p:grp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04800" y="5410200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itchFamily="18" charset="0"/>
              </a:rPr>
              <a:t>Nonlinear Programming algorithms generally can not distinguish between a local optimal solution and a global optimal solution.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00541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2.</a:t>
            </a:r>
            <a:r>
              <a:rPr lang="en-US" altLang="zh-CN"/>
              <a:t> </a:t>
            </a:r>
            <a:r>
              <a:rPr lang="en-US" altLang="zh-CN" sz="2400">
                <a:latin typeface="Times New Roman" pitchFamily="18" charset="0"/>
              </a:rPr>
              <a:t>Convexity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u="sng">
                <a:latin typeface="Times New Roman" pitchFamily="18" charset="0"/>
              </a:rPr>
              <a:t>Convex or concave functions of a single variable</a:t>
            </a:r>
            <a:endParaRPr lang="en-US" altLang="zh-CN" sz="2400" b="1" u="sng">
              <a:latin typeface="Times New Roman" pitchFamily="18" charset="0"/>
            </a:endParaRPr>
          </a:p>
        </p:txBody>
      </p:sp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8516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4114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Box 10"/>
          <p:cNvSpPr txBox="1">
            <a:spLocks noChangeArrowheads="1"/>
          </p:cNvSpPr>
          <p:nvPr/>
        </p:nvSpPr>
        <p:spPr bwMode="auto">
          <a:xfrm>
            <a:off x="8001000" y="4778375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6149975" y="5127625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4608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10200"/>
            <a:ext cx="9525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05400"/>
            <a:ext cx="98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1000"/>
            <a:ext cx="1752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TextBox 10"/>
          <p:cNvSpPr txBox="1">
            <a:spLocks noChangeArrowheads="1"/>
          </p:cNvSpPr>
          <p:nvPr/>
        </p:nvSpPr>
        <p:spPr bwMode="auto">
          <a:xfrm>
            <a:off x="7239000" y="48006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6092" name="TextBox 10"/>
          <p:cNvSpPr txBox="1">
            <a:spLocks noChangeArrowheads="1"/>
          </p:cNvSpPr>
          <p:nvPr/>
        </p:nvSpPr>
        <p:spPr bwMode="auto">
          <a:xfrm>
            <a:off x="7315200" y="52578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6093" name="Line 17"/>
          <p:cNvSpPr>
            <a:spLocks noChangeShapeType="1"/>
          </p:cNvSpPr>
          <p:nvPr/>
        </p:nvSpPr>
        <p:spPr bwMode="auto">
          <a:xfrm flipV="1">
            <a:off x="7391400" y="5105400"/>
            <a:ext cx="0" cy="990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AutoShape 19"/>
          <p:cNvSpPr>
            <a:spLocks noChangeArrowheads="1"/>
          </p:cNvSpPr>
          <p:nvPr/>
        </p:nvSpPr>
        <p:spPr bwMode="auto">
          <a:xfrm>
            <a:off x="7315200" y="4495800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46095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15000"/>
            <a:ext cx="14478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AutoShape 21"/>
          <p:cNvSpPr>
            <a:spLocks noChangeArrowheads="1"/>
          </p:cNvSpPr>
          <p:nvPr/>
        </p:nvSpPr>
        <p:spPr bwMode="auto">
          <a:xfrm>
            <a:off x="7467600" y="5562600"/>
            <a:ext cx="76200" cy="2286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6097" name="Oval 23"/>
          <p:cNvSpPr>
            <a:spLocks noChangeArrowheads="1"/>
          </p:cNvSpPr>
          <p:nvPr/>
        </p:nvSpPr>
        <p:spPr bwMode="auto">
          <a:xfrm>
            <a:off x="73152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Oval 24"/>
          <p:cNvSpPr>
            <a:spLocks noChangeArrowheads="1"/>
          </p:cNvSpPr>
          <p:nvPr/>
        </p:nvSpPr>
        <p:spPr bwMode="auto">
          <a:xfrm>
            <a:off x="7315200" y="51054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33400" y="4114800"/>
            <a:ext cx="4191000" cy="2133600"/>
            <a:chOff x="336" y="2640"/>
            <a:chExt cx="2640" cy="1344"/>
          </a:xfrm>
        </p:grpSpPr>
        <p:pic>
          <p:nvPicPr>
            <p:cNvPr id="46104" name="Picture 26"/>
            <p:cNvPicPr>
              <a:picLocks noChangeAspect="1" noChangeArrowheads="1"/>
            </p:cNvPicPr>
            <p:nvPr/>
          </p:nvPicPr>
          <p:blipFill>
            <a:blip r:embed="rId8" cstate="print">
              <a:lum contrast="3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640"/>
              <a:ext cx="259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5" name="Picture 27"/>
            <p:cNvPicPr>
              <a:picLocks noChangeAspect="1" noChangeArrowheads="1"/>
            </p:cNvPicPr>
            <p:nvPr/>
          </p:nvPicPr>
          <p:blipFill>
            <a:blip r:embed="rId9" cstate="print">
              <a:lum contrast="24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168"/>
              <a:ext cx="264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6" name="Picture 28"/>
            <p:cNvPicPr>
              <a:picLocks noChangeAspect="1" noChangeArrowheads="1"/>
            </p:cNvPicPr>
            <p:nvPr/>
          </p:nvPicPr>
          <p:blipFill>
            <a:blip r:embed="rId10" cstate="print">
              <a:lum contrast="3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600"/>
              <a:ext cx="241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100" name="Group 31"/>
          <p:cNvGrpSpPr>
            <a:grpSpLocks/>
          </p:cNvGrpSpPr>
          <p:nvPr/>
        </p:nvGrpSpPr>
        <p:grpSpPr bwMode="auto">
          <a:xfrm>
            <a:off x="685800" y="6400800"/>
            <a:ext cx="8229600" cy="304800"/>
            <a:chOff x="432" y="4032"/>
            <a:chExt cx="5184" cy="192"/>
          </a:xfrm>
        </p:grpSpPr>
        <p:pic>
          <p:nvPicPr>
            <p:cNvPr id="46102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032"/>
              <a:ext cx="513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03" name="Rectangle 29"/>
            <p:cNvSpPr>
              <a:spLocks noChangeArrowheads="1"/>
            </p:cNvSpPr>
            <p:nvPr/>
          </p:nvSpPr>
          <p:spPr bwMode="auto">
            <a:xfrm>
              <a:off x="432" y="4032"/>
              <a:ext cx="518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1" name="Rectangle 35"/>
          <p:cNvSpPr>
            <a:spLocks noChangeArrowheads="1"/>
          </p:cNvSpPr>
          <p:nvPr/>
        </p:nvSpPr>
        <p:spPr bwMode="auto">
          <a:xfrm>
            <a:off x="2362200" y="2286000"/>
            <a:ext cx="4419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314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The geometric interpretation indicates that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 is convex if it “bend upward”.</a:t>
            </a:r>
            <a:endParaRPr lang="en-US" altLang="zh-CN" sz="2400" b="1">
              <a:latin typeface="Times New Roman" pitchFamily="18" charset="0"/>
            </a:endParaRPr>
          </a:p>
        </p:txBody>
      </p:sp>
      <p:grpSp>
        <p:nvGrpSpPr>
          <p:cNvPr id="47107" name="Group 8"/>
          <p:cNvGrpSpPr>
            <a:grpSpLocks/>
          </p:cNvGrpSpPr>
          <p:nvPr/>
        </p:nvGrpSpPr>
        <p:grpSpPr bwMode="auto">
          <a:xfrm>
            <a:off x="304800" y="1828800"/>
            <a:ext cx="8153400" cy="1187450"/>
            <a:chOff x="288" y="1152"/>
            <a:chExt cx="5136" cy="748"/>
          </a:xfrm>
        </p:grpSpPr>
        <p:sp>
          <p:nvSpPr>
            <p:cNvPr id="47111" name="Text Box 5"/>
            <p:cNvSpPr txBox="1">
              <a:spLocks noChangeArrowheads="1"/>
            </p:cNvSpPr>
            <p:nvPr/>
          </p:nvSpPr>
          <p:spPr bwMode="auto">
            <a:xfrm>
              <a:off x="288" y="1152"/>
              <a:ext cx="513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To be more precise, if </a:t>
              </a:r>
              <a:r>
                <a:rPr lang="en-US" altLang="zh-CN" sz="2400" i="1">
                  <a:latin typeface="Times New Roman" pitchFamily="18" charset="0"/>
                </a:rPr>
                <a:t>f 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) possesses a second derivative everywhere, then </a:t>
              </a:r>
              <a:r>
                <a:rPr lang="en-US" altLang="zh-CN" sz="2400" i="1">
                  <a:latin typeface="Times New Roman" pitchFamily="18" charset="0"/>
                </a:rPr>
                <a:t>f 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) is convex if and only if                                for all possible values of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pic>
          <p:nvPicPr>
            <p:cNvPr id="47112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392"/>
              <a:ext cx="12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04800" y="3124200"/>
            <a:ext cx="8335963" cy="3505200"/>
            <a:chOff x="192" y="1968"/>
            <a:chExt cx="5251" cy="2208"/>
          </a:xfrm>
        </p:grpSpPr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92" y="1968"/>
              <a:ext cx="50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In terms of the second derivative of the function,  the convexity test is summarized below.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pic>
          <p:nvPicPr>
            <p:cNvPr id="47110" name="Picture 9"/>
            <p:cNvPicPr>
              <a:picLocks noChangeAspect="1" noChangeArrowheads="1"/>
            </p:cNvPicPr>
            <p:nvPr/>
          </p:nvPicPr>
          <p:blipFill>
            <a:blip r:embed="rId3" cstate="print">
              <a:lum contrast="3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592"/>
              <a:ext cx="5155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9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945732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972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eaec79-7114-4b55-aec1-f55944782b1f">
      <UserInfo>
        <DisplayName>Dr.CHOUDHARY SHYAM PRAKASH</DisplayName>
        <AccountId>12</AccountId>
        <AccountType/>
      </UserInfo>
      <UserInfo>
        <DisplayName>DS 2020 -21 Even Members</DisplayName>
        <AccountId>7</AccountId>
        <AccountType/>
      </UserInfo>
      <UserInfo>
        <DisplayName>Dr.K V RAJU</DisplayName>
        <AccountId>14</AccountId>
        <AccountType/>
      </UserInfo>
      <UserInfo>
        <DisplayName>Vuyyuru Lakshmi Lalitha</DisplayName>
        <AccountId>42</AccountId>
        <AccountType/>
      </UserInfo>
      <UserInfo>
        <DisplayName>drchvr@gmail.com</DisplayName>
        <AccountId>54</AccountId>
        <AccountType/>
      </UserInfo>
      <UserInfo>
        <DisplayName>Ramana Muthy Venkata</DisplayName>
        <AccountId>55</AccountId>
        <AccountType/>
      </UserInfo>
      <UserInfo>
        <DisplayName>bhanuprakash</DisplayName>
        <AccountId>34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589DC24E20FC47854CE4E2CC059B13" ma:contentTypeVersion="4" ma:contentTypeDescription="Create a new document." ma:contentTypeScope="" ma:versionID="97100aa15b5520b9aedeab4872649e60">
  <xsd:schema xmlns:xsd="http://www.w3.org/2001/XMLSchema" xmlns:xs="http://www.w3.org/2001/XMLSchema" xmlns:p="http://schemas.microsoft.com/office/2006/metadata/properties" xmlns:ns2="aeeaec79-7114-4b55-aec1-f55944782b1f" xmlns:ns3="1b93f39b-9c3f-4779-9e2c-63652612271c" targetNamespace="http://schemas.microsoft.com/office/2006/metadata/properties" ma:root="true" ma:fieldsID="0326e71eae21e8e81bed3144ab254fb4" ns2:_="" ns3:_="">
    <xsd:import namespace="aeeaec79-7114-4b55-aec1-f55944782b1f"/>
    <xsd:import namespace="1b93f39b-9c3f-4779-9e2c-63652612271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aec79-7114-4b55-aec1-f55944782b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3f39b-9c3f-4779-9e2c-636526122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651FAA-593C-44F4-88C4-83BF6E7B6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0493A3-4622-4B4B-9436-65D634B4AAB1}">
  <ds:schemaRefs>
    <ds:schemaRef ds:uri="http://schemas.microsoft.com/office/2006/metadata/properties"/>
    <ds:schemaRef ds:uri="http://schemas.microsoft.com/office/infopath/2007/PartnerControls"/>
    <ds:schemaRef ds:uri="aeeaec79-7114-4b55-aec1-f55944782b1f"/>
  </ds:schemaRefs>
</ds:datastoreItem>
</file>

<file path=customXml/itemProps3.xml><?xml version="1.0" encoding="utf-8"?>
<ds:datastoreItem xmlns:ds="http://schemas.openxmlformats.org/officeDocument/2006/customXml" ds:itemID="{8CD02A47-4EAD-4DFD-A94E-EF3325328C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eaec79-7114-4b55-aec1-f55944782b1f"/>
    <ds:schemaRef ds:uri="1b93f39b-9c3f-4779-9e2c-6365261227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24120</TotalTime>
  <Words>220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Rajagopalan Balaji</dc:creator>
  <cp:lastModifiedBy>Veena</cp:lastModifiedBy>
  <cp:revision>153</cp:revision>
  <dcterms:created xsi:type="dcterms:W3CDTF">2011-02-11T03:07:42Z</dcterms:created>
  <dcterms:modified xsi:type="dcterms:W3CDTF">2021-02-25T04:49:37Z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0x01010018589DC24E20FC47854CE4E2CC059B13</vt:lpwstr>
  </property>
</Properties>
</file>