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2" r:id="rId8"/>
    <p:sldId id="293" r:id="rId9"/>
    <p:sldId id="294" r:id="rId10"/>
    <p:sldId id="295" r:id="rId11"/>
    <p:sldId id="297" r:id="rId12"/>
    <p:sldId id="296" r:id="rId13"/>
    <p:sldId id="291" r:id="rId14"/>
    <p:sldId id="298" r:id="rId15"/>
    <p:sldId id="299" r:id="rId16"/>
    <p:sldId id="300" r:id="rId1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3E4D4-87EC-4CCC-9E0D-2570825D2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205825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F970A-B8AB-44A4-8EEA-4B980E67B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4067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F970A-B8AB-44A4-8EEA-4B980E67BA1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7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745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76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358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258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386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593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5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9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7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55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33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C862-7F3A-4B06-AE9B-CD6F23A9D2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914400"/>
            <a:ext cx="8610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203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Population-based metaheuristics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Nature-inspired</a:t>
            </a:r>
          </a:p>
          <a:p>
            <a:r>
              <a:rPr lang="en-US" dirty="0" smtClean="0"/>
              <a:t>Initialize a population</a:t>
            </a:r>
          </a:p>
          <a:p>
            <a:r>
              <a:rPr lang="en-US" dirty="0" smtClean="0"/>
              <a:t>A new population of solutions is generated</a:t>
            </a:r>
          </a:p>
          <a:p>
            <a:r>
              <a:rPr lang="en-US" dirty="0" smtClean="0"/>
              <a:t>Integrate the new population into the current one using one these methods – by replacement which is a selection process from the new and current solutions</a:t>
            </a:r>
          </a:p>
          <a:p>
            <a:pPr lvl="1"/>
            <a:r>
              <a:rPr lang="en-US" dirty="0"/>
              <a:t>Evolutionary Algorithms – genetic algorithm</a:t>
            </a:r>
          </a:p>
          <a:p>
            <a:pPr lvl="1"/>
            <a:r>
              <a:rPr lang="en-US" dirty="0"/>
              <a:t>Estimation of distribution algorithm (EDA)</a:t>
            </a:r>
          </a:p>
          <a:p>
            <a:pPr lvl="1"/>
            <a:r>
              <a:rPr lang="en-US" dirty="0"/>
              <a:t>Scatter search</a:t>
            </a:r>
          </a:p>
          <a:p>
            <a:pPr lvl="1"/>
            <a:r>
              <a:rPr lang="en-US" dirty="0"/>
              <a:t>Evolutionary programming- genetic programming </a:t>
            </a:r>
          </a:p>
          <a:p>
            <a:pPr lvl="1"/>
            <a:r>
              <a:rPr lang="en-US" dirty="0"/>
              <a:t>Swarm Intelligence</a:t>
            </a:r>
          </a:p>
          <a:p>
            <a:pPr lvl="2"/>
            <a:r>
              <a:rPr lang="en-US" dirty="0"/>
              <a:t>Ant colony</a:t>
            </a:r>
          </a:p>
          <a:p>
            <a:pPr lvl="2"/>
            <a:r>
              <a:rPr lang="en-US" dirty="0"/>
              <a:t>Particle swarm optimization (PSO)</a:t>
            </a:r>
          </a:p>
          <a:p>
            <a:pPr lvl="2"/>
            <a:r>
              <a:rPr lang="en-US" dirty="0"/>
              <a:t>Bee colony</a:t>
            </a:r>
          </a:p>
          <a:p>
            <a:pPr lvl="1"/>
            <a:r>
              <a:rPr lang="en-US"/>
              <a:t>Artificial Immune system AIS</a:t>
            </a:r>
          </a:p>
          <a:p>
            <a:r>
              <a:rPr lang="en-US" smtClean="0"/>
              <a:t>Continue </a:t>
            </a:r>
            <a:r>
              <a:rPr lang="en-US" dirty="0" smtClean="0"/>
              <a:t>until a stopping criteria is reached</a:t>
            </a:r>
          </a:p>
          <a:p>
            <a:r>
              <a:rPr lang="en-US" dirty="0" smtClean="0"/>
              <a:t>The generation and replacement process could be </a:t>
            </a:r>
            <a:r>
              <a:rPr lang="en-US" dirty="0" err="1" smtClean="0"/>
              <a:t>memoryless</a:t>
            </a:r>
            <a:r>
              <a:rPr lang="en-US" dirty="0" smtClean="0"/>
              <a:t> or some search memory is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355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</a:p>
          <a:p>
            <a:pPr lvl="1"/>
            <a:r>
              <a:rPr lang="en-US" dirty="0" smtClean="0"/>
              <a:t>Heritability – the cross over must inherit a genetic material from both parents.</a:t>
            </a:r>
          </a:p>
          <a:p>
            <a:pPr lvl="1"/>
            <a:r>
              <a:rPr lang="en-US" dirty="0"/>
              <a:t>Validity – the solutions must be feasible – often difficult  to maintain in constrained optimization.</a:t>
            </a:r>
          </a:p>
          <a:p>
            <a:pPr lvl="1"/>
            <a:r>
              <a:rPr lang="en-US" dirty="0" smtClean="0"/>
              <a:t>1 point crossover  Parents ABCDEF, </a:t>
            </a:r>
            <a:r>
              <a:rPr lang="en-US" dirty="0" err="1" smtClean="0"/>
              <a:t>abcdef</a:t>
            </a:r>
            <a:r>
              <a:rPr lang="en-US" dirty="0" smtClean="0"/>
              <a:t> ,  offsprings </a:t>
            </a:r>
            <a:r>
              <a:rPr lang="en-US" dirty="0" err="1" smtClean="0"/>
              <a:t>ABCDef</a:t>
            </a:r>
            <a:r>
              <a:rPr lang="en-US" dirty="0" smtClean="0"/>
              <a:t> , </a:t>
            </a:r>
            <a:r>
              <a:rPr lang="en-US" dirty="0" err="1" smtClean="0"/>
              <a:t>abcdEF</a:t>
            </a:r>
            <a:endParaRPr lang="en-US" dirty="0" smtClean="0"/>
          </a:p>
          <a:p>
            <a:pPr lvl="1"/>
            <a:r>
              <a:rPr lang="en-US" dirty="0" smtClean="0"/>
              <a:t>2-point crossover Parents </a:t>
            </a:r>
            <a:r>
              <a:rPr lang="en-US" dirty="0"/>
              <a:t>ABCDEF, </a:t>
            </a:r>
            <a:r>
              <a:rPr lang="en-US" dirty="0" err="1"/>
              <a:t>abcdef</a:t>
            </a:r>
            <a:r>
              <a:rPr lang="en-US" dirty="0"/>
              <a:t>  offsprings </a:t>
            </a:r>
            <a:r>
              <a:rPr lang="en-US" dirty="0" smtClean="0"/>
              <a:t> </a:t>
            </a:r>
            <a:r>
              <a:rPr lang="en-US" dirty="0" err="1" smtClean="0"/>
              <a:t>ABcdEF</a:t>
            </a:r>
            <a:r>
              <a:rPr lang="en-US" dirty="0" smtClean="0"/>
              <a:t> </a:t>
            </a:r>
            <a:r>
              <a:rPr lang="en-US" dirty="0" err="1" smtClean="0"/>
              <a:t>abCDef</a:t>
            </a:r>
            <a:endParaRPr lang="en-US" dirty="0" smtClean="0"/>
          </a:p>
          <a:p>
            <a:pPr lvl="1"/>
            <a:r>
              <a:rPr lang="en-US" dirty="0" smtClean="0"/>
              <a:t>Intermediate crossover, one offspring is produced by weighted averaging the elements of the parents </a:t>
            </a:r>
          </a:p>
          <a:p>
            <a:pPr lvl="1"/>
            <a:r>
              <a:rPr lang="en-US" dirty="0" smtClean="0"/>
              <a:t>Geometric crossover  (element n of parent 1 X element  n of parent 2)</a:t>
            </a:r>
            <a:r>
              <a:rPr lang="en-US" baseline="30000" dirty="0" smtClean="0"/>
              <a:t>1/2 </a:t>
            </a:r>
            <a:r>
              <a:rPr lang="en-US" dirty="0" smtClean="0"/>
              <a:t> for all n elements</a:t>
            </a:r>
          </a:p>
          <a:p>
            <a:pPr lvl="1"/>
            <a:r>
              <a:rPr lang="en-US" dirty="0" smtClean="0"/>
              <a:t>Uniform crossover   parents 111111 000000 </a:t>
            </a:r>
            <a:r>
              <a:rPr lang="en-US" dirty="0"/>
              <a:t>offsprings</a:t>
            </a:r>
            <a:r>
              <a:rPr lang="en-US" dirty="0" smtClean="0"/>
              <a:t>  101001 010110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9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crossover</a:t>
            </a:r>
          </a:p>
          <a:p>
            <a:pPr marL="457200" lvl="1" indent="0">
              <a:buNone/>
            </a:pPr>
            <a:r>
              <a:rPr lang="en-US" dirty="0" smtClean="0"/>
              <a:t>A B C D E F G H I		h d a e </a:t>
            </a:r>
            <a:r>
              <a:rPr lang="en-US" dirty="0" err="1" smtClean="0"/>
              <a:t>i</a:t>
            </a:r>
            <a:r>
              <a:rPr lang="en-US" dirty="0" smtClean="0"/>
              <a:t> c f b g</a:t>
            </a:r>
          </a:p>
          <a:p>
            <a:pPr marL="457200" lvl="1" indent="0">
              <a:buNone/>
            </a:pPr>
            <a:r>
              <a:rPr lang="en-US" dirty="0" smtClean="0"/>
              <a:t>	offspring      a </a:t>
            </a:r>
            <a:r>
              <a:rPr lang="en-US" dirty="0" err="1" smtClean="0"/>
              <a:t>i</a:t>
            </a:r>
            <a:r>
              <a:rPr lang="en-US" dirty="0" smtClean="0"/>
              <a:t> C D E F b g h</a:t>
            </a:r>
          </a:p>
          <a:p>
            <a:pPr marL="457200" lvl="1" indent="0">
              <a:buNone/>
            </a:pPr>
            <a:r>
              <a:rPr lang="en-US" dirty="0" smtClean="0"/>
              <a:t>Preserve the sequence from parent 1 and fill in the missing elements from parent 2 by starting from the first crossover point</a:t>
            </a:r>
          </a:p>
          <a:p>
            <a:r>
              <a:rPr lang="en-US" dirty="0" smtClean="0"/>
              <a:t>Two point crossover in permutation</a:t>
            </a:r>
          </a:p>
          <a:p>
            <a:pPr lvl="1"/>
            <a:r>
              <a:rPr lang="en-US" dirty="0" smtClean="0"/>
              <a:t>Retain elements outside the crossover from parent 1 and fill in the rest from parent 2</a:t>
            </a:r>
          </a:p>
          <a:p>
            <a:pPr marL="457200" lvl="1" indent="0">
              <a:buNone/>
            </a:pPr>
            <a:r>
              <a:rPr lang="en-US" dirty="0" smtClean="0"/>
              <a:t>1 2 3 4 5 6 7 8    6 2 5 8 7 1 3 4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Offspring 1 2 6 5 7 3 4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71600" y="1371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3600" y="1371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1371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81600" y="1371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71600" y="3962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0" y="3962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8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Generational replacement – the offsprings will systematically replace the parents.</a:t>
            </a:r>
          </a:p>
          <a:p>
            <a:r>
              <a:rPr lang="en-US" dirty="0" smtClean="0"/>
              <a:t>Steady-state replacement- only one offspring is selected and the worst parent is replaced.</a:t>
            </a:r>
          </a:p>
          <a:p>
            <a:endParaRPr lang="en-US" dirty="0"/>
          </a:p>
          <a:p>
            <a:r>
              <a:rPr lang="en-US" dirty="0" smtClean="0"/>
              <a:t>General rules</a:t>
            </a:r>
          </a:p>
          <a:p>
            <a:pPr lvl="1"/>
            <a:r>
              <a:rPr lang="en-US" dirty="0" smtClean="0"/>
              <a:t>Population size is usually from 20-100</a:t>
            </a:r>
          </a:p>
          <a:p>
            <a:pPr lvl="1"/>
            <a:r>
              <a:rPr lang="en-US" dirty="0" smtClean="0"/>
              <a:t>Crossover probability (rate) is the proportion of parents on which a cross over operator will act to produce offsprings. It is usually between 45-95%</a:t>
            </a:r>
          </a:p>
          <a:p>
            <a:pPr lvl="1"/>
            <a:r>
              <a:rPr lang="en-US" dirty="0" smtClean="0"/>
              <a:t>Use a cross over procedure</a:t>
            </a:r>
          </a:p>
          <a:p>
            <a:pPr lvl="1"/>
            <a:r>
              <a:rPr lang="en-US" dirty="0"/>
              <a:t>Mutation is done only to one variable in an iteration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0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popular method from the 1970s. Used in optimization and machine learning.</a:t>
            </a:r>
          </a:p>
          <a:p>
            <a:r>
              <a:rPr lang="en-US" dirty="0" smtClean="0"/>
              <a:t>Representation – binary or non-binary (real-valued vectors)</a:t>
            </a:r>
          </a:p>
          <a:p>
            <a:r>
              <a:rPr lang="en-US" dirty="0" smtClean="0"/>
              <a:t>Use a crossover rate to choose parents that will generate offsprings.</a:t>
            </a:r>
          </a:p>
          <a:p>
            <a:r>
              <a:rPr lang="en-US" dirty="0" smtClean="0"/>
              <a:t>Applies n-point or uniform crossover to two parent solutions and a mutation (bit flipping) to randomly modify the individual solutions  contents to promote diversity.</a:t>
            </a:r>
          </a:p>
          <a:p>
            <a:r>
              <a:rPr lang="en-US" dirty="0" smtClean="0"/>
              <a:t>Selection is based on proportional fitness assignment</a:t>
            </a:r>
          </a:p>
          <a:p>
            <a:r>
              <a:rPr lang="en-US" dirty="0" smtClean="0"/>
              <a:t>Replacement is generational – parents are replaced by the offsprings.</a:t>
            </a:r>
          </a:p>
          <a:p>
            <a:endParaRPr lang="en-US" dirty="0"/>
          </a:p>
          <a:p>
            <a:r>
              <a:rPr lang="en-US" dirty="0" smtClean="0"/>
              <a:t>See handout for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69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both P and S metaheuristics</a:t>
            </a:r>
          </a:p>
          <a:p>
            <a:r>
              <a:rPr lang="en-US" dirty="0" smtClean="0"/>
              <a:t>Select an initial population satisfying both diversity and quality – reference set</a:t>
            </a:r>
          </a:p>
          <a:p>
            <a:r>
              <a:rPr lang="en-US" dirty="0" smtClean="0"/>
              <a:t>Use both recombination – cross over, mutation followed by S-meta heuristics (local search) to create new populations</a:t>
            </a:r>
          </a:p>
          <a:p>
            <a:pPr lvl="1"/>
            <a:r>
              <a:rPr lang="en-US" dirty="0" smtClean="0"/>
              <a:t>Evaluate the objective function</a:t>
            </a:r>
          </a:p>
          <a:p>
            <a:pPr lvl="1"/>
            <a:r>
              <a:rPr lang="en-US" dirty="0"/>
              <a:t>This ensures diversity and quality</a:t>
            </a:r>
          </a:p>
          <a:p>
            <a:r>
              <a:rPr lang="en-US" dirty="0" smtClean="0"/>
              <a:t>Update the reference set with the best solutions</a:t>
            </a:r>
          </a:p>
          <a:p>
            <a:r>
              <a:rPr lang="en-US" dirty="0" smtClean="0"/>
              <a:t>Continue the process till stopping criteria.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942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Distribution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population of solutions</a:t>
            </a:r>
          </a:p>
          <a:p>
            <a:r>
              <a:rPr lang="en-US" dirty="0" smtClean="0"/>
              <a:t>Evaluate the objective function of the individuals</a:t>
            </a:r>
          </a:p>
          <a:p>
            <a:r>
              <a:rPr lang="en-US" dirty="0" smtClean="0"/>
              <a:t>Select m best individuals using any selection method</a:t>
            </a:r>
          </a:p>
          <a:p>
            <a:r>
              <a:rPr lang="en-US" dirty="0" smtClean="0"/>
              <a:t>Use the m sample population to generate a probability distribution </a:t>
            </a:r>
          </a:p>
          <a:p>
            <a:r>
              <a:rPr lang="en-US" dirty="0" smtClean="0"/>
              <a:t>New individuals are generated by sampling this distribution to form the next new population</a:t>
            </a:r>
          </a:p>
          <a:p>
            <a:pPr lvl="1"/>
            <a:r>
              <a:rPr lang="en-US" dirty="0" smtClean="0"/>
              <a:t>Also called non-Darwinian evolutionary algorithm</a:t>
            </a:r>
          </a:p>
          <a:p>
            <a:r>
              <a:rPr lang="en-US" dirty="0"/>
              <a:t>C</a:t>
            </a:r>
            <a:r>
              <a:rPr lang="en-US" dirty="0" smtClean="0"/>
              <a:t>ontinue until stopping criteria is reached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36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of Distribution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0 0 1 0 1 0 1</a:t>
            </a:r>
          </a:p>
          <a:p>
            <a:pPr marL="0" indent="0">
              <a:buNone/>
            </a:pPr>
            <a:r>
              <a:rPr lang="en-US" dirty="0" smtClean="0"/>
              <a:t>1 1 0 0 0 0 0 </a:t>
            </a:r>
          </a:p>
          <a:p>
            <a:pPr marL="0" indent="0">
              <a:buNone/>
            </a:pPr>
            <a:r>
              <a:rPr lang="en-US" dirty="0" smtClean="0"/>
              <a:t>1 0 0 0 1 1 1 </a:t>
            </a:r>
          </a:p>
          <a:p>
            <a:pPr marL="0" indent="0">
              <a:buNone/>
            </a:pPr>
            <a:r>
              <a:rPr lang="en-US" dirty="0" smtClean="0"/>
              <a:t>1 0 0 0 1 1 0 </a:t>
            </a:r>
          </a:p>
          <a:p>
            <a:pPr marL="0" indent="0">
              <a:buNone/>
            </a:pPr>
            <a:r>
              <a:rPr lang="en-US" dirty="0" smtClean="0"/>
              <a:t>0 1 0 0 1 1 0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Probability distribution for the 1’s is P and 0’s is 1-P</a:t>
            </a:r>
          </a:p>
          <a:p>
            <a:pPr marL="0" indent="0">
              <a:buNone/>
            </a:pPr>
            <a:r>
              <a:rPr lang="en-US" dirty="0" smtClean="0"/>
              <a:t>P = 0.6   0.4   0.2   0   0.8   0.6   0.4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U [0,1] to generate new members for each individual in the population.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Does not use mutation or crossover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55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search memory, generation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memory</a:t>
            </a:r>
          </a:p>
          <a:p>
            <a:pPr lvl="1"/>
            <a:r>
              <a:rPr lang="en-US" dirty="0" smtClean="0"/>
              <a:t>In most cases the population of solutions is the search memory – GA, scatter search, PSO- population of particles, bee colony- population of bees, AIS- population of antibodies</a:t>
            </a:r>
          </a:p>
          <a:p>
            <a:pPr lvl="1"/>
            <a:r>
              <a:rPr lang="en-US" dirty="0" smtClean="0"/>
              <a:t>For ant colony – Pheromone matrix – shared memory is updated</a:t>
            </a:r>
          </a:p>
          <a:p>
            <a:pPr lvl="1"/>
            <a:r>
              <a:rPr lang="en-US" dirty="0" smtClean="0"/>
              <a:t>EDA – probabilistic learning model – shared memory is updated</a:t>
            </a:r>
          </a:p>
          <a:p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Evolution based – reproduction via variation operators (mutation, crossover, merge) that a</a:t>
            </a:r>
            <a:r>
              <a:rPr lang="en-US" dirty="0"/>
              <a:t>ct direct on the their representations (parents)</a:t>
            </a:r>
          </a:p>
          <a:p>
            <a:pPr lvl="2"/>
            <a:r>
              <a:rPr lang="en-US" dirty="0" smtClean="0"/>
              <a:t>EA (binary operator- crossover) and scatter search (n-array operator, n&gt;2)</a:t>
            </a:r>
          </a:p>
          <a:p>
            <a:pPr lvl="1"/>
            <a:r>
              <a:rPr lang="en-US" dirty="0" smtClean="0"/>
              <a:t>Blackboard based – solutions create a shared memory which generates new solutions, which is an indirect method</a:t>
            </a:r>
          </a:p>
          <a:p>
            <a:pPr lvl="2"/>
            <a:r>
              <a:rPr lang="en-US" dirty="0" smtClean="0"/>
              <a:t>Any colony – the generated solutions via the past ants will affect the generated solutions of the future ants via the pheromone. </a:t>
            </a:r>
          </a:p>
          <a:p>
            <a:pPr lvl="2"/>
            <a:r>
              <a:rPr lang="en-US" dirty="0" smtClean="0"/>
              <a:t>EDA- </a:t>
            </a:r>
            <a:r>
              <a:rPr lang="en-US" dirty="0"/>
              <a:t>probabilistic learning </a:t>
            </a:r>
            <a:r>
              <a:rPr lang="en-US" dirty="0" smtClean="0"/>
              <a:t>model is updated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729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New solutions are selected from the union of the current and generated populations </a:t>
            </a:r>
          </a:p>
          <a:p>
            <a:pPr lvl="2"/>
            <a:r>
              <a:rPr lang="en-US" dirty="0" smtClean="0"/>
              <a:t>elitism - if the best of both current and new is selected</a:t>
            </a:r>
          </a:p>
          <a:p>
            <a:pPr lvl="1"/>
            <a:r>
              <a:rPr lang="en-US" dirty="0" smtClean="0"/>
              <a:t>Sometimes the newly generated population is considered as the new solutions </a:t>
            </a:r>
          </a:p>
          <a:p>
            <a:pPr lvl="1"/>
            <a:r>
              <a:rPr lang="en-US" dirty="0" smtClean="0"/>
              <a:t>In blackboard the is no explicit selection. The new population will affect the shared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search memory, generation and selection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23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Population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construction P- metaheuristics is more of exploration (diversification)  than S-metaheuristics, which is more exploitation (intensification)</a:t>
            </a:r>
          </a:p>
          <a:p>
            <a:r>
              <a:rPr lang="en-US" dirty="0" smtClean="0"/>
              <a:t>In P-metaheuristics insufficient diversification can result in premature convergence particularly if the initial population is chosen using a greedy heuristic or S-</a:t>
            </a:r>
            <a:r>
              <a:rPr lang="en-US" dirty="0" err="1" smtClean="0"/>
              <a:t>metaheuristic</a:t>
            </a:r>
            <a:r>
              <a:rPr lang="en-US" dirty="0" smtClean="0"/>
              <a:t>  (</a:t>
            </a:r>
            <a:r>
              <a:rPr lang="en-US" dirty="0" err="1" smtClean="0"/>
              <a:t>tabu</a:t>
            </a:r>
            <a:r>
              <a:rPr lang="en-US" dirty="0" smtClean="0"/>
              <a:t> search, SA etc.) for each solution of the population.</a:t>
            </a:r>
          </a:p>
          <a:p>
            <a:r>
              <a:rPr lang="en-US" dirty="0" smtClean="0"/>
              <a:t>Methods for initial population generation</a:t>
            </a:r>
          </a:p>
          <a:p>
            <a:pPr lvl="1"/>
            <a:r>
              <a:rPr lang="en-US" dirty="0" smtClean="0"/>
              <a:t>Random generation use classical random number generators</a:t>
            </a:r>
          </a:p>
          <a:p>
            <a:pPr lvl="1"/>
            <a:r>
              <a:rPr lang="en-US" dirty="0" smtClean="0"/>
              <a:t>Sequential diversification- simple sequential inhibition process (SSI). Any new solution that is added to the initial subpopulation must be a certain distance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 away from the other solutions in that subpopulation</a:t>
            </a:r>
          </a:p>
          <a:p>
            <a:pPr lvl="1"/>
            <a:r>
              <a:rPr lang="en-US" dirty="0" smtClean="0"/>
              <a:t>Parallel diversification – uniform sampling using a Latin hypercube.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220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number of iterations</a:t>
            </a:r>
          </a:p>
          <a:p>
            <a:r>
              <a:rPr lang="en-US" dirty="0" smtClean="0"/>
              <a:t>Limit on CPU time</a:t>
            </a:r>
          </a:p>
          <a:p>
            <a:r>
              <a:rPr lang="en-US" dirty="0"/>
              <a:t>Fixed number of </a:t>
            </a:r>
            <a:r>
              <a:rPr lang="en-US" dirty="0" smtClean="0"/>
              <a:t>iterations with no improvement in the </a:t>
            </a:r>
            <a:r>
              <a:rPr lang="en-US" dirty="0" err="1" smtClean="0"/>
              <a:t>obj</a:t>
            </a:r>
            <a:r>
              <a:rPr lang="en-US" dirty="0" smtClean="0"/>
              <a:t> function </a:t>
            </a:r>
            <a:endParaRPr lang="en-US" dirty="0"/>
          </a:p>
          <a:p>
            <a:r>
              <a:rPr lang="en-US" dirty="0" smtClean="0"/>
              <a:t>A satisfactory </a:t>
            </a:r>
            <a:r>
              <a:rPr lang="en-US" dirty="0" err="1" smtClean="0"/>
              <a:t>obj</a:t>
            </a:r>
            <a:r>
              <a:rPr lang="en-US" dirty="0" smtClean="0"/>
              <a:t> function value is reached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81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concepts of Evolutionary </a:t>
            </a:r>
            <a:r>
              <a:rPr lang="en-US" dirty="0" err="1" smtClean="0"/>
              <a:t>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search components are</a:t>
            </a:r>
          </a:p>
          <a:p>
            <a:pPr lvl="1"/>
            <a:r>
              <a:rPr lang="en-US" dirty="0" smtClean="0"/>
              <a:t>Representation - For Ex: in Genetic Algorithm GA, the encoded solution is called a </a:t>
            </a:r>
            <a:r>
              <a:rPr lang="en-US" i="1" dirty="0" smtClean="0"/>
              <a:t>chromosome</a:t>
            </a:r>
            <a:r>
              <a:rPr lang="en-US" dirty="0" smtClean="0"/>
              <a:t>. The decision variables within a solution are </a:t>
            </a:r>
            <a:r>
              <a:rPr lang="en-US" i="1" dirty="0" smtClean="0"/>
              <a:t>genes</a:t>
            </a:r>
            <a:r>
              <a:rPr lang="en-US" dirty="0" smtClean="0"/>
              <a:t>. The possible values of the genes are </a:t>
            </a:r>
            <a:r>
              <a:rPr lang="en-US" i="1" dirty="0" smtClean="0"/>
              <a:t>allele</a:t>
            </a:r>
            <a:r>
              <a:rPr lang="en-US" dirty="0" smtClean="0"/>
              <a:t> and the position of the element (gene) within a chromosome is named </a:t>
            </a:r>
            <a:r>
              <a:rPr lang="en-US" i="1" dirty="0" smtClean="0"/>
              <a:t>locus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Ex TSP Chromosome = (_,_,_,_,_,_,_,_,_)</a:t>
            </a:r>
          </a:p>
          <a:p>
            <a:pPr lvl="1"/>
            <a:r>
              <a:rPr lang="en-US" dirty="0" smtClean="0"/>
              <a:t>Population Initialization</a:t>
            </a:r>
          </a:p>
          <a:p>
            <a:pPr lvl="1"/>
            <a:r>
              <a:rPr lang="en-US" dirty="0" smtClean="0"/>
              <a:t>Objective function, also called fitness in EA terminology.</a:t>
            </a:r>
          </a:p>
          <a:p>
            <a:pPr lvl="1"/>
            <a:r>
              <a:rPr lang="en-US" dirty="0" smtClean="0"/>
              <a:t>Selection strategy – which parents are chosen for the next generation with the objective of better fitness</a:t>
            </a:r>
          </a:p>
          <a:p>
            <a:pPr lvl="1"/>
            <a:r>
              <a:rPr lang="en-US" dirty="0" smtClean="0"/>
              <a:t>Reproduction strategy – mutation, crossover, merge, or from a shared memory</a:t>
            </a:r>
          </a:p>
          <a:p>
            <a:pPr lvl="1"/>
            <a:r>
              <a:rPr lang="en-US" dirty="0" smtClean="0"/>
              <a:t>Replacement strategy – using the best of the old and new population – survival of the fittest</a:t>
            </a:r>
          </a:p>
          <a:p>
            <a:pPr lvl="1"/>
            <a:r>
              <a:rPr lang="en-US" dirty="0" smtClean="0"/>
              <a:t>Stopping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351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better the individual is the higher the chance of becoming a parent, therefore will yield better populations (better solutions). However, the weaker ones must not be discarded completely as they may contain useful genetic material.</a:t>
                </a:r>
              </a:p>
              <a:p>
                <a:r>
                  <a:rPr lang="en-US" dirty="0" smtClean="0"/>
                  <a:t>2 strategies</a:t>
                </a:r>
              </a:p>
              <a:p>
                <a:pPr lvl="1"/>
                <a:r>
                  <a:rPr lang="en-US" dirty="0" smtClean="0"/>
                  <a:t>Proportional fitness assignment in which the absolute fitness is associated with individuals</a:t>
                </a:r>
              </a:p>
              <a:p>
                <a:pPr lvl="1"/>
                <a:r>
                  <a:rPr lang="en-US" dirty="0" smtClean="0"/>
                  <a:t>Rank-based fitness in which the relative fitness </a:t>
                </a:r>
                <a:r>
                  <a:rPr lang="en-US" dirty="0"/>
                  <a:t>is associated with individuals</a:t>
                </a:r>
              </a:p>
              <a:p>
                <a:r>
                  <a:rPr lang="en-US" dirty="0" smtClean="0"/>
                  <a:t>1) Roulette-wheel selection- Every individual has a probability </a:t>
                </a:r>
                <a:r>
                  <a:rPr lang="en-US" i="1" dirty="0" smtClean="0"/>
                  <a:t>p</a:t>
                </a:r>
                <a:r>
                  <a:rPr lang="en-US" i="1" baseline="-25000" dirty="0" smtClean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to be selected as parent among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individuals where                       </a:t>
                </a:r>
                <a:r>
                  <a:rPr lang="en-US" i="1" dirty="0" smtClean="0"/>
                  <a:t>p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= f</a:t>
                </a:r>
                <a:r>
                  <a:rPr lang="en-US" i="1" baseline="-25000" dirty="0" smtClean="0"/>
                  <a:t>i </a:t>
                </a:r>
                <a:r>
                  <a:rPr lang="en-US" i="1" dirty="0" smtClean="0"/>
                  <a:t>/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US" i="1" dirty="0" smtClean="0"/>
                  <a:t>       f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is the fitness value of individual </a:t>
                </a:r>
                <a:r>
                  <a:rPr lang="en-US" i="1" dirty="0" err="1" smtClean="0"/>
                  <a:t>i</a:t>
                </a:r>
                <a:endParaRPr lang="en-US" i="1" dirty="0" smtClean="0"/>
              </a:p>
              <a:p>
                <a:pPr lvl="1"/>
                <a:r>
                  <a:rPr lang="en-US" dirty="0" smtClean="0"/>
                  <a:t>This selection process is biased toward the best individuals</a:t>
                </a:r>
              </a:p>
              <a:p>
                <a:pPr lvl="1"/>
                <a:r>
                  <a:rPr lang="en-US" dirty="0" smtClean="0"/>
                  <a:t>m individuals are selected using m spins of the wheel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63" t="-914" r="-5778" b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13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2) Stochastic Universal sampling</a:t>
                </a:r>
              </a:p>
              <a:p>
                <a:pPr lvl="1"/>
                <a:r>
                  <a:rPr lang="en-US" dirty="0" smtClean="0"/>
                  <a:t>m equally spaced pointers pick m  individuals  simultaneously. </a:t>
                </a:r>
              </a:p>
              <a:p>
                <a:r>
                  <a:rPr lang="en-US" dirty="0" smtClean="0"/>
                  <a:t> 3) Tournament selection – select k random individuals and conduct a tournament. Select the best. Conduct m such tournaments to select m best individuals.</a:t>
                </a:r>
              </a:p>
              <a:p>
                <a:r>
                  <a:rPr lang="en-US" dirty="0" smtClean="0"/>
                  <a:t>4) Rank-based selection</a:t>
                </a:r>
              </a:p>
              <a:p>
                <a:pPr lvl="1"/>
                <a:r>
                  <a:rPr lang="en-US" dirty="0" smtClean="0"/>
                  <a:t>Instead of using fitness value , the individual’s rank is used. Higher ranks to individuals with higher fitness</a:t>
                </a:r>
              </a:p>
              <a:p>
                <a:pPr lvl="2"/>
                <a:r>
                  <a:rPr lang="en-US" dirty="0" smtClean="0"/>
                  <a:t>Probability of selection </a:t>
                </a:r>
              </a:p>
              <a:p>
                <a:pPr lvl="3"/>
                <a:r>
                  <a:rPr lang="en-US" dirty="0" smtClean="0"/>
                  <a:t>P(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2−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dirty="0" smtClean="0"/>
                  <a:t>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2 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</a:p>
              <a:p>
                <a:pPr lvl="3"/>
                <a:r>
                  <a:rPr lang="en-US" dirty="0" smtClean="0"/>
                  <a:t>s is the selection pressure  1&lt; s&lt; =2</a:t>
                </a:r>
              </a:p>
              <a:p>
                <a:pPr lvl="3"/>
                <a:r>
                  <a:rPr lang="en-US" dirty="0" smtClean="0">
                    <a:latin typeface="Symbol" pitchFamily="18" charset="2"/>
                  </a:rPr>
                  <a:t>m</a:t>
                </a:r>
                <a:r>
                  <a:rPr lang="en-US" dirty="0" smtClean="0"/>
                  <a:t> is the population size</a:t>
                </a:r>
              </a:p>
              <a:p>
                <a:pPr lvl="3"/>
                <a:r>
                  <a:rPr lang="en-US" dirty="0" smtClean="0"/>
                  <a:t>r(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is the rank</a:t>
                </a:r>
              </a:p>
              <a:p>
                <a:pPr lvl="2"/>
                <a:r>
                  <a:rPr lang="en-US" dirty="0" smtClean="0"/>
                  <a:t>Greater selection pressure = higher importance to better individuals </a:t>
                </a:r>
                <a:endParaRPr lang="en-US" dirty="0"/>
              </a:p>
              <a:p>
                <a:pPr marL="1371600" lvl="3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63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83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The operators act on a single individual</a:t>
            </a:r>
          </a:p>
          <a:p>
            <a:pPr lvl="2"/>
            <a:r>
              <a:rPr lang="en-US" dirty="0" smtClean="0"/>
              <a:t>Changes are  small</a:t>
            </a:r>
          </a:p>
          <a:p>
            <a:pPr lvl="2"/>
            <a:r>
              <a:rPr lang="en-US" dirty="0" err="1" smtClean="0"/>
              <a:t>Ergodicity</a:t>
            </a:r>
            <a:r>
              <a:rPr lang="en-US" dirty="0" smtClean="0"/>
              <a:t>- mutations must allow every solution to be reached</a:t>
            </a:r>
          </a:p>
          <a:p>
            <a:pPr lvl="2"/>
            <a:r>
              <a:rPr lang="en-US" dirty="0" smtClean="0"/>
              <a:t>Validity – the solutions must be feasible – often difficult  to maintain in constrained optimization.</a:t>
            </a:r>
          </a:p>
          <a:p>
            <a:pPr lvl="2"/>
            <a:r>
              <a:rPr lang="en-US" dirty="0" smtClean="0"/>
              <a:t>Locality – the changes in the phenotype by mutating the genotype must be small which ensures strong locality. </a:t>
            </a:r>
          </a:p>
          <a:p>
            <a:pPr lvl="3"/>
            <a:r>
              <a:rPr lang="en-US" dirty="0" smtClean="0"/>
              <a:t>Highly disruptive mutations are not desired.</a:t>
            </a:r>
          </a:p>
          <a:p>
            <a:pPr lvl="2"/>
            <a:r>
              <a:rPr lang="en-US" dirty="0" smtClean="0"/>
              <a:t>Mutation in binary representation – flip operator</a:t>
            </a:r>
          </a:p>
          <a:p>
            <a:pPr lvl="2"/>
            <a:r>
              <a:rPr lang="en-US" dirty="0" smtClean="0"/>
              <a:t>In discrete representation – change the value of an associated element to another</a:t>
            </a:r>
          </a:p>
          <a:p>
            <a:pPr lvl="2"/>
            <a:r>
              <a:rPr lang="en-US" dirty="0" smtClean="0"/>
              <a:t>In permutations – swapping, inversion, insertion operators.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7322</TotalTime>
  <Words>1117</Words>
  <Application>Microsoft Office PowerPoint</Application>
  <PresentationFormat>On-screen Show (4:3)</PresentationFormat>
  <Paragraphs>151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Population-based metaheuristics</vt:lpstr>
      <vt:lpstr>More on search memory, generation and selection</vt:lpstr>
      <vt:lpstr>More on search memory, generation and selection</vt:lpstr>
      <vt:lpstr>Initial Population </vt:lpstr>
      <vt:lpstr>Stopping criteria</vt:lpstr>
      <vt:lpstr>Common concepts of Evolutionary Alg</vt:lpstr>
      <vt:lpstr>Selection</vt:lpstr>
      <vt:lpstr>Selection</vt:lpstr>
      <vt:lpstr>Reproduction </vt:lpstr>
      <vt:lpstr>Reproduction</vt:lpstr>
      <vt:lpstr>Crossover</vt:lpstr>
      <vt:lpstr>Replacement</vt:lpstr>
      <vt:lpstr>Genetic Algorithm</vt:lpstr>
      <vt:lpstr>Scatter Search</vt:lpstr>
      <vt:lpstr>Estimation of Distribution Algorithm </vt:lpstr>
      <vt:lpstr>Estimation of Distribution Algorithm </vt:lpstr>
    </vt:vector>
  </TitlesOfParts>
  <Company>Volgenau School, GMU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Ganesan</dc:creator>
  <cp:lastModifiedBy>Veena</cp:lastModifiedBy>
  <cp:revision>264</cp:revision>
  <cp:lastPrinted>2014-03-20T18:11:12Z</cp:lastPrinted>
  <dcterms:created xsi:type="dcterms:W3CDTF">2012-01-24T15:25:05Z</dcterms:created>
  <dcterms:modified xsi:type="dcterms:W3CDTF">2020-12-07T08:37:48Z</dcterms:modified>
</cp:coreProperties>
</file>