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85" r:id="rId2"/>
    <p:sldId id="286" r:id="rId3"/>
    <p:sldId id="301" r:id="rId4"/>
    <p:sldId id="302" r:id="rId5"/>
    <p:sldId id="303" r:id="rId6"/>
    <p:sldId id="305" r:id="rId7"/>
    <p:sldId id="306" r:id="rId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576" y="-5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6893E4D4-87EC-4CCC-9E0D-2570825D2B3E}" type="slidenum">
              <a:rPr lang="en-US" smtClean="0"/>
              <a:pPr/>
              <a:t>‹#›</a:t>
            </a:fld>
            <a:endParaRPr lang="en-US"/>
          </a:p>
        </p:txBody>
      </p:sp>
    </p:spTree>
    <p:extLst>
      <p:ext uri="{BB962C8B-B14F-4D97-AF65-F5344CB8AC3E}">
        <p14:creationId xmlns="" xmlns:p14="http://schemas.microsoft.com/office/powerpoint/2010/main" val="255205825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16F970A-B8AB-44A4-8EEA-4B980E67BA12}" type="slidenum">
              <a:rPr lang="en-US" smtClean="0"/>
              <a:pPr/>
              <a:t>‹#›</a:t>
            </a:fld>
            <a:endParaRPr lang="en-US"/>
          </a:p>
        </p:txBody>
      </p:sp>
    </p:spTree>
    <p:extLst>
      <p:ext uri="{BB962C8B-B14F-4D97-AF65-F5344CB8AC3E}">
        <p14:creationId xmlns="" xmlns:p14="http://schemas.microsoft.com/office/powerpoint/2010/main" val="98640670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38074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37967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146358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113258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330386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73593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242053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78692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227670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228955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862-7F3A-4B06-AE9B-CD6F23A9D226}" type="slidenum">
              <a:rPr lang="en-US" smtClean="0"/>
              <a:pPr/>
              <a:t>‹#›</a:t>
            </a:fld>
            <a:endParaRPr lang="en-US"/>
          </a:p>
        </p:txBody>
      </p:sp>
    </p:spTree>
    <p:extLst>
      <p:ext uri="{BB962C8B-B14F-4D97-AF65-F5344CB8AC3E}">
        <p14:creationId xmlns="" xmlns:p14="http://schemas.microsoft.com/office/powerpoint/2010/main" val="54333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90600"/>
            <a:ext cx="8229600" cy="533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7C862-7F3A-4B06-AE9B-CD6F23A9D226}" type="slidenum">
              <a:rPr lang="en-US" smtClean="0"/>
              <a:pPr/>
              <a:t>‹#›</a:t>
            </a:fld>
            <a:endParaRPr lang="en-US"/>
          </a:p>
        </p:txBody>
      </p:sp>
      <p:cxnSp>
        <p:nvCxnSpPr>
          <p:cNvPr id="8" name="Straight Connector 7"/>
          <p:cNvCxnSpPr/>
          <p:nvPr userDrawn="1"/>
        </p:nvCxnSpPr>
        <p:spPr>
          <a:xfrm>
            <a:off x="304800" y="914400"/>
            <a:ext cx="86106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172203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noAutofit/>
          </a:bodyPr>
          <a:lstStyle/>
          <a:p>
            <a:pPr lvl="1" algn="ctr" rtl="0">
              <a:spcBef>
                <a:spcPct val="0"/>
              </a:spcBef>
            </a:pPr>
            <a:r>
              <a:rPr lang="en-US" sz="2800" dirty="0" smtClean="0"/>
              <a:t>Parallel </a:t>
            </a:r>
            <a:r>
              <a:rPr lang="en-US" sz="2800" dirty="0" err="1" smtClean="0"/>
              <a:t>Metaheuristics</a:t>
            </a:r>
            <a:endParaRPr lang="en-US" sz="2800" dirty="0"/>
          </a:p>
        </p:txBody>
      </p:sp>
      <p:sp>
        <p:nvSpPr>
          <p:cNvPr id="3" name="Content Placeholder 2"/>
          <p:cNvSpPr>
            <a:spLocks noGrp="1"/>
          </p:cNvSpPr>
          <p:nvPr>
            <p:ph idx="1"/>
          </p:nvPr>
        </p:nvSpPr>
        <p:spPr/>
        <p:txBody>
          <a:bodyPr>
            <a:normAutofit/>
          </a:bodyPr>
          <a:lstStyle/>
          <a:p>
            <a:r>
              <a:rPr lang="en-US" dirty="0" smtClean="0"/>
              <a:t>A </a:t>
            </a:r>
            <a:r>
              <a:rPr lang="en-IN" dirty="0" smtClean="0"/>
              <a:t> powerful way to achieve high computational efficiency with trajectory-based methods is the use of parallelism. Different parallel models have been proposed for trajectory-based </a:t>
            </a:r>
            <a:r>
              <a:rPr lang="en-IN" dirty="0" err="1" smtClean="0"/>
              <a:t>metaheuristics</a:t>
            </a:r>
            <a:r>
              <a:rPr lang="en-IN" dirty="0" smtClean="0"/>
              <a:t>, and three of them are commonly used in the literature: the parallel </a:t>
            </a:r>
            <a:r>
              <a:rPr lang="en-IN" i="1" dirty="0" smtClean="0"/>
              <a:t>multi-start</a:t>
            </a:r>
            <a:r>
              <a:rPr lang="en-IN" dirty="0" smtClean="0"/>
              <a:t> model, the parallel exploration and evaluation of the </a:t>
            </a:r>
            <a:r>
              <a:rPr lang="en-IN" i="1" dirty="0" err="1" smtClean="0"/>
              <a:t>neighborhood</a:t>
            </a:r>
            <a:r>
              <a:rPr lang="en-IN" dirty="0" smtClean="0"/>
              <a:t> (or parallel moves model), and the parallel </a:t>
            </a:r>
            <a:r>
              <a:rPr lang="en-IN" i="1" dirty="0" smtClean="0"/>
              <a:t>evaluation</a:t>
            </a:r>
            <a:r>
              <a:rPr lang="en-IN" dirty="0" smtClean="0"/>
              <a:t> of a single solution (or move acceleration model):</a:t>
            </a:r>
            <a:endParaRPr lang="en-US" dirty="0"/>
          </a:p>
        </p:txBody>
      </p:sp>
      <p:sp>
        <p:nvSpPr>
          <p:cNvPr id="4" name="Slide Number Placeholder 3"/>
          <p:cNvSpPr>
            <a:spLocks noGrp="1"/>
          </p:cNvSpPr>
          <p:nvPr>
            <p:ph type="sldNum" sz="quarter" idx="12"/>
          </p:nvPr>
        </p:nvSpPr>
        <p:spPr/>
        <p:txBody>
          <a:bodyPr/>
          <a:lstStyle/>
          <a:p>
            <a:fld id="{4E77C862-7F3A-4B06-AE9B-CD6F23A9D226}" type="slidenum">
              <a:rPr lang="en-US" smtClean="0"/>
              <a:pPr/>
              <a:t>1</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52355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Parallel multi-start model</a:t>
            </a:r>
            <a:endParaRPr lang="en-US" dirty="0"/>
          </a:p>
        </p:txBody>
      </p:sp>
      <p:sp>
        <p:nvSpPr>
          <p:cNvPr id="3" name="Content Placeholder 2"/>
          <p:cNvSpPr>
            <a:spLocks noGrp="1"/>
          </p:cNvSpPr>
          <p:nvPr>
            <p:ph idx="1"/>
          </p:nvPr>
        </p:nvSpPr>
        <p:spPr/>
        <p:txBody>
          <a:bodyPr/>
          <a:lstStyle/>
          <a:p>
            <a:r>
              <a:rPr lang="en-IN" b="1" dirty="0" smtClean="0"/>
              <a:t>Parallel multi-start model</a:t>
            </a:r>
            <a:r>
              <a:rPr lang="en-IN" dirty="0" smtClean="0"/>
              <a:t>: It consists in simultaneously launching several trajectory-based methods for computing better and robust solutions. They may be heterogeneous or homogeneous, independent or cooperative, start from the same or different solution(s), and configured with the same or different parameters.</a:t>
            </a:r>
          </a:p>
          <a:p>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2</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Parallel moves model</a:t>
            </a:r>
            <a:endParaRPr lang="en-US" dirty="0"/>
          </a:p>
        </p:txBody>
      </p:sp>
      <p:sp>
        <p:nvSpPr>
          <p:cNvPr id="3" name="Content Placeholder 2"/>
          <p:cNvSpPr>
            <a:spLocks noGrp="1"/>
          </p:cNvSpPr>
          <p:nvPr>
            <p:ph idx="1"/>
          </p:nvPr>
        </p:nvSpPr>
        <p:spPr/>
        <p:txBody>
          <a:bodyPr/>
          <a:lstStyle/>
          <a:p>
            <a:r>
              <a:rPr lang="en-IN" b="1" dirty="0" smtClean="0"/>
              <a:t>Parallel moves model</a:t>
            </a:r>
            <a:r>
              <a:rPr lang="en-IN" dirty="0" smtClean="0"/>
              <a:t>: It is a low-level master-slave model that does not alter the behavior of the heuristic. A sequential search would compute the same result but slower. At the beginning of each iteration, the master duplicates the current solution between distributed nodes. Each one separately manages their candidate/solution and the results are returned to the master.</a:t>
            </a:r>
          </a:p>
          <a:p>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3</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Move acceleration model</a:t>
            </a:r>
            <a:endParaRPr lang="en-US" dirty="0"/>
          </a:p>
        </p:txBody>
      </p:sp>
      <p:sp>
        <p:nvSpPr>
          <p:cNvPr id="3" name="Content Placeholder 2"/>
          <p:cNvSpPr>
            <a:spLocks noGrp="1"/>
          </p:cNvSpPr>
          <p:nvPr>
            <p:ph idx="1"/>
          </p:nvPr>
        </p:nvSpPr>
        <p:spPr/>
        <p:txBody>
          <a:bodyPr/>
          <a:lstStyle/>
          <a:p>
            <a:r>
              <a:rPr lang="en-IN" b="1" dirty="0" smtClean="0"/>
              <a:t>Move acceleration model</a:t>
            </a:r>
            <a:r>
              <a:rPr lang="en-IN" dirty="0" smtClean="0"/>
              <a:t>: The quality of each move is evaluated in a parallel centralized way. That model is particularly interesting when the evaluation function can be itself parallelized as it is CPU time-consuming and/or I/O intensive. In that case, the function can be viewed as an aggregation of a certain number of partial </a:t>
            </a:r>
            <a:r>
              <a:rPr lang="en-IN" dirty="0" smtClean="0"/>
              <a:t>function</a:t>
            </a:r>
            <a:r>
              <a:rPr lang="en-IN" dirty="0" smtClean="0"/>
              <a:t> that can be run in parallel.</a:t>
            </a:r>
          </a:p>
          <a:p>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4</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Parallel population-based </a:t>
            </a:r>
            <a:r>
              <a:rPr lang="en-IN" dirty="0" err="1" smtClean="0"/>
              <a:t>metaheuristics</a:t>
            </a:r>
            <a:r>
              <a:rPr lang="en-IN" dirty="0" smtClean="0"/>
              <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Population-based </a:t>
            </a:r>
            <a:r>
              <a:rPr lang="en-IN" dirty="0" err="1" smtClean="0"/>
              <a:t>metaheuristic</a:t>
            </a:r>
            <a:r>
              <a:rPr lang="en-IN" dirty="0" smtClean="0"/>
              <a:t> are stochastic search techniques that have been successfully applied in many real and complex applications (</a:t>
            </a:r>
            <a:r>
              <a:rPr lang="en-IN" dirty="0" err="1" smtClean="0"/>
              <a:t>epistatic</a:t>
            </a:r>
            <a:r>
              <a:rPr lang="en-IN" dirty="0" smtClean="0"/>
              <a:t>, multimodal, multi-objective, and highly constrained problems</a:t>
            </a:r>
            <a:r>
              <a:rPr lang="en-IN" dirty="0" smtClean="0"/>
              <a:t>).</a:t>
            </a:r>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5</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Parallel population-based </a:t>
            </a:r>
            <a:r>
              <a:rPr lang="en-IN" dirty="0" err="1" smtClean="0"/>
              <a:t>metaheuristics</a:t>
            </a:r>
            <a:r>
              <a:rPr lang="en-IN" dirty="0" smtClean="0"/>
              <a:t/>
            </a:r>
            <a:br>
              <a:rPr lang="en-IN" dirty="0" smtClean="0"/>
            </a:br>
            <a:endParaRPr lang="en-US" dirty="0"/>
          </a:p>
        </p:txBody>
      </p:sp>
      <p:sp>
        <p:nvSpPr>
          <p:cNvPr id="3" name="Content Placeholder 2"/>
          <p:cNvSpPr>
            <a:spLocks noGrp="1"/>
          </p:cNvSpPr>
          <p:nvPr>
            <p:ph idx="1"/>
          </p:nvPr>
        </p:nvSpPr>
        <p:spPr/>
        <p:txBody>
          <a:bodyPr/>
          <a:lstStyle/>
          <a:p>
            <a:r>
              <a:rPr lang="en-IN" dirty="0" smtClean="0"/>
              <a:t> A population-based algorithm is an iterative technique that applies stochastic operators on a pool of individuals: the population (see the algorithm below</a:t>
            </a:r>
            <a:r>
              <a:rPr lang="en-IN" dirty="0" smtClean="0"/>
              <a:t>).</a:t>
            </a:r>
          </a:p>
          <a:p>
            <a:r>
              <a:rPr lang="en-IN" dirty="0" smtClean="0"/>
              <a:t> </a:t>
            </a:r>
            <a:r>
              <a:rPr lang="en-IN" dirty="0" smtClean="0"/>
              <a:t>Every individual in the population is the encoded version of a tentative solution. </a:t>
            </a:r>
            <a:endParaRPr lang="en-IN" dirty="0" smtClean="0"/>
          </a:p>
          <a:p>
            <a:r>
              <a:rPr lang="en-IN" dirty="0" smtClean="0"/>
              <a:t>An </a:t>
            </a:r>
            <a:r>
              <a:rPr lang="en-IN" dirty="0" smtClean="0"/>
              <a:t>evaluation function associates a fitness value to every individual indicating its suitability to the problem. Iteratively, the probabilistic application of variation operators on selected individuals guides the population to tentative solutions of higher quality</a:t>
            </a:r>
            <a:r>
              <a:rPr lang="en-IN" dirty="0" smtClean="0"/>
              <a:t>.</a:t>
            </a:r>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6</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Algorithm:</a:t>
            </a:r>
            <a:r>
              <a:rPr lang="en-IN" dirty="0" smtClean="0"/>
              <a:t> </a:t>
            </a:r>
            <a:r>
              <a:rPr lang="en-IN" i="1" dirty="0" smtClean="0"/>
              <a:t>Sequential population-based </a:t>
            </a:r>
            <a:r>
              <a:rPr lang="en-IN" i="1" dirty="0" err="1" smtClean="0"/>
              <a:t>metaheuristic</a:t>
            </a:r>
            <a:r>
              <a:rPr lang="en-IN" i="1" dirty="0" smtClean="0"/>
              <a:t> </a:t>
            </a:r>
            <a:r>
              <a:rPr lang="en-IN" i="1" dirty="0" smtClean="0"/>
              <a:t>pseudo-code</a:t>
            </a:r>
            <a:endParaRPr lang="en-US" dirty="0"/>
          </a:p>
        </p:txBody>
      </p:sp>
      <p:sp>
        <p:nvSpPr>
          <p:cNvPr id="3" name="Content Placeholder 2"/>
          <p:cNvSpPr>
            <a:spLocks noGrp="1"/>
          </p:cNvSpPr>
          <p:nvPr>
            <p:ph idx="1"/>
          </p:nvPr>
        </p:nvSpPr>
        <p:spPr/>
        <p:txBody>
          <a:bodyPr/>
          <a:lstStyle/>
          <a:p>
            <a:r>
              <a:rPr lang="en-IN" dirty="0" smtClean="0"/>
              <a:t>Generate(P(0</a:t>
            </a:r>
            <a:r>
              <a:rPr lang="en-IN" dirty="0" smtClean="0"/>
              <a:t>)); // Initial population </a:t>
            </a:r>
            <a:endParaRPr lang="en-IN" dirty="0" smtClean="0"/>
          </a:p>
          <a:p>
            <a:r>
              <a:rPr lang="en-IN" i="1" dirty="0" smtClean="0"/>
              <a:t>t</a:t>
            </a:r>
            <a:r>
              <a:rPr lang="en-IN" dirty="0" smtClean="0"/>
              <a:t> := 0; // Numerical </a:t>
            </a:r>
            <a:r>
              <a:rPr lang="en-IN" dirty="0" smtClean="0"/>
              <a:t>step</a:t>
            </a:r>
          </a:p>
          <a:p>
            <a:pPr>
              <a:buNone/>
            </a:pPr>
            <a:r>
              <a:rPr lang="en-IN" dirty="0" smtClean="0"/>
              <a:t>     </a:t>
            </a:r>
            <a:r>
              <a:rPr lang="en-IN" b="1" dirty="0" smtClean="0"/>
              <a:t>while not</a:t>
            </a:r>
            <a:r>
              <a:rPr lang="en-IN" dirty="0" smtClean="0"/>
              <a:t> Termination Criterion(P(</a:t>
            </a:r>
            <a:r>
              <a:rPr lang="en-IN" i="1" dirty="0" smtClean="0"/>
              <a:t>t</a:t>
            </a:r>
            <a:r>
              <a:rPr lang="en-IN" dirty="0" smtClean="0"/>
              <a:t>)) </a:t>
            </a:r>
            <a:r>
              <a:rPr lang="en-IN" b="1" dirty="0" smtClean="0"/>
              <a:t>do</a:t>
            </a:r>
            <a:r>
              <a:rPr lang="en-IN" dirty="0" smtClean="0"/>
              <a:t> </a:t>
            </a:r>
            <a:endParaRPr lang="en-IN" dirty="0" smtClean="0"/>
          </a:p>
          <a:p>
            <a:pPr>
              <a:buNone/>
            </a:pPr>
            <a:r>
              <a:rPr lang="en-IN" dirty="0" smtClean="0"/>
              <a:t>        Evaluate(P(</a:t>
            </a:r>
            <a:r>
              <a:rPr lang="en-IN" i="1" dirty="0" smtClean="0"/>
              <a:t>t</a:t>
            </a:r>
            <a:r>
              <a:rPr lang="en-IN" dirty="0" smtClean="0"/>
              <a:t>)); // Evaluation of the </a:t>
            </a:r>
            <a:r>
              <a:rPr lang="en-IN" dirty="0" smtClean="0"/>
              <a:t>population</a:t>
            </a:r>
          </a:p>
          <a:p>
            <a:pPr>
              <a:buNone/>
            </a:pPr>
            <a:r>
              <a:rPr lang="en-IN" dirty="0" smtClean="0"/>
              <a:t>      P</a:t>
            </a:r>
            <a:r>
              <a:rPr lang="en-IN" dirty="0" smtClean="0"/>
              <a:t>′′(</a:t>
            </a:r>
            <a:r>
              <a:rPr lang="en-IN" i="1" dirty="0" smtClean="0"/>
              <a:t>t</a:t>
            </a:r>
            <a:r>
              <a:rPr lang="en-IN" dirty="0" smtClean="0"/>
              <a:t>) := Apply Variation Operators(P′(</a:t>
            </a:r>
            <a:r>
              <a:rPr lang="en-IN" i="1" dirty="0" smtClean="0"/>
              <a:t>t</a:t>
            </a:r>
            <a:r>
              <a:rPr lang="en-IN" dirty="0" smtClean="0"/>
              <a:t>)); // Generation of new solutions </a:t>
            </a:r>
            <a:endParaRPr lang="en-IN" dirty="0" smtClean="0"/>
          </a:p>
          <a:p>
            <a:pPr>
              <a:buNone/>
            </a:pPr>
            <a:r>
              <a:rPr lang="en-IN" dirty="0" smtClean="0"/>
              <a:t>      P(</a:t>
            </a:r>
            <a:r>
              <a:rPr lang="en-IN" i="1" dirty="0" smtClean="0"/>
              <a:t>t</a:t>
            </a:r>
            <a:r>
              <a:rPr lang="en-IN" dirty="0" smtClean="0"/>
              <a:t> </a:t>
            </a:r>
            <a:r>
              <a:rPr lang="en-IN" dirty="0" smtClean="0"/>
              <a:t>+ 1) := Replace(P(</a:t>
            </a:r>
            <a:r>
              <a:rPr lang="en-IN" i="1" dirty="0" smtClean="0"/>
              <a:t>t</a:t>
            </a:r>
            <a:r>
              <a:rPr lang="en-IN" dirty="0" smtClean="0"/>
              <a:t>), P′′(</a:t>
            </a:r>
            <a:r>
              <a:rPr lang="en-IN" i="1" dirty="0" smtClean="0"/>
              <a:t>t</a:t>
            </a:r>
            <a:r>
              <a:rPr lang="en-IN" dirty="0" smtClean="0"/>
              <a:t>)); // Building the next </a:t>
            </a:r>
            <a:r>
              <a:rPr lang="en-IN" dirty="0" smtClean="0"/>
              <a:t>population</a:t>
            </a:r>
          </a:p>
          <a:p>
            <a:pPr>
              <a:buNone/>
            </a:pPr>
            <a:r>
              <a:rPr lang="en-IN" dirty="0" smtClean="0"/>
              <a:t>      </a:t>
            </a:r>
            <a:r>
              <a:rPr lang="en-IN" i="1" dirty="0" smtClean="0"/>
              <a:t>t</a:t>
            </a:r>
            <a:r>
              <a:rPr lang="en-IN" dirty="0" smtClean="0"/>
              <a:t> := </a:t>
            </a:r>
            <a:r>
              <a:rPr lang="en-IN" i="1" dirty="0" smtClean="0"/>
              <a:t>t</a:t>
            </a:r>
            <a:r>
              <a:rPr lang="en-IN" dirty="0" smtClean="0"/>
              <a:t> + 1; </a:t>
            </a:r>
            <a:endParaRPr lang="en-IN" dirty="0" smtClean="0"/>
          </a:p>
          <a:p>
            <a:pPr>
              <a:buNone/>
            </a:pPr>
            <a:r>
              <a:rPr lang="en-IN" b="1" dirty="0" smtClean="0"/>
              <a:t>   </a:t>
            </a:r>
            <a:r>
              <a:rPr lang="en-IN" b="1" dirty="0" err="1" smtClean="0"/>
              <a:t>endwhile</a:t>
            </a:r>
            <a:endParaRPr lang="en-US" dirty="0" smtClean="0"/>
          </a:p>
        </p:txBody>
      </p:sp>
      <p:sp>
        <p:nvSpPr>
          <p:cNvPr id="4" name="Slide Number Placeholder 3"/>
          <p:cNvSpPr>
            <a:spLocks noGrp="1"/>
          </p:cNvSpPr>
          <p:nvPr>
            <p:ph type="sldNum" sz="quarter" idx="12"/>
          </p:nvPr>
        </p:nvSpPr>
        <p:spPr/>
        <p:txBody>
          <a:bodyPr/>
          <a:lstStyle/>
          <a:p>
            <a:fld id="{4E77C862-7F3A-4B06-AE9B-CD6F23A9D226}" type="slidenum">
              <a:rPr lang="en-US" smtClean="0"/>
              <a:pPr/>
              <a:t>7</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 xmlns:p14="http://schemas.microsoft.com/office/powerpoint/2010/main" val="2457298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7333</TotalTime>
  <Words>313</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Parallel Metaheuristics</vt:lpstr>
      <vt:lpstr>Parallel multi-start model</vt:lpstr>
      <vt:lpstr>Parallel moves model</vt:lpstr>
      <vt:lpstr>Move acceleration model</vt:lpstr>
      <vt:lpstr>Parallel population-based metaheuristics </vt:lpstr>
      <vt:lpstr>Parallel population-based metaheuristics </vt:lpstr>
      <vt:lpstr>Algorithm: Sequential population-based metaheuristic pseudo-code</vt:lpstr>
    </vt:vector>
  </TitlesOfParts>
  <Company>Volgenau School, GMU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Ganesan</dc:creator>
  <cp:lastModifiedBy>Veena</cp:lastModifiedBy>
  <cp:revision>266</cp:revision>
  <cp:lastPrinted>2014-03-20T18:11:12Z</cp:lastPrinted>
  <dcterms:created xsi:type="dcterms:W3CDTF">2012-01-24T15:25:05Z</dcterms:created>
  <dcterms:modified xsi:type="dcterms:W3CDTF">2020-12-07T09:21:25Z</dcterms:modified>
</cp:coreProperties>
</file>