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64" r:id="rId2"/>
    <p:sldId id="265" r:id="rId3"/>
    <p:sldId id="266" r:id="rId4"/>
    <p:sldId id="267" r:id="rId5"/>
    <p:sldId id="268" r:id="rId6"/>
    <p:sldId id="269" r:id="rId7"/>
    <p:sldId id="270" r:id="rId8"/>
    <p:sldId id="271" r:id="rId9"/>
    <p:sldId id="272" r:id="rId10"/>
    <p:sldId id="27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B0CBE-C368-4BB0-B02A-3C3F3B2927AF}" v="9" dt="2021-03-23T06:25:32.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652178e64980036" providerId="LiveId" clId="{3C1B0CBE-C368-4BB0-B02A-3C3F3B2927AF}"/>
    <pc:docChg chg="custSel addSld modSld">
      <pc:chgData name="" userId="4652178e64980036" providerId="LiveId" clId="{3C1B0CBE-C368-4BB0-B02A-3C3F3B2927AF}" dt="2021-03-23T06:25:32.133" v="8" actId="478"/>
      <pc:docMkLst>
        <pc:docMk/>
      </pc:docMkLst>
      <pc:sldChg chg="delSp">
        <pc:chgData name="" userId="4652178e64980036" providerId="LiveId" clId="{3C1B0CBE-C368-4BB0-B02A-3C3F3B2927AF}" dt="2021-03-23T06:25:32.133" v="8" actId="478"/>
        <pc:sldMkLst>
          <pc:docMk/>
          <pc:sldMk cId="0" sldId="256"/>
        </pc:sldMkLst>
        <pc:spChg chg="del">
          <ac:chgData name="" userId="4652178e64980036" providerId="LiveId" clId="{3C1B0CBE-C368-4BB0-B02A-3C3F3B2927AF}" dt="2021-03-23T06:25:32.133" v="8" actId="478"/>
          <ac:spMkLst>
            <pc:docMk/>
            <pc:sldMk cId="0" sldId="256"/>
            <ac:spMk id="55" creationId="{00000000-0000-0000-0000-000000000000}"/>
          </ac:spMkLst>
        </pc:spChg>
      </pc:sldChg>
      <pc:sldChg chg="add">
        <pc:chgData name="" userId="4652178e64980036" providerId="LiveId" clId="{3C1B0CBE-C368-4BB0-B02A-3C3F3B2927AF}" dt="2021-03-23T06:25:23.185" v="0"/>
        <pc:sldMkLst>
          <pc:docMk/>
          <pc:sldMk cId="0" sldId="274"/>
        </pc:sldMkLst>
      </pc:sldChg>
      <pc:sldChg chg="modSp add">
        <pc:chgData name="" userId="4652178e64980036" providerId="LiveId" clId="{3C1B0CBE-C368-4BB0-B02A-3C3F3B2927AF}" dt="2021-03-23T06:25:23.505" v="1" actId="27636"/>
        <pc:sldMkLst>
          <pc:docMk/>
          <pc:sldMk cId="0" sldId="275"/>
        </pc:sldMkLst>
        <pc:spChg chg="mod">
          <ac:chgData name="" userId="4652178e64980036" providerId="LiveId" clId="{3C1B0CBE-C368-4BB0-B02A-3C3F3B2927AF}" dt="2021-03-23T06:25:23.505" v="1" actId="27636"/>
          <ac:spMkLst>
            <pc:docMk/>
            <pc:sldMk cId="0" sldId="275"/>
            <ac:spMk id="3" creationId="{00000000-0000-0000-0000-000000000000}"/>
          </ac:spMkLst>
        </pc:spChg>
      </pc:sldChg>
      <pc:sldChg chg="add">
        <pc:chgData name="" userId="4652178e64980036" providerId="LiveId" clId="{3C1B0CBE-C368-4BB0-B02A-3C3F3B2927AF}" dt="2021-03-23T06:25:23.185" v="0"/>
        <pc:sldMkLst>
          <pc:docMk/>
          <pc:sldMk cId="0" sldId="277"/>
        </pc:sldMkLst>
      </pc:sldChg>
      <pc:sldChg chg="add">
        <pc:chgData name="" userId="4652178e64980036" providerId="LiveId" clId="{3C1B0CBE-C368-4BB0-B02A-3C3F3B2927AF}" dt="2021-03-23T06:25:23.185" v="0"/>
        <pc:sldMkLst>
          <pc:docMk/>
          <pc:sldMk cId="0" sldId="278"/>
        </pc:sldMkLst>
      </pc:sldChg>
      <pc:sldChg chg="modSp add">
        <pc:chgData name="" userId="4652178e64980036" providerId="LiveId" clId="{3C1B0CBE-C368-4BB0-B02A-3C3F3B2927AF}" dt="2021-03-23T06:25:23.525" v="2" actId="27636"/>
        <pc:sldMkLst>
          <pc:docMk/>
          <pc:sldMk cId="0" sldId="279"/>
        </pc:sldMkLst>
        <pc:spChg chg="mod">
          <ac:chgData name="" userId="4652178e64980036" providerId="LiveId" clId="{3C1B0CBE-C368-4BB0-B02A-3C3F3B2927AF}" dt="2021-03-23T06:25:23.525" v="2" actId="27636"/>
          <ac:spMkLst>
            <pc:docMk/>
            <pc:sldMk cId="0" sldId="279"/>
            <ac:spMk id="2" creationId="{00000000-0000-0000-0000-000000000000}"/>
          </ac:spMkLst>
        </pc:spChg>
      </pc:sldChg>
      <pc:sldChg chg="modSp add">
        <pc:chgData name="" userId="4652178e64980036" providerId="LiveId" clId="{3C1B0CBE-C368-4BB0-B02A-3C3F3B2927AF}" dt="2021-03-23T06:25:23.544" v="3" actId="27636"/>
        <pc:sldMkLst>
          <pc:docMk/>
          <pc:sldMk cId="0" sldId="280"/>
        </pc:sldMkLst>
        <pc:spChg chg="mod">
          <ac:chgData name="" userId="4652178e64980036" providerId="LiveId" clId="{3C1B0CBE-C368-4BB0-B02A-3C3F3B2927AF}" dt="2021-03-23T06:25:23.544" v="3" actId="27636"/>
          <ac:spMkLst>
            <pc:docMk/>
            <pc:sldMk cId="0" sldId="280"/>
            <ac:spMk id="3" creationId="{00000000-0000-0000-0000-000000000000}"/>
          </ac:spMkLst>
        </pc:spChg>
      </pc:sldChg>
      <pc:sldChg chg="add">
        <pc:chgData name="" userId="4652178e64980036" providerId="LiveId" clId="{3C1B0CBE-C368-4BB0-B02A-3C3F3B2927AF}" dt="2021-03-23T06:25:23.185" v="0"/>
        <pc:sldMkLst>
          <pc:docMk/>
          <pc:sldMk cId="0" sldId="281"/>
        </pc:sldMkLst>
      </pc:sldChg>
      <pc:sldChg chg="add">
        <pc:chgData name="" userId="4652178e64980036" providerId="LiveId" clId="{3C1B0CBE-C368-4BB0-B02A-3C3F3B2927AF}" dt="2021-03-23T06:25:23.185" v="0"/>
        <pc:sldMkLst>
          <pc:docMk/>
          <pc:sldMk cId="0" sldId="282"/>
        </pc:sldMkLst>
      </pc:sldChg>
      <pc:sldChg chg="modSp add">
        <pc:chgData name="" userId="4652178e64980036" providerId="LiveId" clId="{3C1B0CBE-C368-4BB0-B02A-3C3F3B2927AF}" dt="2021-03-23T06:25:23.564" v="4" actId="27636"/>
        <pc:sldMkLst>
          <pc:docMk/>
          <pc:sldMk cId="0" sldId="283"/>
        </pc:sldMkLst>
        <pc:spChg chg="mod">
          <ac:chgData name="" userId="4652178e64980036" providerId="LiveId" clId="{3C1B0CBE-C368-4BB0-B02A-3C3F3B2927AF}" dt="2021-03-23T06:25:23.564" v="4" actId="27636"/>
          <ac:spMkLst>
            <pc:docMk/>
            <pc:sldMk cId="0" sldId="283"/>
            <ac:spMk id="2" creationId="{00000000-0000-0000-0000-000000000000}"/>
          </ac:spMkLst>
        </pc:spChg>
      </pc:sldChg>
      <pc:sldChg chg="add">
        <pc:chgData name="" userId="4652178e64980036" providerId="LiveId" clId="{3C1B0CBE-C368-4BB0-B02A-3C3F3B2927AF}" dt="2021-03-23T06:25:23.185" v="0"/>
        <pc:sldMkLst>
          <pc:docMk/>
          <pc:sldMk cId="0" sldId="284"/>
        </pc:sldMkLst>
      </pc:sldChg>
      <pc:sldChg chg="add">
        <pc:chgData name="" userId="4652178e64980036" providerId="LiveId" clId="{3C1B0CBE-C368-4BB0-B02A-3C3F3B2927AF}" dt="2021-03-23T06:25:23.185" v="0"/>
        <pc:sldMkLst>
          <pc:docMk/>
          <pc:sldMk cId="0" sldId="285"/>
        </pc:sldMkLst>
      </pc:sldChg>
      <pc:sldChg chg="modSp add">
        <pc:chgData name="" userId="4652178e64980036" providerId="LiveId" clId="{3C1B0CBE-C368-4BB0-B02A-3C3F3B2927AF}" dt="2021-03-23T06:25:23.598" v="5" actId="27636"/>
        <pc:sldMkLst>
          <pc:docMk/>
          <pc:sldMk cId="0" sldId="286"/>
        </pc:sldMkLst>
        <pc:spChg chg="mod">
          <ac:chgData name="" userId="4652178e64980036" providerId="LiveId" clId="{3C1B0CBE-C368-4BB0-B02A-3C3F3B2927AF}" dt="2021-03-23T06:25:23.598" v="5" actId="27636"/>
          <ac:spMkLst>
            <pc:docMk/>
            <pc:sldMk cId="0" sldId="286"/>
            <ac:spMk id="3" creationId="{00000000-0000-0000-0000-000000000000}"/>
          </ac:spMkLst>
        </pc:spChg>
      </pc:sldChg>
      <pc:sldChg chg="modSp add">
        <pc:chgData name="" userId="4652178e64980036" providerId="LiveId" clId="{3C1B0CBE-C368-4BB0-B02A-3C3F3B2927AF}" dt="2021-03-23T06:25:23.669" v="6" actId="27636"/>
        <pc:sldMkLst>
          <pc:docMk/>
          <pc:sldMk cId="0" sldId="287"/>
        </pc:sldMkLst>
        <pc:spChg chg="mod">
          <ac:chgData name="" userId="4652178e64980036" providerId="LiveId" clId="{3C1B0CBE-C368-4BB0-B02A-3C3F3B2927AF}" dt="2021-03-23T06:25:23.669" v="6" actId="27636"/>
          <ac:spMkLst>
            <pc:docMk/>
            <pc:sldMk cId="0" sldId="287"/>
            <ac:spMk id="3" creationId="{00000000-0000-0000-0000-000000000000}"/>
          </ac:spMkLst>
        </pc:spChg>
      </pc:sldChg>
      <pc:sldChg chg="modSp add">
        <pc:chgData name="" userId="4652178e64980036" providerId="LiveId" clId="{3C1B0CBE-C368-4BB0-B02A-3C3F3B2927AF}" dt="2021-03-23T06:25:23.726" v="7" actId="27636"/>
        <pc:sldMkLst>
          <pc:docMk/>
          <pc:sldMk cId="0" sldId="289"/>
        </pc:sldMkLst>
        <pc:spChg chg="mod">
          <ac:chgData name="" userId="4652178e64980036" providerId="LiveId" clId="{3C1B0CBE-C368-4BB0-B02A-3C3F3B2927AF}" dt="2021-03-23T06:25:23.726" v="7" actId="27636"/>
          <ac:spMkLst>
            <pc:docMk/>
            <pc:sldMk cId="0" sldId="289"/>
            <ac:spMk id="3" creationId="{00000000-0000-0000-0000-000000000000}"/>
          </ac:spMkLst>
        </pc:spChg>
      </pc:sldChg>
      <pc:sldChg chg="add">
        <pc:chgData name="" userId="4652178e64980036" providerId="LiveId" clId="{3C1B0CBE-C368-4BB0-B02A-3C3F3B2927AF}" dt="2021-03-23T06:25:23.185" v="0"/>
        <pc:sldMkLst>
          <pc:docMk/>
          <pc:sldMk cId="0" sldId="290"/>
        </pc:sldMkLst>
      </pc:sldChg>
      <pc:sldChg chg="add">
        <pc:chgData name="" userId="4652178e64980036" providerId="LiveId" clId="{3C1B0CBE-C368-4BB0-B02A-3C3F3B2927AF}" dt="2021-03-23T06:25:23.185" v="0"/>
        <pc:sldMkLst>
          <pc:docMk/>
          <pc:sldMk cId="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20564e3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20564e3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20564e3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20564e3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20564e3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20564e3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20564e3a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20564e3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20564e3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20564e3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20564e3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20564e3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20564e3a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20564e3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20564e3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20564e3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20564e3a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20564e3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20564e3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20564e3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ubset_sum_problem" TargetMode="External"/><Relationship Id="rId13" Type="http://schemas.openxmlformats.org/officeDocument/2006/relationships/hyperlink" Target="https://en.wikipedia.org/wiki/Graph_coloring_problem" TargetMode="External"/><Relationship Id="rId3" Type="http://schemas.openxmlformats.org/officeDocument/2006/relationships/hyperlink" Target="https://en.wikipedia.org/wiki/Boolean_satisfiability_problem" TargetMode="External"/><Relationship Id="rId7" Type="http://schemas.openxmlformats.org/officeDocument/2006/relationships/hyperlink" Target="https://en.wikipedia.org/wiki/Subgraph_isomorphism_problem" TargetMode="External"/><Relationship Id="rId12" Type="http://schemas.openxmlformats.org/officeDocument/2006/relationships/hyperlink" Target="https://en.wikipedia.org/wiki/Dominating_set_probl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Travelling_salesman_problem" TargetMode="External"/><Relationship Id="rId11" Type="http://schemas.openxmlformats.org/officeDocument/2006/relationships/hyperlink" Target="https://en.wikipedia.org/wiki/Independent_set_problem" TargetMode="External"/><Relationship Id="rId5" Type="http://schemas.openxmlformats.org/officeDocument/2006/relationships/hyperlink" Target="https://en.wikipedia.org/wiki/Hamiltonian_path_problem" TargetMode="External"/><Relationship Id="rId10" Type="http://schemas.openxmlformats.org/officeDocument/2006/relationships/hyperlink" Target="https://en.wikipedia.org/wiki/Vertex_cover_problem" TargetMode="External"/><Relationship Id="rId4" Type="http://schemas.openxmlformats.org/officeDocument/2006/relationships/hyperlink" Target="https://en.wikipedia.org/wiki/Knapsack_problem" TargetMode="External"/><Relationship Id="rId9" Type="http://schemas.openxmlformats.org/officeDocument/2006/relationships/hyperlink" Target="https://en.wikipedia.org/wiki/Clique_problem" TargetMode="External"/><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Computational Representation of TSP</a:t>
            </a:r>
            <a:endParaRPr/>
          </a:p>
        </p:txBody>
      </p:sp>
      <p:pic>
        <p:nvPicPr>
          <p:cNvPr id="109" name="Google Shape;109;p21"/>
          <p:cNvPicPr preferRelativeResize="0"/>
          <p:nvPr/>
        </p:nvPicPr>
        <p:blipFill>
          <a:blip r:embed="rId3">
            <a:alphaModFix/>
          </a:blip>
          <a:stretch>
            <a:fillRect/>
          </a:stretch>
        </p:blipFill>
        <p:spPr>
          <a:xfrm>
            <a:off x="973925" y="1472650"/>
            <a:ext cx="7217975" cy="281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The Ant-Colony Optimization meta-heuristic allows you to construct solutions that </a:t>
            </a:r>
            <a:r>
              <a:rPr lang="en" sz="1400" b="1">
                <a:solidFill>
                  <a:schemeClr val="dk1"/>
                </a:solidFill>
              </a:rPr>
              <a:t>self-organize</a:t>
            </a:r>
            <a:r>
              <a:rPr lang="en" sz="1400" i="1">
                <a:solidFill>
                  <a:schemeClr val="dk1"/>
                </a:solidFill>
              </a:rPr>
              <a:t> </a:t>
            </a:r>
            <a:r>
              <a:rPr lang="en" sz="1400">
                <a:solidFill>
                  <a:schemeClr val="dk1"/>
                </a:solidFill>
              </a:rPr>
              <a:t>into a pattern that is close to the optimal one. Its ingredients are:</a:t>
            </a:r>
            <a:endParaRPr sz="1400">
              <a:solidFill>
                <a:schemeClr val="dk1"/>
              </a:solidFill>
            </a:endParaRPr>
          </a:p>
          <a:p>
            <a:pPr marL="0" lvl="0" indent="0" algn="l" rtl="0">
              <a:spcBef>
                <a:spcPts val="0"/>
              </a:spcBef>
              <a:spcAft>
                <a:spcPts val="0"/>
              </a:spcAft>
              <a:buNone/>
            </a:pP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 heuristic which allows to rank order assignments. In the TSP, these are distances to cities, in the QAP these are distance and flow potentials. </a:t>
            </a:r>
            <a:r>
              <a:rPr lang="en" sz="1400" b="1">
                <a:solidFill>
                  <a:schemeClr val="dk1"/>
                </a:solidFill>
              </a:rPr>
              <a:t>(Positive feedback)</a:t>
            </a:r>
            <a:endParaRPr sz="1400" b="1">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 global cost function that can evaluate complete solutions and can be used to deposit pheromones on solution components as a function of their contribution. </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 probabilistic rule that combines both the heuristic from (1) and past performance information from (2). This rule is usually parameterized, which allows to balance between exploration (from 2) and exploitation (from 1). </a:t>
            </a:r>
            <a:r>
              <a:rPr lang="en" sz="1400" b="1">
                <a:solidFill>
                  <a:schemeClr val="dk1"/>
                </a:solidFill>
              </a:rPr>
              <a:t>(Randomness)</a:t>
            </a:r>
            <a:endParaRPr sz="1400" b="1">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The ability to prune solutions over time using pheromone evaporation. (</a:t>
            </a:r>
            <a:r>
              <a:rPr lang="en" sz="1400" b="1">
                <a:solidFill>
                  <a:schemeClr val="dk1"/>
                </a:solidFill>
              </a:rPr>
              <a:t>Negative Feedback)</a:t>
            </a:r>
            <a:endParaRPr sz="1400" b="1">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Repeating 1-4 as often as necessary until a good-enough solution is found. (</a:t>
            </a:r>
            <a:r>
              <a:rPr lang="en" sz="1400" b="1">
                <a:solidFill>
                  <a:schemeClr val="dk1"/>
                </a:solidFill>
              </a:rPr>
              <a:t>Multiple interactions</a:t>
            </a:r>
            <a:r>
              <a:rPr lang="en" sz="1400">
                <a:solidFill>
                  <a:schemeClr val="dk1"/>
                </a:solidFill>
              </a:rPr>
              <a: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ant-like optimization strategy</a:t>
            </a:r>
            <a:endParaRPr/>
          </a:p>
        </p:txBody>
      </p:sp>
      <p:sp>
        <p:nvSpPr>
          <p:cNvPr id="115" name="Google Shape;115;p22"/>
          <p:cNvSpPr txBox="1">
            <a:spLocks noGrp="1"/>
          </p:cNvSpPr>
          <p:nvPr>
            <p:ph type="body" idx="1"/>
          </p:nvPr>
        </p:nvSpPr>
        <p:spPr>
          <a:xfrm>
            <a:off x="311700" y="1152475"/>
            <a:ext cx="6084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Require heuristic for which city to add next</a:t>
            </a:r>
            <a:endParaRPr/>
          </a:p>
          <a:p>
            <a:pPr marL="457200" lvl="0" indent="-342900" algn="l" rtl="0">
              <a:spcBef>
                <a:spcPts val="0"/>
              </a:spcBef>
              <a:spcAft>
                <a:spcPts val="0"/>
              </a:spcAft>
              <a:buSzPts val="1800"/>
              <a:buAutoNum type="arabicPeriod"/>
            </a:pPr>
            <a:r>
              <a:rPr lang="en"/>
              <a:t>Need cost function that encodes length of a solution</a:t>
            </a:r>
            <a:endParaRPr/>
          </a:p>
          <a:p>
            <a:pPr marL="457200" lvl="0" indent="-342900" algn="l" rtl="0">
              <a:spcBef>
                <a:spcPts val="0"/>
              </a:spcBef>
              <a:spcAft>
                <a:spcPts val="0"/>
              </a:spcAft>
              <a:buSzPts val="1800"/>
              <a:buAutoNum type="arabicPeriod"/>
            </a:pPr>
            <a:r>
              <a:rPr lang="en"/>
              <a:t>Add pheromones according to (2) to each tour</a:t>
            </a:r>
            <a:endParaRPr/>
          </a:p>
          <a:p>
            <a:pPr marL="457200" lvl="0" indent="-342900" algn="l" rtl="0">
              <a:spcBef>
                <a:spcPts val="0"/>
              </a:spcBef>
              <a:spcAft>
                <a:spcPts val="0"/>
              </a:spcAft>
              <a:buSzPts val="1800"/>
              <a:buAutoNum type="arabicPeriod"/>
            </a:pPr>
            <a:r>
              <a:rPr lang="en"/>
              <a:t>Repeat all of the above</a:t>
            </a:r>
            <a:endParaRPr/>
          </a:p>
        </p:txBody>
      </p:sp>
      <p:pic>
        <p:nvPicPr>
          <p:cNvPr id="116" name="Google Shape;116;p22"/>
          <p:cNvPicPr preferRelativeResize="0"/>
          <p:nvPr/>
        </p:nvPicPr>
        <p:blipFill>
          <a:blip r:embed="rId3">
            <a:alphaModFix/>
          </a:blip>
          <a:stretch>
            <a:fillRect/>
          </a:stretch>
        </p:blipFill>
        <p:spPr>
          <a:xfrm>
            <a:off x="6345719" y="1328525"/>
            <a:ext cx="2223980" cy="572700"/>
          </a:xfrm>
          <a:prstGeom prst="rect">
            <a:avLst/>
          </a:prstGeom>
          <a:noFill/>
          <a:ln>
            <a:noFill/>
          </a:ln>
        </p:spPr>
      </p:pic>
      <p:pic>
        <p:nvPicPr>
          <p:cNvPr id="117" name="Google Shape;117;p22"/>
          <p:cNvPicPr preferRelativeResize="0"/>
          <p:nvPr/>
        </p:nvPicPr>
        <p:blipFill>
          <a:blip r:embed="rId4">
            <a:alphaModFix/>
          </a:blip>
          <a:stretch>
            <a:fillRect/>
          </a:stretch>
        </p:blipFill>
        <p:spPr>
          <a:xfrm>
            <a:off x="6098450" y="2880950"/>
            <a:ext cx="2971800" cy="781050"/>
          </a:xfrm>
          <a:prstGeom prst="rect">
            <a:avLst/>
          </a:prstGeom>
          <a:noFill/>
          <a:ln>
            <a:noFill/>
          </a:ln>
        </p:spPr>
      </p:pic>
      <p:cxnSp>
        <p:nvCxnSpPr>
          <p:cNvPr id="118" name="Google Shape;118;p22"/>
          <p:cNvCxnSpPr/>
          <p:nvPr/>
        </p:nvCxnSpPr>
        <p:spPr>
          <a:xfrm>
            <a:off x="7457709" y="1901225"/>
            <a:ext cx="4200" cy="876300"/>
          </a:xfrm>
          <a:prstGeom prst="straightConnector1">
            <a:avLst/>
          </a:prstGeom>
          <a:noFill/>
          <a:ln w="9525" cap="flat" cmpd="sng">
            <a:solidFill>
              <a:schemeClr val="dk2"/>
            </a:solidFill>
            <a:prstDash val="solid"/>
            <a:round/>
            <a:headEnd type="none" w="med" len="med"/>
            <a:tailEnd type="triangle" w="med" len="med"/>
          </a:ln>
        </p:spPr>
      </p:cxnSp>
      <p:pic>
        <p:nvPicPr>
          <p:cNvPr id="119" name="Google Shape;119;p22"/>
          <p:cNvPicPr preferRelativeResize="0"/>
          <p:nvPr/>
        </p:nvPicPr>
        <p:blipFill>
          <a:blip r:embed="rId5">
            <a:alphaModFix/>
          </a:blip>
          <a:stretch>
            <a:fillRect/>
          </a:stretch>
        </p:blipFill>
        <p:spPr>
          <a:xfrm>
            <a:off x="6379438" y="3765425"/>
            <a:ext cx="2409825"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NP Completeness</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3">
                  <a:extLst>
                    <a:ext uri="{A12FA001-AC4F-418D-AE19-62706E023703}">
                      <ahyp:hlinkClr xmlns="" xmlns:ahyp="http://schemas.microsoft.com/office/drawing/2018/hyperlinkcolor" val="tx"/>
                    </a:ext>
                  </a:extLst>
                </a:hlinkClick>
              </a:rPr>
              <a:t>Boolean satisfiability problem (SAT)</a:t>
            </a:r>
            <a:endParaRPr sz="1050">
              <a:solidFill>
                <a:srgbClr val="0B0080"/>
              </a:solidFill>
              <a:highlight>
                <a:srgbClr val="FFFFFF"/>
              </a:highlight>
              <a:uFill>
                <a:noFill/>
              </a:uFill>
              <a:hlinkClick r:id="rId3">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4">
                  <a:extLst>
                    <a:ext uri="{A12FA001-AC4F-418D-AE19-62706E023703}">
                      <ahyp:hlinkClr xmlns="" xmlns:ahyp="http://schemas.microsoft.com/office/drawing/2018/hyperlinkcolor" val="tx"/>
                    </a:ext>
                  </a:extLst>
                </a:hlinkClick>
              </a:rPr>
              <a:t>Knapsack problem</a:t>
            </a:r>
            <a:endParaRPr sz="1050">
              <a:solidFill>
                <a:srgbClr val="0B0080"/>
              </a:solidFill>
              <a:highlight>
                <a:srgbClr val="FFFFFF"/>
              </a:highlight>
              <a:uFill>
                <a:noFill/>
              </a:uFill>
              <a:hlinkClick r:id="rId4">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5">
                  <a:extLst>
                    <a:ext uri="{A12FA001-AC4F-418D-AE19-62706E023703}">
                      <ahyp:hlinkClr xmlns="" xmlns:ahyp="http://schemas.microsoft.com/office/drawing/2018/hyperlinkcolor" val="tx"/>
                    </a:ext>
                  </a:extLst>
                </a:hlinkClick>
              </a:rPr>
              <a:t>Hamiltonian path problem</a:t>
            </a:r>
            <a:endParaRPr sz="1050">
              <a:solidFill>
                <a:srgbClr val="0B0080"/>
              </a:solidFill>
              <a:highlight>
                <a:srgbClr val="FFFFFF"/>
              </a:highlight>
              <a:uFill>
                <a:noFill/>
              </a:uFill>
              <a:hlinkClick r:id="rId5">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6">
                  <a:extLst>
                    <a:ext uri="{A12FA001-AC4F-418D-AE19-62706E023703}">
                      <ahyp:hlinkClr xmlns="" xmlns:ahyp="http://schemas.microsoft.com/office/drawing/2018/hyperlinkcolor" val="tx"/>
                    </a:ext>
                  </a:extLst>
                </a:hlinkClick>
              </a:rPr>
              <a:t>Travelling salesman problem</a:t>
            </a:r>
            <a:r>
              <a:rPr lang="en" sz="1050">
                <a:solidFill>
                  <a:srgbClr val="252525"/>
                </a:solidFill>
                <a:highlight>
                  <a:srgbClr val="FFFFFF"/>
                </a:highlight>
              </a:rPr>
              <a:t> (decision version)</a:t>
            </a:r>
            <a:endParaRPr sz="1050">
              <a:solidFill>
                <a:srgbClr val="252525"/>
              </a:solidFill>
              <a:highlight>
                <a:srgbClr val="FFFFFF"/>
              </a:highlight>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7">
                  <a:extLst>
                    <a:ext uri="{A12FA001-AC4F-418D-AE19-62706E023703}">
                      <ahyp:hlinkClr xmlns="" xmlns:ahyp="http://schemas.microsoft.com/office/drawing/2018/hyperlinkcolor" val="tx"/>
                    </a:ext>
                  </a:extLst>
                </a:hlinkClick>
              </a:rPr>
              <a:t>Subgraph isomorphism problem</a:t>
            </a:r>
            <a:endParaRPr sz="1050">
              <a:solidFill>
                <a:srgbClr val="0B0080"/>
              </a:solidFill>
              <a:highlight>
                <a:srgbClr val="FFFFFF"/>
              </a:highlight>
              <a:uFill>
                <a:noFill/>
              </a:uFill>
              <a:hlinkClick r:id="rId7">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8">
                  <a:extLst>
                    <a:ext uri="{A12FA001-AC4F-418D-AE19-62706E023703}">
                      <ahyp:hlinkClr xmlns="" xmlns:ahyp="http://schemas.microsoft.com/office/drawing/2018/hyperlinkcolor" val="tx"/>
                    </a:ext>
                  </a:extLst>
                </a:hlinkClick>
              </a:rPr>
              <a:t>Subset sum problem</a:t>
            </a:r>
            <a:endParaRPr sz="1050">
              <a:solidFill>
                <a:srgbClr val="0B0080"/>
              </a:solidFill>
              <a:highlight>
                <a:srgbClr val="FFFFFF"/>
              </a:highlight>
              <a:uFill>
                <a:noFill/>
              </a:uFill>
              <a:hlinkClick r:id="rId8">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9">
                  <a:extLst>
                    <a:ext uri="{A12FA001-AC4F-418D-AE19-62706E023703}">
                      <ahyp:hlinkClr xmlns="" xmlns:ahyp="http://schemas.microsoft.com/office/drawing/2018/hyperlinkcolor" val="tx"/>
                    </a:ext>
                  </a:extLst>
                </a:hlinkClick>
              </a:rPr>
              <a:t>Clique problem</a:t>
            </a:r>
            <a:endParaRPr sz="1050">
              <a:solidFill>
                <a:srgbClr val="0B0080"/>
              </a:solidFill>
              <a:highlight>
                <a:srgbClr val="FFFFFF"/>
              </a:highlight>
              <a:uFill>
                <a:noFill/>
              </a:uFill>
              <a:hlinkClick r:id="rId9">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10">
                  <a:extLst>
                    <a:ext uri="{A12FA001-AC4F-418D-AE19-62706E023703}">
                      <ahyp:hlinkClr xmlns="" xmlns:ahyp="http://schemas.microsoft.com/office/drawing/2018/hyperlinkcolor" val="tx"/>
                    </a:ext>
                  </a:extLst>
                </a:hlinkClick>
              </a:rPr>
              <a:t>Vertex cover problem</a:t>
            </a:r>
            <a:endParaRPr sz="1050">
              <a:solidFill>
                <a:srgbClr val="0B0080"/>
              </a:solidFill>
              <a:highlight>
                <a:srgbClr val="FFFFFF"/>
              </a:highlight>
              <a:uFill>
                <a:noFill/>
              </a:uFill>
              <a:hlinkClick r:id="rId10">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11">
                  <a:extLst>
                    <a:ext uri="{A12FA001-AC4F-418D-AE19-62706E023703}">
                      <ahyp:hlinkClr xmlns="" xmlns:ahyp="http://schemas.microsoft.com/office/drawing/2018/hyperlinkcolor" val="tx"/>
                    </a:ext>
                  </a:extLst>
                </a:hlinkClick>
              </a:rPr>
              <a:t>Independent set problem</a:t>
            </a:r>
            <a:endParaRPr sz="1050">
              <a:solidFill>
                <a:srgbClr val="0B0080"/>
              </a:solidFill>
              <a:highlight>
                <a:srgbClr val="FFFFFF"/>
              </a:highlight>
              <a:uFill>
                <a:noFill/>
              </a:uFill>
              <a:hlinkClick r:id="rId11">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12">
                  <a:extLst>
                    <a:ext uri="{A12FA001-AC4F-418D-AE19-62706E023703}">
                      <ahyp:hlinkClr xmlns="" xmlns:ahyp="http://schemas.microsoft.com/office/drawing/2018/hyperlinkcolor" val="tx"/>
                    </a:ext>
                  </a:extLst>
                </a:hlinkClick>
              </a:rPr>
              <a:t>Dominating set problem</a:t>
            </a:r>
            <a:endParaRPr sz="1050">
              <a:solidFill>
                <a:srgbClr val="0B0080"/>
              </a:solidFill>
              <a:highlight>
                <a:srgbClr val="FFFFFF"/>
              </a:highlight>
              <a:uFill>
                <a:noFill/>
              </a:uFill>
              <a:hlinkClick r:id="rId12">
                <a:extLst>
                  <a:ext uri="{A12FA001-AC4F-418D-AE19-62706E023703}">
                    <ahyp:hlinkClr xmlns="" xmlns:ahyp="http://schemas.microsoft.com/office/drawing/2018/hyperlinkcolor" val="tx"/>
                  </a:ext>
                </a:extLst>
              </a:hlinkClick>
            </a:endParaRPr>
          </a:p>
          <a:p>
            <a:pPr marL="685800" lvl="0" indent="-295275" algn="l" rtl="0">
              <a:lnSpc>
                <a:spcPct val="160000"/>
              </a:lnSpc>
              <a:spcBef>
                <a:spcPts val="0"/>
              </a:spcBef>
              <a:spcAft>
                <a:spcPts val="0"/>
              </a:spcAft>
              <a:buClr>
                <a:srgbClr val="252525"/>
              </a:buClr>
              <a:buSzPts val="1050"/>
              <a:buChar char="●"/>
            </a:pPr>
            <a:r>
              <a:rPr lang="en" sz="1050">
                <a:solidFill>
                  <a:srgbClr val="0B0080"/>
                </a:solidFill>
                <a:highlight>
                  <a:srgbClr val="FFFFFF"/>
                </a:highlight>
                <a:uFill>
                  <a:noFill/>
                </a:uFill>
                <a:hlinkClick r:id="rId13">
                  <a:extLst>
                    <a:ext uri="{A12FA001-AC4F-418D-AE19-62706E023703}">
                      <ahyp:hlinkClr xmlns="" xmlns:ahyp="http://schemas.microsoft.com/office/drawing/2018/hyperlinkcolor" val="tx"/>
                    </a:ext>
                  </a:extLst>
                </a:hlinkClick>
              </a:rPr>
              <a:t>Graph coloring problem</a:t>
            </a:r>
            <a:endParaRPr sz="1100"/>
          </a:p>
          <a:p>
            <a:pPr marL="0" lvl="0" indent="0" algn="l" rtl="0">
              <a:lnSpc>
                <a:spcPct val="160000"/>
              </a:lnSpc>
              <a:spcBef>
                <a:spcPts val="100"/>
              </a:spcBef>
              <a:spcAft>
                <a:spcPts val="100"/>
              </a:spcAft>
              <a:buNone/>
            </a:pPr>
            <a:r>
              <a:rPr lang="en" sz="1050">
                <a:solidFill>
                  <a:srgbClr val="0B0080"/>
                </a:solidFill>
                <a:highlight>
                  <a:srgbClr val="FFFFFF"/>
                </a:highlight>
              </a:rPr>
              <a:t>One problem can be reduced to another in polynomial time. </a:t>
            </a:r>
            <a:endParaRPr sz="1100"/>
          </a:p>
        </p:txBody>
      </p:sp>
      <p:pic>
        <p:nvPicPr>
          <p:cNvPr id="126" name="Google Shape;126;p23"/>
          <p:cNvPicPr preferRelativeResize="0"/>
          <p:nvPr/>
        </p:nvPicPr>
        <p:blipFill rotWithShape="1">
          <a:blip r:embed="rId14">
            <a:alphaModFix/>
          </a:blip>
          <a:srcRect r="47862"/>
          <a:stretch/>
        </p:blipFill>
        <p:spPr>
          <a:xfrm>
            <a:off x="5489475" y="854300"/>
            <a:ext cx="2979725" cy="35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quadratic assignment problem</a:t>
            </a:r>
            <a:endParaRPr/>
          </a:p>
        </p:txBody>
      </p:sp>
      <p:sp>
        <p:nvSpPr>
          <p:cNvPr id="132" name="Google Shape;132;p24"/>
          <p:cNvSpPr txBox="1">
            <a:spLocks noGrp="1"/>
          </p:cNvSpPr>
          <p:nvPr>
            <p:ph type="body" idx="1"/>
          </p:nvPr>
        </p:nvSpPr>
        <p:spPr>
          <a:xfrm>
            <a:off x="311700" y="1152475"/>
            <a:ext cx="5008500" cy="290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List of M locations and distances between them (d: MxM matrix)</a:t>
            </a:r>
            <a:endParaRPr/>
          </a:p>
          <a:p>
            <a:pPr marL="457200" lvl="0" indent="-342900" algn="l" rtl="0">
              <a:spcBef>
                <a:spcPts val="0"/>
              </a:spcBef>
              <a:spcAft>
                <a:spcPts val="0"/>
              </a:spcAft>
              <a:buSzPts val="1800"/>
              <a:buChar char="●"/>
            </a:pPr>
            <a:r>
              <a:rPr lang="en"/>
              <a:t>List of M facilities and flows between them (w: MxM matrix)</a:t>
            </a:r>
            <a:endParaRPr/>
          </a:p>
          <a:p>
            <a:pPr marL="457200" lvl="0" indent="-342900" algn="l" rtl="0">
              <a:spcBef>
                <a:spcPts val="0"/>
              </a:spcBef>
              <a:spcAft>
                <a:spcPts val="0"/>
              </a:spcAft>
              <a:buSzPts val="1800"/>
              <a:buChar char="●"/>
            </a:pPr>
            <a:r>
              <a:rPr lang="en"/>
              <a:t>Find optimal assignment of facilities to locations to minimize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3" name="Google Shape;133;p24"/>
          <p:cNvPicPr preferRelativeResize="0"/>
          <p:nvPr/>
        </p:nvPicPr>
        <p:blipFill>
          <a:blip r:embed="rId3">
            <a:alphaModFix/>
          </a:blip>
          <a:stretch>
            <a:fillRect/>
          </a:stretch>
        </p:blipFill>
        <p:spPr>
          <a:xfrm>
            <a:off x="1405100" y="3221863"/>
            <a:ext cx="2324100" cy="714375"/>
          </a:xfrm>
          <a:prstGeom prst="rect">
            <a:avLst/>
          </a:prstGeom>
          <a:noFill/>
          <a:ln>
            <a:noFill/>
          </a:ln>
        </p:spPr>
      </p:pic>
      <p:pic>
        <p:nvPicPr>
          <p:cNvPr id="134" name="Google Shape;134;p24"/>
          <p:cNvPicPr preferRelativeResize="0"/>
          <p:nvPr/>
        </p:nvPicPr>
        <p:blipFill>
          <a:blip r:embed="rId4">
            <a:alphaModFix/>
          </a:blip>
          <a:stretch>
            <a:fillRect/>
          </a:stretch>
        </p:blipFill>
        <p:spPr>
          <a:xfrm>
            <a:off x="5965222" y="1265072"/>
            <a:ext cx="2963600" cy="1270100"/>
          </a:xfrm>
          <a:prstGeom prst="rect">
            <a:avLst/>
          </a:prstGeom>
          <a:noFill/>
          <a:ln>
            <a:noFill/>
          </a:ln>
        </p:spPr>
      </p:pic>
      <p:sp>
        <p:nvSpPr>
          <p:cNvPr id="135" name="Google Shape;135;p24"/>
          <p:cNvSpPr txBox="1"/>
          <p:nvPr/>
        </p:nvSpPr>
        <p:spPr>
          <a:xfrm>
            <a:off x="1017075" y="4312850"/>
            <a:ext cx="7276200" cy="65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Given the distances of one location to all others, as well as the flows coming in to all facilities, what could be a good heuristic to solve the QAP?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heuristic for the QAP</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Sum of all distances to a node: “distance potential”</a:t>
            </a:r>
            <a:endParaRPr/>
          </a:p>
          <a:p>
            <a:pPr marL="457200" lvl="0" indent="-342900" algn="l" rtl="0">
              <a:spcBef>
                <a:spcPts val="0"/>
              </a:spcBef>
              <a:spcAft>
                <a:spcPts val="0"/>
              </a:spcAft>
              <a:buSzPts val="1800"/>
              <a:buChar char="●"/>
            </a:pPr>
            <a:r>
              <a:rPr lang="en"/>
              <a:t>Sum of all flows into a facility: “flow potential”</a:t>
            </a:r>
            <a:endParaRPr/>
          </a:p>
          <a:p>
            <a:pPr marL="457200" lvl="0" indent="-342900" algn="l" rtl="0">
              <a:spcBef>
                <a:spcPts val="0"/>
              </a:spcBef>
              <a:spcAft>
                <a:spcPts val="0"/>
              </a:spcAft>
              <a:buSzPts val="1800"/>
              <a:buChar char="●"/>
            </a:pPr>
            <a:r>
              <a:rPr lang="en"/>
              <a:t>Goal: assign facilities with high flow potential to nodes with low distance potential and the other way 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Ant-based algorithm for the QAP</a:t>
            </a:r>
            <a:endParaRPr/>
          </a:p>
        </p:txBody>
      </p:sp>
      <p:sp>
        <p:nvSpPr>
          <p:cNvPr id="147" name="Google Shape;147;p26"/>
          <p:cNvSpPr txBox="1">
            <a:spLocks noGrp="1"/>
          </p:cNvSpPr>
          <p:nvPr>
            <p:ph type="body" idx="1"/>
          </p:nvPr>
        </p:nvSpPr>
        <p:spPr>
          <a:xfrm>
            <a:off x="370400" y="1172050"/>
            <a:ext cx="56442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Use heuristic (distance potential times flow potential) to assign a facility to a node, starting with lowest distance potential</a:t>
            </a:r>
            <a:endParaRPr/>
          </a:p>
          <a:p>
            <a:pPr marL="457200" lvl="0" indent="-342900" algn="l" rtl="0">
              <a:spcBef>
                <a:spcPts val="0"/>
              </a:spcBef>
              <a:spcAft>
                <a:spcPts val="0"/>
              </a:spcAft>
              <a:buSzPts val="1800"/>
              <a:buAutoNum type="arabicPeriod"/>
            </a:pPr>
            <a:r>
              <a:rPr lang="en"/>
              <a:t>Calculate cost of solution</a:t>
            </a:r>
            <a:endParaRPr/>
          </a:p>
          <a:p>
            <a:pPr marL="457200" lvl="0" indent="-342900" algn="l" rtl="0">
              <a:spcBef>
                <a:spcPts val="0"/>
              </a:spcBef>
              <a:spcAft>
                <a:spcPts val="0"/>
              </a:spcAft>
              <a:buSzPts val="1800"/>
              <a:buAutoNum type="arabicPeriod"/>
            </a:pPr>
            <a:r>
              <a:rPr lang="en"/>
              <a:t>Assign pheromones to solution components</a:t>
            </a:r>
            <a:endParaRPr/>
          </a:p>
          <a:p>
            <a:pPr marL="457200" lvl="0" indent="-342900" algn="l" rtl="0">
              <a:spcBef>
                <a:spcPts val="0"/>
              </a:spcBef>
              <a:spcAft>
                <a:spcPts val="0"/>
              </a:spcAft>
              <a:buSzPts val="1800"/>
              <a:buAutoNum type="arabicPeriod"/>
            </a:pPr>
            <a:r>
              <a:rPr lang="en"/>
              <a:t>Repeat all of the above</a:t>
            </a:r>
            <a:endParaRPr/>
          </a:p>
        </p:txBody>
      </p:sp>
      <p:pic>
        <p:nvPicPr>
          <p:cNvPr id="148" name="Google Shape;148;p26"/>
          <p:cNvPicPr preferRelativeResize="0"/>
          <p:nvPr/>
        </p:nvPicPr>
        <p:blipFill>
          <a:blip r:embed="rId3">
            <a:alphaModFix/>
          </a:blip>
          <a:stretch>
            <a:fillRect/>
          </a:stretch>
        </p:blipFill>
        <p:spPr>
          <a:xfrm>
            <a:off x="5961525" y="1172050"/>
            <a:ext cx="2971800" cy="781050"/>
          </a:xfrm>
          <a:prstGeom prst="rect">
            <a:avLst/>
          </a:prstGeom>
          <a:noFill/>
          <a:ln>
            <a:noFill/>
          </a:ln>
        </p:spPr>
      </p:pic>
      <p:pic>
        <p:nvPicPr>
          <p:cNvPr id="149" name="Google Shape;149;p26"/>
          <p:cNvPicPr preferRelativeResize="0"/>
          <p:nvPr/>
        </p:nvPicPr>
        <p:blipFill>
          <a:blip r:embed="rId4">
            <a:alphaModFix/>
          </a:blip>
          <a:stretch>
            <a:fillRect/>
          </a:stretch>
        </p:blipFill>
        <p:spPr>
          <a:xfrm>
            <a:off x="6242513" y="2056525"/>
            <a:ext cx="2409825"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ACO meta-heuristic</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Requirement: solution can be broken down in solution components</a:t>
            </a:r>
            <a:endParaRPr/>
          </a:p>
          <a:p>
            <a:pPr marL="457200" lvl="0" indent="-342900" algn="l" rtl="0">
              <a:spcBef>
                <a:spcPts val="0"/>
              </a:spcBef>
              <a:spcAft>
                <a:spcPts val="0"/>
              </a:spcAft>
              <a:buSzPts val="1800"/>
              <a:buChar char="●"/>
            </a:pPr>
            <a:r>
              <a:rPr lang="en"/>
              <a:t>Quality of a solution is expressed by artificial pheromones that can be associated with each solution component</a:t>
            </a:r>
            <a:endParaRPr/>
          </a:p>
          <a:p>
            <a:pPr marL="457200" lvl="0" indent="-342900" algn="l" rtl="0">
              <a:spcBef>
                <a:spcPts val="0"/>
              </a:spcBef>
              <a:spcAft>
                <a:spcPts val="0"/>
              </a:spcAft>
              <a:buSzPts val="1800"/>
              <a:buChar char="●"/>
            </a:pPr>
            <a:r>
              <a:rPr lang="en"/>
              <a:t>Incremental construction of solution is probabilistic and relies on</a:t>
            </a:r>
            <a:endParaRPr/>
          </a:p>
          <a:p>
            <a:pPr marL="914400" lvl="1" indent="-317500" algn="l" rtl="0">
              <a:spcBef>
                <a:spcPts val="0"/>
              </a:spcBef>
              <a:spcAft>
                <a:spcPts val="0"/>
              </a:spcAft>
              <a:buSzPts val="1400"/>
              <a:buChar char="○"/>
            </a:pPr>
            <a:r>
              <a:rPr lang="en"/>
              <a:t>Problem-specific heuristic</a:t>
            </a:r>
            <a:endParaRPr/>
          </a:p>
          <a:p>
            <a:pPr marL="914400" lvl="1" indent="-317500" algn="l" rtl="0">
              <a:spcBef>
                <a:spcPts val="0"/>
              </a:spcBef>
              <a:spcAft>
                <a:spcPts val="0"/>
              </a:spcAft>
              <a:buSzPts val="1400"/>
              <a:buChar char="○"/>
            </a:pPr>
            <a:r>
              <a:rPr lang="en"/>
              <a:t>Pheromone trail</a:t>
            </a:r>
            <a:endParaRPr/>
          </a:p>
          <a:p>
            <a:pPr marL="457200" lvl="0" indent="-342900" algn="l" rtl="0">
              <a:spcBef>
                <a:spcPts val="0"/>
              </a:spcBef>
              <a:spcAft>
                <a:spcPts val="0"/>
              </a:spcAft>
              <a:buSzPts val="1800"/>
              <a:buChar char="●"/>
            </a:pPr>
            <a:r>
              <a:rPr lang="en"/>
              <a:t>Pheromones evaporate to prune poor solutions</a:t>
            </a:r>
            <a:endParaRPr/>
          </a:p>
          <a:p>
            <a:pPr marL="457200" lvl="0" indent="-342900" algn="l" rtl="0">
              <a:spcBef>
                <a:spcPts val="0"/>
              </a:spcBef>
              <a:spcAft>
                <a:spcPts val="0"/>
              </a:spcAft>
              <a:buSzPts val="1800"/>
              <a:buChar char="●"/>
            </a:pPr>
            <a:r>
              <a:rPr lang="en"/>
              <a:t>Local search is used to improve solutions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useful ACO tricks</a:t>
            </a:r>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MIN-MAX values for pheromone trails</a:t>
            </a:r>
            <a:endParaRPr/>
          </a:p>
          <a:p>
            <a:pPr marL="457200" lvl="0" indent="-342900" algn="l" rtl="0">
              <a:spcBef>
                <a:spcPts val="0"/>
              </a:spcBef>
              <a:spcAft>
                <a:spcPts val="0"/>
              </a:spcAft>
              <a:buSzPts val="1800"/>
              <a:buChar char="●"/>
            </a:pPr>
            <a:r>
              <a:rPr lang="en"/>
              <a:t>Elitist ants - only best ant can deploy pheromones</a:t>
            </a:r>
            <a:endParaRPr/>
          </a:p>
          <a:p>
            <a:pPr marL="457200" lvl="0" indent="-342900" algn="l" rtl="0">
              <a:spcBef>
                <a:spcPts val="0"/>
              </a:spcBef>
              <a:spcAft>
                <a:spcPts val="0"/>
              </a:spcAft>
              <a:buSzPts val="1800"/>
              <a:buChar char="●"/>
            </a:pPr>
            <a:r>
              <a:rPr lang="en"/>
              <a:t>Local search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Local search</a:t>
            </a:r>
            <a:endParaRPr/>
          </a:p>
        </p:txBody>
      </p:sp>
      <p:sp>
        <p:nvSpPr>
          <p:cNvPr id="167" name="Google Shape;167;p29"/>
          <p:cNvSpPr txBox="1">
            <a:spLocks noGrp="1"/>
          </p:cNvSpPr>
          <p:nvPr>
            <p:ph type="body" idx="1"/>
          </p:nvPr>
        </p:nvSpPr>
        <p:spPr>
          <a:xfrm>
            <a:off x="311700" y="1152475"/>
            <a:ext cx="4001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Generate better solutions by “swapping” solution components</a:t>
            </a:r>
            <a:endParaRPr/>
          </a:p>
          <a:p>
            <a:pPr marL="457200" lvl="0" indent="-342900" algn="l" rtl="0">
              <a:spcBef>
                <a:spcPts val="0"/>
              </a:spcBef>
              <a:spcAft>
                <a:spcPts val="0"/>
              </a:spcAft>
              <a:buSzPts val="1800"/>
              <a:buChar char="●"/>
            </a:pPr>
            <a:r>
              <a:rPr lang="en"/>
              <a:t>2-opt local search, 3-opt local search</a:t>
            </a:r>
            <a:endParaRPr/>
          </a:p>
          <a:p>
            <a:pPr marL="457200" lvl="0" indent="-342900" algn="l" rtl="0">
              <a:spcBef>
                <a:spcPts val="0"/>
              </a:spcBef>
              <a:spcAft>
                <a:spcPts val="0"/>
              </a:spcAft>
              <a:buSzPts val="1800"/>
              <a:buChar char="●"/>
            </a:pPr>
            <a:r>
              <a:rPr lang="en"/>
              <a:t>Massive improvement over ACO alone</a:t>
            </a:r>
            <a:endParaRPr/>
          </a:p>
        </p:txBody>
      </p:sp>
      <p:pic>
        <p:nvPicPr>
          <p:cNvPr id="168" name="Google Shape;168;p29"/>
          <p:cNvPicPr preferRelativeResize="0"/>
          <p:nvPr/>
        </p:nvPicPr>
        <p:blipFill>
          <a:blip r:embed="rId3">
            <a:alphaModFix/>
          </a:blip>
          <a:stretch>
            <a:fillRect/>
          </a:stretch>
        </p:blipFill>
        <p:spPr>
          <a:xfrm>
            <a:off x="5120500" y="533800"/>
            <a:ext cx="3368275" cy="4372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516</Words>
  <Application>Microsoft Office PowerPoint</Application>
  <PresentationFormat>On-screen Show (16:9)</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Computational Representation of TSP</vt:lpstr>
      <vt:lpstr>An ant-like optimization strategy</vt:lpstr>
      <vt:lpstr>NP Completeness</vt:lpstr>
      <vt:lpstr>The quadratic assignment problem</vt:lpstr>
      <vt:lpstr>A heuristic for the QAP</vt:lpstr>
      <vt:lpstr>An Ant-based algorithm for the QAP</vt:lpstr>
      <vt:lpstr>The ACO meta-heuristic</vt:lpstr>
      <vt:lpstr>Some useful ACO tricks</vt:lpstr>
      <vt:lpstr>Local search</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Intelligence - Ant Colony Optimization</dc:title>
  <dc:creator>Veena</dc:creator>
  <cp:lastModifiedBy>Veena</cp:lastModifiedBy>
  <cp:revision>3</cp:revision>
  <dcterms:modified xsi:type="dcterms:W3CDTF">2021-03-25T05:07:02Z</dcterms:modified>
</cp:coreProperties>
</file>