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8" autoAdjust="0"/>
    <p:restoredTop sz="94660"/>
  </p:normalViewPr>
  <p:slideViewPr>
    <p:cSldViewPr snapToGrid="0">
      <p:cViewPr>
        <p:scale>
          <a:sx n="80" d="100"/>
          <a:sy n="80" d="100"/>
        </p:scale>
        <p:origin x="-3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A97E-C474-43C2-8B8B-40A91D95AFDE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9BF68-3A96-4806-B844-A9C5880AF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97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5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0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608502" y="360076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660" y="3861048"/>
            <a:ext cx="54032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793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800523" y="188641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93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608502" y="289825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70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3418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4379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27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869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  <p:pic>
        <p:nvPicPr>
          <p:cNvPr id="22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896534" y="188641"/>
            <a:ext cx="969201" cy="81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59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  <p:pic>
        <p:nvPicPr>
          <p:cNvPr id="23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800523" y="188641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219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31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1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0800523" y="188641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89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8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0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7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4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8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8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2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84C0-B8E5-4CD4-B102-D5E038096E8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538B-BEFE-4B17-B40B-3BDEC7E33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B3F2242-0929-46CE-AE99-691258AD02F7}" type="datetimeFigureOut">
              <a:rPr lang="en-IN" smtClean="0"/>
              <a:pPr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C3A35A-2DB3-4083-A091-C0A07E13F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13" cstate="print"/>
          <a:srcRect r="77281"/>
          <a:stretch>
            <a:fillRect/>
          </a:stretch>
        </p:blipFill>
        <p:spPr bwMode="auto">
          <a:xfrm>
            <a:off x="10800523" y="188641"/>
            <a:ext cx="1065212" cy="8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302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779" y="438276"/>
            <a:ext cx="9144000" cy="1368174"/>
          </a:xfrm>
        </p:spPr>
        <p:txBody>
          <a:bodyPr>
            <a:normAutofit fontScale="90000"/>
          </a:bodyPr>
          <a:lstStyle/>
          <a:p>
            <a:r>
              <a:rPr lang="en-US" dirty="0"/>
              <a:t>Particle Swarm Optimization (PSO)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3832"/>
            <a:ext cx="9144000" cy="2273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2885" y="5982524"/>
            <a:ext cx="755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© 2020 KL University – The contents of this presentation are an intellectual and copyrighted property of KL University. ALL RIGHTS RESERVED</a:t>
            </a:r>
            <a:br>
              <a:rPr lang="en-US" sz="1000" dirty="0"/>
            </a:br>
            <a:endParaRPr lang="en-US" sz="1000" dirty="0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96575" y="225139"/>
            <a:ext cx="798909" cy="8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3994" y="3861048"/>
            <a:ext cx="54032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9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C0166-2AF6-7740-9EA6-FBF48934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B01F2-EC42-6349-9D69-E78C6EBF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Iteration no   5: with Global best Fitness:1.045546</a:t>
            </a:r>
          </a:p>
          <a:p>
            <a:r>
              <a:rPr lang="en-US" dirty="0"/>
              <a:t>  ===========================================</a:t>
            </a:r>
          </a:p>
          <a:p>
            <a:r>
              <a:rPr lang="en-US" dirty="0"/>
              <a:t>Particle  1 (2.300471, 0.016760,-1.879039): Fitness:3.418265</a:t>
            </a:r>
          </a:p>
          <a:p>
            <a:r>
              <a:rPr lang="en-US" dirty="0"/>
              <a:t>Particle  2 (0.452939, 0.135487,0.668925): Fitness:0.670971</a:t>
            </a:r>
          </a:p>
          <a:p>
            <a:r>
              <a:rPr lang="en-US" dirty="0"/>
              <a:t>Particle  3 (-1.568897, 0.839667,0.740664): Fitness:1.481308</a:t>
            </a:r>
          </a:p>
          <a:p>
            <a:r>
              <a:rPr lang="en-US" dirty="0"/>
              <a:t>Particle  4 (2.786638, 0.336669,1.488011): Fitness:1.149330</a:t>
            </a:r>
          </a:p>
          <a:p>
            <a:r>
              <a:rPr lang="en-US" dirty="0"/>
              <a:t>Particle  5 (0.300884, 0.281356,0.384458): Fitness:0.317500</a:t>
            </a:r>
          </a:p>
          <a:p>
            <a:endParaRPr lang="en-US" dirty="0"/>
          </a:p>
          <a:p>
            <a:r>
              <a:rPr lang="en-US" dirty="0"/>
              <a:t>=======================================</a:t>
            </a:r>
          </a:p>
          <a:p>
            <a:r>
              <a:rPr lang="en-US" dirty="0"/>
              <a:t>Final Solution(0.300884, 0.281356)with Fitness: 0.317500.</a:t>
            </a:r>
          </a:p>
        </p:txBody>
      </p:sp>
    </p:spTree>
    <p:extLst>
      <p:ext uri="{BB962C8B-B14F-4D97-AF65-F5344CB8AC3E}">
        <p14:creationId xmlns:p14="http://schemas.microsoft.com/office/powerpoint/2010/main" xmlns="" val="2800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15" y="889952"/>
            <a:ext cx="3561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+mj-lt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4359" y="63877"/>
            <a:ext cx="810830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" dirty="0">
                <a:latin typeface="+mj-lt"/>
              </a:rPr>
              <a:t>Particle Swarm Optimization (PSO)</a:t>
            </a:r>
            <a:endParaRPr spc="-20" dirty="0">
              <a:latin typeface="+mj-lt"/>
            </a:endParaRPr>
          </a:p>
        </p:txBody>
      </p:sp>
      <p:pic>
        <p:nvPicPr>
          <p:cNvPr id="9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64960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 L University Logo">
            <a:extLst>
              <a:ext uri="{FF2B5EF4-FFF2-40B4-BE49-F238E27FC236}">
                <a16:creationId xmlns:a16="http://schemas.microsoft.com/office/drawing/2014/main" xmlns="" id="{05AC5012-75D4-41A6-95CE-60C5BC72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77281"/>
          <a:stretch>
            <a:fillRect/>
          </a:stretch>
        </p:blipFill>
        <p:spPr bwMode="auto">
          <a:xfrm>
            <a:off x="11196575" y="225139"/>
            <a:ext cx="798909" cy="8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DA7D33B-18FC-4F94-8A49-B43FE7F0E503}"/>
              </a:ext>
            </a:extLst>
          </p:cNvPr>
          <p:cNvSpPr/>
          <p:nvPr/>
        </p:nvSpPr>
        <p:spPr>
          <a:xfrm>
            <a:off x="2622885" y="5982524"/>
            <a:ext cx="755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© 2020 KL University – The contents of this presentation are an intellectual and copyrighted property of KL University. ALL RIGHTS RESERVED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9549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8D35E-8C9B-4F01-B471-09E14471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C63146A-2809-4E96-A636-39BF958A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3049" y="2739055"/>
            <a:ext cx="4305901" cy="2524477"/>
          </a:xfrm>
          <a:prstGeom prst="rect">
            <a:avLst/>
          </a:prstGeom>
        </p:spPr>
      </p:pic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xmlns="" id="{474B5B7C-60BB-4957-927C-A5C3CE3F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77281"/>
          <a:stretch>
            <a:fillRect/>
          </a:stretch>
        </p:blipFill>
        <p:spPr bwMode="auto">
          <a:xfrm>
            <a:off x="11196575" y="225139"/>
            <a:ext cx="798909" cy="8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5D9BED-0BBD-4B88-8B08-6BCEE89C28E7}"/>
              </a:ext>
            </a:extLst>
          </p:cNvPr>
          <p:cNvSpPr/>
          <p:nvPr/>
        </p:nvSpPr>
        <p:spPr>
          <a:xfrm>
            <a:off x="2622885" y="5982524"/>
            <a:ext cx="755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© 2020 KL University – The contents of this presentation are an intellectual and copyrighted property of KL University. ALL RIGHTS RESERVED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9778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C93A8-23B3-4ED0-A14F-231DA73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50987-9EFA-4CEA-8068-3842AA9F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86949"/>
            <a:ext cx="10815735" cy="2905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3300" dirty="0"/>
              <a:t>Using the co-ordinates of </a:t>
            </a:r>
            <a:r>
              <a:rPr lang="en-US" altLang="en-US" sz="3300" dirty="0" err="1"/>
              <a:t>pbest</a:t>
            </a:r>
            <a:r>
              <a:rPr lang="en-US" altLang="en-US" sz="3300" dirty="0"/>
              <a:t> and </a:t>
            </a:r>
            <a:r>
              <a:rPr lang="en-US" altLang="en-US" sz="3300" dirty="0" err="1"/>
              <a:t>gbest</a:t>
            </a:r>
            <a:r>
              <a:rPr lang="en-US" altLang="en-US" sz="3300" dirty="0"/>
              <a:t>, each agent calculates its new velocity as:</a:t>
            </a:r>
          </a:p>
          <a:p>
            <a:pPr>
              <a:buNone/>
            </a:pPr>
            <a:endParaRPr lang="en-US" altLang="en-US" sz="3300" dirty="0"/>
          </a:p>
          <a:p>
            <a:pPr>
              <a:buNone/>
            </a:pPr>
            <a:r>
              <a:rPr lang="en-US" altLang="en-US" sz="3300" dirty="0"/>
              <a:t>  v</a:t>
            </a:r>
            <a:r>
              <a:rPr lang="en-US" altLang="en-US" sz="3300" baseline="-25000" dirty="0"/>
              <a:t>i </a:t>
            </a:r>
            <a:r>
              <a:rPr lang="en-US" altLang="en-US" sz="3300" dirty="0"/>
              <a:t>(t+1)= w*v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(t)+ c</a:t>
            </a:r>
            <a:r>
              <a:rPr lang="en-US" altLang="en-US" sz="3300" baseline="-25000" dirty="0"/>
              <a:t>1</a:t>
            </a:r>
            <a:r>
              <a:rPr lang="en-US" altLang="en-US" sz="3300" dirty="0"/>
              <a:t> x rand() x (</a:t>
            </a:r>
            <a:r>
              <a:rPr lang="en-US" altLang="en-US" sz="3300" dirty="0" err="1"/>
              <a:t>x</a:t>
            </a:r>
            <a:r>
              <a:rPr lang="en-US" altLang="en-US" sz="3300" baseline="-25000" dirty="0" err="1"/>
              <a:t>pbesti</a:t>
            </a:r>
            <a:r>
              <a:rPr lang="en-US" altLang="en-US" sz="3300" dirty="0"/>
              <a:t> –x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) + c</a:t>
            </a:r>
            <a:r>
              <a:rPr lang="en-US" altLang="en-US" sz="3300" baseline="-25000" dirty="0"/>
              <a:t>2</a:t>
            </a:r>
            <a:r>
              <a:rPr lang="en-US" altLang="en-US" sz="3300" dirty="0"/>
              <a:t> x rand() x (</a:t>
            </a:r>
            <a:r>
              <a:rPr lang="en-US" altLang="en-US" sz="3300" dirty="0" err="1"/>
              <a:t>x</a:t>
            </a:r>
            <a:r>
              <a:rPr lang="en-US" altLang="en-US" sz="3300" baseline="-25000" dirty="0" err="1"/>
              <a:t>gbesti</a:t>
            </a:r>
            <a:r>
              <a:rPr lang="en-US" altLang="en-US" sz="3300" dirty="0"/>
              <a:t> –x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)</a:t>
            </a:r>
          </a:p>
          <a:p>
            <a:pPr>
              <a:buNone/>
            </a:pPr>
            <a:endParaRPr lang="en-US" altLang="en-US" sz="3300" dirty="0"/>
          </a:p>
          <a:p>
            <a:pPr>
              <a:buNone/>
            </a:pPr>
            <a:r>
              <a:rPr lang="en-US" altLang="en-US" sz="3300" dirty="0"/>
              <a:t>  x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(t+1) = x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(t) + v</a:t>
            </a:r>
            <a:r>
              <a:rPr lang="en-US" altLang="en-US" sz="3300" baseline="-25000" dirty="0"/>
              <a:t>i</a:t>
            </a:r>
            <a:r>
              <a:rPr lang="en-US" altLang="en-US" sz="3300" dirty="0"/>
              <a:t>(t+1) </a:t>
            </a:r>
            <a:endParaRPr lang="en-US" altLang="en-US" sz="3300" baseline="-25000" dirty="0"/>
          </a:p>
          <a:p>
            <a:pPr>
              <a:buNone/>
            </a:pPr>
            <a:endParaRPr lang="en-US" altLang="en-US" sz="3300" dirty="0"/>
          </a:p>
          <a:p>
            <a:pPr>
              <a:buNone/>
            </a:pPr>
            <a:r>
              <a:rPr lang="en-US" altLang="en-US" sz="3300" dirty="0"/>
              <a:t>	where 0 &lt; rand() &lt;1,   0&lt; c</a:t>
            </a:r>
            <a:r>
              <a:rPr lang="en-US" altLang="en-US" sz="3300" baseline="-25000" dirty="0"/>
              <a:t>1 ,</a:t>
            </a:r>
            <a:r>
              <a:rPr lang="en-US" altLang="en-US" dirty="0"/>
              <a:t>c</a:t>
            </a:r>
            <a:r>
              <a:rPr lang="en-US" altLang="en-US" baseline="-25000" dirty="0"/>
              <a:t>2 </a:t>
            </a:r>
            <a:r>
              <a:rPr lang="en-US" altLang="en-US" dirty="0"/>
              <a:t> &lt;2  and  0&lt;w&lt;1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4CD520-CE8E-4A67-9C3F-0CE4FF5FD5F6}"/>
              </a:ext>
            </a:extLst>
          </p:cNvPr>
          <p:cNvSpPr/>
          <p:nvPr/>
        </p:nvSpPr>
        <p:spPr>
          <a:xfrm>
            <a:off x="838200" y="1761655"/>
            <a:ext cx="9526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tabLst>
                <a:tab pos="307975" algn="l"/>
              </a:tabLst>
            </a:pPr>
            <a:r>
              <a:rPr lang="en-US" altLang="en-US" b="1" spc="-15" dirty="0">
                <a:cs typeface="Carlito"/>
              </a:rPr>
              <a:t>1. </a:t>
            </a:r>
            <a:r>
              <a:rPr lang="en-US" altLang="en-US" spc="-15" dirty="0">
                <a:cs typeface="Carlito"/>
              </a:rPr>
              <a:t>Each particle evaluates the function to maximize at each point it visits in spaces.</a:t>
            </a:r>
          </a:p>
          <a:p>
            <a:pPr marL="12065">
              <a:tabLst>
                <a:tab pos="307975" algn="l"/>
              </a:tabLst>
            </a:pPr>
            <a:endParaRPr lang="en-US" altLang="en-US" spc="-15" dirty="0">
              <a:cs typeface="Carlito"/>
            </a:endParaRPr>
          </a:p>
          <a:p>
            <a:pPr marL="12065">
              <a:tabLst>
                <a:tab pos="307975" algn="l"/>
              </a:tabLst>
            </a:pPr>
            <a:r>
              <a:rPr lang="en-US" altLang="en-US" b="1" spc="-15" dirty="0">
                <a:cs typeface="Carlito"/>
              </a:rPr>
              <a:t>2. </a:t>
            </a:r>
            <a:r>
              <a:rPr lang="en-US" altLang="en-US" spc="-15" dirty="0">
                <a:cs typeface="Carlito"/>
              </a:rPr>
              <a:t>Each particle remembers the best value of the function found so far by it (</a:t>
            </a:r>
            <a:r>
              <a:rPr lang="en-US" altLang="en-US" spc="-15" dirty="0" err="1">
                <a:cs typeface="Carlito"/>
              </a:rPr>
              <a:t>pbest</a:t>
            </a:r>
            <a:r>
              <a:rPr lang="en-US" altLang="en-US" spc="-15" dirty="0">
                <a:cs typeface="Carlito"/>
              </a:rPr>
              <a:t>)</a:t>
            </a:r>
          </a:p>
          <a:p>
            <a:pPr marL="12065">
              <a:tabLst>
                <a:tab pos="307975" algn="l"/>
              </a:tabLst>
            </a:pPr>
            <a:endParaRPr lang="en-US" altLang="en-US" spc="-15" dirty="0">
              <a:cs typeface="Carlito"/>
            </a:endParaRPr>
          </a:p>
          <a:p>
            <a:pPr marL="12065" algn="just">
              <a:tabLst>
                <a:tab pos="307975" algn="l"/>
              </a:tabLst>
            </a:pPr>
            <a:r>
              <a:rPr lang="en-US" altLang="en-US" b="1" spc="-15" dirty="0">
                <a:cs typeface="Carlito"/>
              </a:rPr>
              <a:t>3. </a:t>
            </a:r>
            <a:r>
              <a:rPr lang="en-US" altLang="en-US" spc="-15" dirty="0">
                <a:cs typeface="Carlito"/>
              </a:rPr>
              <a:t>Secondly, each particle know the globally best position that one member of the   flock had found, and its value (</a:t>
            </a:r>
            <a:r>
              <a:rPr lang="en-US" altLang="en-US" spc="-15" dirty="0" err="1">
                <a:cs typeface="Carlito"/>
              </a:rPr>
              <a:t>gbest</a:t>
            </a:r>
            <a:r>
              <a:rPr lang="en-US" altLang="en-US" spc="-15" dirty="0">
                <a:cs typeface="Carlito"/>
              </a:rPr>
              <a:t>).</a:t>
            </a:r>
          </a:p>
        </p:txBody>
      </p:sp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xmlns="" id="{A5974104-F240-4699-B7B0-7CFF69B9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96575" y="225139"/>
            <a:ext cx="798909" cy="8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98963BC-5306-4877-84B0-42EB33BF7740}"/>
              </a:ext>
            </a:extLst>
          </p:cNvPr>
          <p:cNvSpPr/>
          <p:nvPr/>
        </p:nvSpPr>
        <p:spPr>
          <a:xfrm>
            <a:off x="2614496" y="6292820"/>
            <a:ext cx="755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© 2020 KL University – The contents of this presentation are an intellectual and copyrighted property of KL University. ALL RIGHTS RESERVED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0329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63A4BA-3F44-46DE-83B8-CE086EF7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3971"/>
            <a:ext cx="8004742" cy="5486876"/>
          </a:xfrm>
          <a:prstGeom prst="rect">
            <a:avLst/>
          </a:prstGeom>
        </p:spPr>
      </p:pic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xmlns="" id="{4D25A0BD-D668-4373-B6A1-DE630A7D7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77281"/>
          <a:stretch>
            <a:fillRect/>
          </a:stretch>
        </p:blipFill>
        <p:spPr bwMode="auto">
          <a:xfrm>
            <a:off x="11181195" y="83925"/>
            <a:ext cx="798909" cy="8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3C79D1-4E45-4983-AFB7-57B7045DF072}"/>
              </a:ext>
            </a:extLst>
          </p:cNvPr>
          <p:cNvSpPr/>
          <p:nvPr/>
        </p:nvSpPr>
        <p:spPr>
          <a:xfrm>
            <a:off x="2622885" y="5982524"/>
            <a:ext cx="755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© 2020 KL University – The contents of this presentation are an intellectual and copyrighted property of KL University. ALL RIGHTS RESERVED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6978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06579-098A-254B-81F3-6BC1873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    </a:t>
            </a:r>
            <a:r>
              <a:rPr lang="en-US" sz="3200" b="1" dirty="0"/>
              <a:t>Applying PSO to a simple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C5DE4-F385-2D44-ADCE-D5737FA7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P) Min. f(x) = 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baseline="30000" dirty="0"/>
              <a:t>2     </a:t>
            </a:r>
          </a:p>
          <a:p>
            <a:pPr marL="0" indent="0">
              <a:buNone/>
            </a:pPr>
            <a:r>
              <a:rPr lang="en-US" sz="3200" baseline="30000" dirty="0"/>
              <a:t>    </a:t>
            </a:r>
          </a:p>
          <a:p>
            <a:pPr marL="0" indent="0">
              <a:buNone/>
            </a:pPr>
            <a:r>
              <a:rPr lang="en-US" sz="3200" baseline="30000" dirty="0"/>
              <a:t>                    -5&lt; x1, x2&lt; 5</a:t>
            </a:r>
          </a:p>
          <a:p>
            <a:pPr marL="0" indent="0">
              <a:buNone/>
            </a:pPr>
            <a:r>
              <a:rPr lang="en-US" sz="3200" b="1" baseline="30000" dirty="0"/>
              <a:t>Sol: </a:t>
            </a:r>
          </a:p>
          <a:p>
            <a:pPr marL="0" indent="0">
              <a:buNone/>
            </a:pPr>
            <a:endParaRPr lang="en-US" sz="3200" b="1" baseline="30000" dirty="0"/>
          </a:p>
          <a:p>
            <a:pPr marL="0" indent="0">
              <a:buNone/>
            </a:pPr>
            <a:r>
              <a:rPr lang="en-US" sz="3200" baseline="30000" dirty="0"/>
              <a:t>Initialization:</a:t>
            </a:r>
          </a:p>
          <a:p>
            <a:pPr marL="0" indent="0">
              <a:buNone/>
            </a:pPr>
            <a:r>
              <a:rPr lang="en-US" sz="2000" dirty="0" err="1"/>
              <a:t>Wc</a:t>
            </a:r>
            <a:r>
              <a:rPr lang="en-US" sz="2000" dirty="0"/>
              <a:t> = 0.7,C1=1.49445,C2=1.49445,R1=0.0,R2=0.0;</a:t>
            </a:r>
          </a:p>
          <a:p>
            <a:pPr marL="0" indent="0">
              <a:buNone/>
            </a:pPr>
            <a:r>
              <a:rPr lang="en-US" sz="2000" dirty="0"/>
              <a:t>S 5</a:t>
            </a:r>
          </a:p>
          <a:p>
            <a:pPr marL="0" indent="0">
              <a:buNone/>
            </a:pPr>
            <a:r>
              <a:rPr lang="en-US" sz="2000" dirty="0"/>
              <a:t>D 3</a:t>
            </a:r>
          </a:p>
          <a:p>
            <a:pPr marL="0" indent="0">
              <a:buNone/>
            </a:pPr>
            <a:r>
              <a:rPr lang="en-US" sz="2000" dirty="0"/>
              <a:t>I 5</a:t>
            </a:r>
          </a:p>
        </p:txBody>
      </p:sp>
    </p:spTree>
    <p:extLst>
      <p:ext uri="{BB962C8B-B14F-4D97-AF65-F5344CB8AC3E}">
        <p14:creationId xmlns:p14="http://schemas.microsoft.com/office/powerpoint/2010/main" xmlns="" val="57162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4E281-46D5-764B-AEAA-191C22C3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5A0A6-E90C-4843-84E7-15285469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Swarm of 5 Particles:</a:t>
            </a:r>
          </a:p>
          <a:p>
            <a:endParaRPr lang="en-US" dirty="0"/>
          </a:p>
          <a:p>
            <a:r>
              <a:rPr lang="en-US" dirty="0"/>
              <a:t>Particle   1 (-3.510000, 0.890000,1.150000): Fitness:14.434700</a:t>
            </a:r>
          </a:p>
          <a:p>
            <a:r>
              <a:rPr lang="en-US" dirty="0"/>
              <a:t>Particle   2 (3.830000, -0.580000,-1.430000): Fitness:17.050200</a:t>
            </a:r>
          </a:p>
          <a:p>
            <a:r>
              <a:rPr lang="en-US" dirty="0"/>
              <a:t>Particle   3 (4.710000, 1.680000,0.300000): Fitness:25.096500</a:t>
            </a:r>
          </a:p>
          <a:p>
            <a:r>
              <a:rPr lang="en-US" dirty="0"/>
              <a:t>Particle   4 (4.620000, 2.530000,1.880000): Fitness:31.279701</a:t>
            </a:r>
          </a:p>
          <a:p>
            <a:r>
              <a:rPr lang="en-US" dirty="0"/>
              <a:t>Particle   5 (-3.290000, 2.250000,-1.450000): Fitness:17.989100</a:t>
            </a:r>
          </a:p>
          <a:p>
            <a:r>
              <a:rPr lang="en-US" dirty="0"/>
              <a:t>Global Best is Particle No:  1 with Fitness 14.434700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5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F967-AA2E-AD4A-B4FE-08FCCCD7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0A685-98F8-A440-A81B-AA5DB471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no   1: with Global best Fitness:14.434700</a:t>
            </a:r>
          </a:p>
          <a:p>
            <a:r>
              <a:rPr lang="en-US" dirty="0"/>
              <a:t>  ===========================================</a:t>
            </a:r>
          </a:p>
          <a:p>
            <a:r>
              <a:rPr lang="en-US" dirty="0"/>
              <a:t>Particle  1 (-3.510000, 0.890000,1.150000): Fitness:14.434700</a:t>
            </a:r>
          </a:p>
          <a:p>
            <a:r>
              <a:rPr lang="en-US" dirty="0"/>
              <a:t>Particle  2 (-5.000000, -0.430615,0.243366): Fitness:17.050200</a:t>
            </a:r>
          </a:p>
          <a:p>
            <a:r>
              <a:rPr lang="en-US" dirty="0"/>
              <a:t>Particle  3 (-5.000000, 1.557216,1.054548): Fitness:25.096500</a:t>
            </a:r>
          </a:p>
          <a:p>
            <a:r>
              <a:rPr lang="en-US" dirty="0"/>
              <a:t>Particle  4 (-5.000000, 0.583987,1.419620): Fitness:27.356359</a:t>
            </a:r>
          </a:p>
          <a:p>
            <a:r>
              <a:rPr lang="en-US" dirty="0"/>
              <a:t>Particle  5 (-3.582284, 0.766310,-0.136677): Fitness:13.438673</a:t>
            </a:r>
          </a:p>
        </p:txBody>
      </p:sp>
    </p:spTree>
    <p:extLst>
      <p:ext uri="{BB962C8B-B14F-4D97-AF65-F5344CB8AC3E}">
        <p14:creationId xmlns:p14="http://schemas.microsoft.com/office/powerpoint/2010/main" xmlns="" val="41273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01D36-4EFC-3C40-B1E5-0A0FB465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C0B1E-230D-A14E-9523-3F9DA13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no   2: with Global best Fitness:13.438673</a:t>
            </a:r>
          </a:p>
          <a:p>
            <a:r>
              <a:rPr lang="en-US" dirty="0"/>
              <a:t>  ===========================================</a:t>
            </a:r>
          </a:p>
          <a:p>
            <a:r>
              <a:rPr lang="en-US" dirty="0"/>
              <a:t>Particle  1 (-3.522207, 0.870036,-0.640197): Fitness:13.572756</a:t>
            </a:r>
          </a:p>
          <a:p>
            <a:r>
              <a:rPr lang="en-US" dirty="0"/>
              <a:t>Particle  2 (-5.000000, 0.535008,1.040329): Fitness:17.050200</a:t>
            </a:r>
          </a:p>
          <a:p>
            <a:r>
              <a:rPr lang="en-US" dirty="0"/>
              <a:t>Particle  3 (-0.804893, 0.627017,0.663556): Fitness:1.481308</a:t>
            </a:r>
          </a:p>
          <a:p>
            <a:r>
              <a:rPr lang="en-US" dirty="0"/>
              <a:t>Particle  4 (-5.000000, -0.745877,0.307554): Fitness:25.650921</a:t>
            </a:r>
          </a:p>
          <a:p>
            <a:r>
              <a:rPr lang="en-US" dirty="0"/>
              <a:t>Particle  5 (-1.076494, -0.384058,0.886692): Fitness:2.092564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951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417</Words>
  <Application>Microsoft Macintosh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Civic</vt:lpstr>
      <vt:lpstr>Particle Swarm Optimization (PSO)</vt:lpstr>
      <vt:lpstr>Particle Swarm Optimization (PSO)</vt:lpstr>
      <vt:lpstr>Slide 3</vt:lpstr>
      <vt:lpstr>Slide 4</vt:lpstr>
      <vt:lpstr>Slide 5</vt:lpstr>
      <vt:lpstr>                  Applying PSO to a simple function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Aadvi</cp:lastModifiedBy>
  <cp:revision>17</cp:revision>
  <dcterms:created xsi:type="dcterms:W3CDTF">2020-07-14T09:25:55Z</dcterms:created>
  <dcterms:modified xsi:type="dcterms:W3CDTF">2020-12-08T17:17:15Z</dcterms:modified>
</cp:coreProperties>
</file>