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12192000" cy="6858000"/>
  <p:embeddedFontLst>
    <p:embeddedFont>
      <p:font typeface="ILPAHT+Calibri-Light"/>
      <p:regular r:id="rId26"/>
    </p:embeddedFont>
    <p:embeddedFont>
      <p:font typeface="NTOMIN+Calibri-Light,Bold"/>
      <p:regular r:id="rId27"/>
    </p:embeddedFont>
    <p:embeddedFont>
      <p:font typeface="HKTUBO+ArialMT"/>
      <p:regular r:id="rId28"/>
    </p:embeddedFont>
    <p:embeddedFont>
      <p:font typeface="BTGSGI+TimesNewRomanPSMT"/>
      <p:regular r:id="rId29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21" Type="http://schemas.openxmlformats.org/officeDocument/2006/relationships/slide" Target="slides/slide16.xml" /><Relationship Id="rId22" Type="http://schemas.openxmlformats.org/officeDocument/2006/relationships/slide" Target="slides/slide17.xml" /><Relationship Id="rId23" Type="http://schemas.openxmlformats.org/officeDocument/2006/relationships/slide" Target="slides/slide18.xml" /><Relationship Id="rId24" Type="http://schemas.openxmlformats.org/officeDocument/2006/relationships/slide" Target="slides/slide19.xml" /><Relationship Id="rId25" Type="http://schemas.openxmlformats.org/officeDocument/2006/relationships/slide" Target="slides/slide20.xml" /><Relationship Id="rId26" Type="http://schemas.openxmlformats.org/officeDocument/2006/relationships/font" Target="fonts/font1.fntdata" /><Relationship Id="rId27" Type="http://schemas.openxmlformats.org/officeDocument/2006/relationships/font" Target="fonts/font2.fntdata" /><Relationship Id="rId28" Type="http://schemas.openxmlformats.org/officeDocument/2006/relationships/font" Target="fonts/font3.fntdata" /><Relationship Id="rId29" Type="http://schemas.openxmlformats.org/officeDocument/2006/relationships/font" Target="fonts/font4.fntdata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6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7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8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9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0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3831" y="1003483"/>
            <a:ext cx="7130778" cy="558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100">
                <a:solidFill>
                  <a:srgbClr val="c00000"/>
                </a:solidFill>
                <a:latin typeface="ILPAHT+Calibri-Light"/>
                <a:cs typeface="ILPAHT+Calibri-Light"/>
              </a:rPr>
              <a:t>Computer</a:t>
            </a:r>
            <a:r>
              <a:rPr dirty="0" sz="4100">
                <a:solidFill>
                  <a:srgbClr val="c00000"/>
                </a:solidFill>
                <a:latin typeface="ILPAHT+Calibri-Light"/>
                <a:cs typeface="ILPAHT+Calibri-Light"/>
              </a:rPr>
              <a:t> </a:t>
            </a:r>
            <a:r>
              <a:rPr dirty="0" sz="4100">
                <a:solidFill>
                  <a:srgbClr val="c00000"/>
                </a:solidFill>
                <a:latin typeface="ILPAHT+Calibri-Light"/>
                <a:cs typeface="ILPAHT+Calibri-Light"/>
              </a:rPr>
              <a:t>Networks</a:t>
            </a:r>
            <a:r>
              <a:rPr dirty="0" sz="4100">
                <a:solidFill>
                  <a:srgbClr val="c00000"/>
                </a:solidFill>
                <a:latin typeface="ILPAHT+Calibri-Light"/>
                <a:cs typeface="ILPAHT+Calibri-Light"/>
              </a:rPr>
              <a:t> </a:t>
            </a:r>
            <a:r>
              <a:rPr dirty="0" sz="4100">
                <a:solidFill>
                  <a:srgbClr val="c00000"/>
                </a:solidFill>
                <a:latin typeface="ILPAHT+Calibri-Light"/>
                <a:cs typeface="ILPAHT+Calibri-Light"/>
              </a:rPr>
              <a:t>And</a:t>
            </a:r>
            <a:r>
              <a:rPr dirty="0" sz="4100">
                <a:solidFill>
                  <a:srgbClr val="c00000"/>
                </a:solidFill>
                <a:latin typeface="ILPAHT+Calibri-Light"/>
                <a:cs typeface="ILPAHT+Calibri-Light"/>
              </a:rPr>
              <a:t> </a:t>
            </a:r>
            <a:r>
              <a:rPr dirty="0" sz="4100">
                <a:solidFill>
                  <a:srgbClr val="c00000"/>
                </a:solidFill>
                <a:latin typeface="ILPAHT+Calibri-Light"/>
                <a:cs typeface="ILPAHT+Calibri-Light"/>
              </a:rPr>
              <a:t>Security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44762" y="1698318"/>
            <a:ext cx="1278049" cy="317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c00000"/>
                </a:solidFill>
                <a:latin typeface="NTOMIN+Calibri-Light,Bold"/>
                <a:cs typeface="NTOMIN+Calibri-Light,Bold"/>
              </a:rPr>
              <a:t>19CS2109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43120" y="4462409"/>
            <a:ext cx="7688705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900">
                <a:solidFill>
                  <a:srgbClr val="c00000"/>
                </a:solidFill>
                <a:latin typeface="NTOMIN+Calibri-Light,Bold"/>
                <a:cs typeface="NTOMIN+Calibri-Light,Bold"/>
              </a:rPr>
              <a:t>CONGESTION</a:t>
            </a:r>
            <a:r>
              <a:rPr dirty="0" sz="3900" spc="-93">
                <a:solidFill>
                  <a:srgbClr val="c00000"/>
                </a:solidFill>
                <a:latin typeface="NTOMIN+Calibri-Light,Bold"/>
                <a:cs typeface="NTOMIN+Calibri-Light,Bold"/>
              </a:rPr>
              <a:t> </a:t>
            </a:r>
            <a:r>
              <a:rPr dirty="0" sz="3900">
                <a:solidFill>
                  <a:srgbClr val="c00000"/>
                </a:solidFill>
                <a:latin typeface="NTOMIN+Calibri-Light,Bold"/>
                <a:cs typeface="NTOMIN+Calibri-Light,Bold"/>
              </a:rPr>
              <a:t>CONTROL</a:t>
            </a:r>
            <a:r>
              <a:rPr dirty="0" sz="3900" spc="-96">
                <a:solidFill>
                  <a:srgbClr val="c00000"/>
                </a:solidFill>
                <a:latin typeface="NTOMIN+Calibri-Light,Bold"/>
                <a:cs typeface="NTOMIN+Calibri-Light,Bold"/>
              </a:rPr>
              <a:t> </a:t>
            </a:r>
            <a:r>
              <a:rPr dirty="0" sz="3900">
                <a:solidFill>
                  <a:srgbClr val="c00000"/>
                </a:solidFill>
                <a:latin typeface="NTOMIN+Calibri-Light,Bold"/>
                <a:cs typeface="NTOMIN+Calibri-Light,Bold"/>
              </a:rPr>
              <a:t>ALGORITHMS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89531" y="6475818"/>
            <a:ext cx="9116003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©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2020-21</a:t>
            </a:r>
            <a:r>
              <a:rPr dirty="0" sz="1200" spc="271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KL</a:t>
            </a:r>
            <a:r>
              <a:rPr dirty="0" sz="1200" spc="37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University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–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The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contents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of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this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presentation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are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an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intellectual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and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copyrighted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property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of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KL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University.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ALL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RIGHTS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RESERVED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184573" y="6475818"/>
            <a:ext cx="229641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898989"/>
                </a:solidFill>
                <a:latin typeface="Calibri"/>
                <a:cs typeface="Calibri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9640" y="480631"/>
            <a:ext cx="3020069" cy="546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c00000"/>
                </a:solidFill>
                <a:latin typeface="ILPAHT+Calibri-Light"/>
                <a:cs typeface="ILPAHT+Calibri-Light"/>
              </a:rPr>
              <a:t>Requirements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69529" y="1234047"/>
            <a:ext cx="8027318" cy="393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How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stringent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quality-of-service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requirements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are.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9640" y="480631"/>
            <a:ext cx="2032099" cy="546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c00000"/>
                </a:solidFill>
                <a:latin typeface="ILPAHT+Calibri-Light"/>
                <a:cs typeface="ILPAHT+Calibri-Light"/>
              </a:rPr>
              <a:t>Buffering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16633" y="1234047"/>
            <a:ext cx="7542991" cy="393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Smoothing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output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stream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by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buffering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packets.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9640" y="480631"/>
            <a:ext cx="5817115" cy="546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c00000"/>
                </a:solidFill>
                <a:latin typeface="ILPAHT+Calibri-Light"/>
                <a:cs typeface="ILPAHT+Calibri-Light"/>
              </a:rPr>
              <a:t>The</a:t>
            </a:r>
            <a:r>
              <a:rPr dirty="0" sz="4000">
                <a:solidFill>
                  <a:srgbClr val="c00000"/>
                </a:solidFill>
                <a:latin typeface="ILPAHT+Calibri-Light"/>
                <a:cs typeface="ILPAHT+Calibri-Light"/>
              </a:rPr>
              <a:t> </a:t>
            </a:r>
            <a:r>
              <a:rPr dirty="0" sz="4000">
                <a:solidFill>
                  <a:srgbClr val="c00000"/>
                </a:solidFill>
                <a:latin typeface="ILPAHT+Calibri-Light"/>
                <a:cs typeface="ILPAHT+Calibri-Light"/>
              </a:rPr>
              <a:t>Leaky</a:t>
            </a:r>
            <a:r>
              <a:rPr dirty="0" sz="4000">
                <a:solidFill>
                  <a:srgbClr val="c00000"/>
                </a:solidFill>
                <a:latin typeface="ILPAHT+Calibri-Light"/>
                <a:cs typeface="ILPAHT+Calibri-Light"/>
              </a:rPr>
              <a:t> </a:t>
            </a:r>
            <a:r>
              <a:rPr dirty="0" sz="4000">
                <a:solidFill>
                  <a:srgbClr val="c00000"/>
                </a:solidFill>
                <a:latin typeface="ILPAHT+Calibri-Light"/>
                <a:cs typeface="ILPAHT+Calibri-Light"/>
              </a:rPr>
              <a:t>Bucket</a:t>
            </a:r>
            <a:r>
              <a:rPr dirty="0" sz="4000">
                <a:solidFill>
                  <a:srgbClr val="c00000"/>
                </a:solidFill>
                <a:latin typeface="ILPAHT+Calibri-Light"/>
                <a:cs typeface="ILPAHT+Calibri-Light"/>
              </a:rPr>
              <a:t> </a:t>
            </a:r>
            <a:r>
              <a:rPr dirty="0" sz="4000">
                <a:solidFill>
                  <a:srgbClr val="c00000"/>
                </a:solidFill>
                <a:latin typeface="ILPAHT+Calibri-Light"/>
                <a:cs typeface="ILPAHT+Calibri-Light"/>
              </a:rPr>
              <a:t>Algorithm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8341" y="5926927"/>
            <a:ext cx="9097863" cy="393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ed7d31"/>
                </a:solidFill>
                <a:latin typeface="Calibri"/>
                <a:cs typeface="Calibri"/>
              </a:rPr>
              <a:t>(a)</a:t>
            </a:r>
            <a:r>
              <a:rPr dirty="0" sz="2800">
                <a:solidFill>
                  <a:srgbClr val="ed7d31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leaky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bucket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with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water.</a:t>
            </a:r>
            <a:r>
              <a:rPr dirty="0" sz="2800" spc="2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ed7d31"/>
                </a:solidFill>
                <a:latin typeface="Calibri"/>
                <a:cs typeface="Calibri"/>
              </a:rPr>
              <a:t>(b)</a:t>
            </a:r>
            <a:r>
              <a:rPr dirty="0" sz="2800">
                <a:solidFill>
                  <a:srgbClr val="ed7d31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leaky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bucket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with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packets.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439" y="1162629"/>
            <a:ext cx="4036961" cy="12004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c00000"/>
                </a:solidFill>
                <a:latin typeface="ILPAHT+Calibri-Light"/>
                <a:cs typeface="ILPAHT+Calibri-Light"/>
              </a:rPr>
              <a:t>The</a:t>
            </a:r>
            <a:r>
              <a:rPr dirty="0" sz="4400">
                <a:solidFill>
                  <a:srgbClr val="c00000"/>
                </a:solidFill>
                <a:latin typeface="ILPAHT+Calibri-Light"/>
                <a:cs typeface="ILPAHT+Calibri-Light"/>
              </a:rPr>
              <a:t> </a:t>
            </a:r>
            <a:r>
              <a:rPr dirty="0" sz="4400">
                <a:solidFill>
                  <a:srgbClr val="c00000"/>
                </a:solidFill>
                <a:latin typeface="ILPAHT+Calibri-Light"/>
                <a:cs typeface="ILPAHT+Calibri-Light"/>
              </a:rPr>
              <a:t>Leaky</a:t>
            </a:r>
            <a:r>
              <a:rPr dirty="0" sz="4400">
                <a:solidFill>
                  <a:srgbClr val="c00000"/>
                </a:solidFill>
                <a:latin typeface="ILPAHT+Calibri-Light"/>
                <a:cs typeface="ILPAHT+Calibri-Light"/>
              </a:rPr>
              <a:t> </a:t>
            </a:r>
            <a:r>
              <a:rPr dirty="0" sz="4400">
                <a:solidFill>
                  <a:srgbClr val="c00000"/>
                </a:solidFill>
                <a:latin typeface="ILPAHT+Calibri-Light"/>
                <a:cs typeface="ILPAHT+Calibri-Light"/>
              </a:rPr>
              <a:t>Bucket</a:t>
            </a:r>
          </a:p>
          <a:p>
            <a:pPr marL="0" marR="0">
              <a:lnSpc>
                <a:spcPts val="4400"/>
              </a:lnSpc>
              <a:spcBef>
                <a:spcPts val="351"/>
              </a:spcBef>
              <a:spcAft>
                <a:spcPts val="0"/>
              </a:spcAft>
            </a:pPr>
            <a:r>
              <a:rPr dirty="0" sz="4400">
                <a:solidFill>
                  <a:srgbClr val="c00000"/>
                </a:solidFill>
                <a:latin typeface="ILPAHT+Calibri-Light"/>
                <a:cs typeface="ILPAHT+Calibri-Light"/>
              </a:rPr>
              <a:t>Algorithm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8708" y="3375190"/>
            <a:ext cx="4016174" cy="3756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ed7d31"/>
                </a:solidFill>
                <a:latin typeface="BTGSGI+TimesNewRomanPSMT"/>
                <a:cs typeface="BTGSGI+TimesNewRomanPSMT"/>
              </a:rPr>
              <a:t>(a)</a:t>
            </a:r>
            <a:r>
              <a:rPr dirty="0" sz="2400" spc="601">
                <a:solidFill>
                  <a:srgbClr val="ed7d31"/>
                </a:solidFill>
                <a:latin typeface="BTGSGI+TimesNewRomanPSMT"/>
                <a:cs typeface="BTGSGI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Input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to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a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leaky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bucket.</a:t>
            </a:r>
            <a:r>
              <a:rPr dirty="0" sz="2400" spc="588">
                <a:solidFill>
                  <a:srgbClr val="000000"/>
                </a:solidFill>
                <a:latin typeface="BTGSGI+TimesNewRomanPSMT"/>
                <a:cs typeface="BTGSGI+TimesNewRomanPSMT"/>
              </a:rPr>
              <a:t> </a:t>
            </a:r>
            <a:r>
              <a:rPr dirty="0" sz="2400">
                <a:solidFill>
                  <a:srgbClr val="ed7d31"/>
                </a:solidFill>
                <a:latin typeface="BTGSGI+TimesNewRomanPSMT"/>
                <a:cs typeface="BTGSGI+TimesNewRomanPSMT"/>
              </a:rPr>
              <a:t>(b)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58708" y="3740950"/>
            <a:ext cx="4856631" cy="18386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Output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from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a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leaky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bucket.</a:t>
            </a:r>
            <a:r>
              <a:rPr dirty="0" sz="2400" spc="601">
                <a:solidFill>
                  <a:srgbClr val="000000"/>
                </a:solidFill>
                <a:latin typeface="BTGSGI+TimesNewRomanPSMT"/>
                <a:cs typeface="BTGSGI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Output</a:t>
            </a:r>
          </a:p>
          <a:p>
            <a:pPr marL="0" marR="0">
              <a:lnSpc>
                <a:spcPts val="2657"/>
              </a:lnSpc>
              <a:spcBef>
                <a:spcPts val="172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from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a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token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bucket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with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capacities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of</a:t>
            </a:r>
          </a:p>
          <a:p>
            <a:pPr marL="0" marR="0">
              <a:lnSpc>
                <a:spcPts val="2657"/>
              </a:lnSpc>
              <a:spcBef>
                <a:spcPts val="222"/>
              </a:spcBef>
              <a:spcAft>
                <a:spcPts val="0"/>
              </a:spcAft>
            </a:pPr>
            <a:r>
              <a:rPr dirty="0" sz="2400">
                <a:solidFill>
                  <a:srgbClr val="ed7d31"/>
                </a:solidFill>
                <a:latin typeface="BTGSGI+TimesNewRomanPSMT"/>
                <a:cs typeface="BTGSGI+TimesNewRomanPSMT"/>
              </a:rPr>
              <a:t>(c)</a:t>
            </a:r>
            <a:r>
              <a:rPr dirty="0" sz="2400">
                <a:solidFill>
                  <a:srgbClr val="ed7d31"/>
                </a:solidFill>
                <a:latin typeface="BTGSGI+TimesNewRomanPSMT"/>
                <a:cs typeface="BTGSGI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250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KB,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 </a:t>
            </a:r>
            <a:r>
              <a:rPr dirty="0" sz="2400">
                <a:solidFill>
                  <a:srgbClr val="ed7d31"/>
                </a:solidFill>
                <a:latin typeface="BTGSGI+TimesNewRomanPSMT"/>
                <a:cs typeface="BTGSGI+TimesNewRomanPSMT"/>
              </a:rPr>
              <a:t>(d)</a:t>
            </a:r>
            <a:r>
              <a:rPr dirty="0" sz="2400">
                <a:solidFill>
                  <a:srgbClr val="ed7d31"/>
                </a:solidFill>
                <a:latin typeface="BTGSGI+TimesNewRomanPSMT"/>
                <a:cs typeface="BTGSGI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500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KB,</a:t>
            </a:r>
            <a:r>
              <a:rPr dirty="0" sz="2400" spc="607">
                <a:solidFill>
                  <a:srgbClr val="000000"/>
                </a:solidFill>
                <a:latin typeface="BTGSGI+TimesNewRomanPSMT"/>
                <a:cs typeface="BTGSGI+TimesNewRomanPSMT"/>
              </a:rPr>
              <a:t> </a:t>
            </a:r>
            <a:r>
              <a:rPr dirty="0" sz="2400">
                <a:solidFill>
                  <a:srgbClr val="ed7d31"/>
                </a:solidFill>
                <a:latin typeface="BTGSGI+TimesNewRomanPSMT"/>
                <a:cs typeface="BTGSGI+TimesNewRomanPSMT"/>
              </a:rPr>
              <a:t>(e)</a:t>
            </a:r>
            <a:r>
              <a:rPr dirty="0" sz="2400">
                <a:solidFill>
                  <a:srgbClr val="ed7d31"/>
                </a:solidFill>
                <a:latin typeface="BTGSGI+TimesNewRomanPSMT"/>
                <a:cs typeface="BTGSGI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750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KB,</a:t>
            </a:r>
          </a:p>
          <a:p>
            <a:pPr marL="0" marR="0">
              <a:lnSpc>
                <a:spcPts val="2657"/>
              </a:lnSpc>
              <a:spcBef>
                <a:spcPts val="222"/>
              </a:spcBef>
              <a:spcAft>
                <a:spcPts val="0"/>
              </a:spcAft>
            </a:pPr>
            <a:r>
              <a:rPr dirty="0" sz="2400">
                <a:solidFill>
                  <a:srgbClr val="ed7d31"/>
                </a:solidFill>
                <a:latin typeface="BTGSGI+TimesNewRomanPSMT"/>
                <a:cs typeface="BTGSGI+TimesNewRomanPSMT"/>
              </a:rPr>
              <a:t>(f)</a:t>
            </a:r>
            <a:r>
              <a:rPr dirty="0" sz="2400">
                <a:solidFill>
                  <a:srgbClr val="ed7d31"/>
                </a:solidFill>
                <a:latin typeface="BTGSGI+TimesNewRomanPSMT"/>
                <a:cs typeface="BTGSGI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Output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from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a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500KB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token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bucket</a:t>
            </a:r>
          </a:p>
          <a:p>
            <a:pPr marL="0" marR="0">
              <a:lnSpc>
                <a:spcPts val="2657"/>
              </a:lnSpc>
              <a:spcBef>
                <a:spcPts val="222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feeding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a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10-MB/sec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leaky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bucket.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9640" y="480631"/>
            <a:ext cx="5916176" cy="546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c00000"/>
                </a:solidFill>
                <a:latin typeface="ILPAHT+Calibri-Light"/>
                <a:cs typeface="ILPAHT+Calibri-Light"/>
              </a:rPr>
              <a:t>The</a:t>
            </a:r>
            <a:r>
              <a:rPr dirty="0" sz="4000">
                <a:solidFill>
                  <a:srgbClr val="c00000"/>
                </a:solidFill>
                <a:latin typeface="ILPAHT+Calibri-Light"/>
                <a:cs typeface="ILPAHT+Calibri-Light"/>
              </a:rPr>
              <a:t> </a:t>
            </a:r>
            <a:r>
              <a:rPr dirty="0" sz="4000">
                <a:solidFill>
                  <a:srgbClr val="c00000"/>
                </a:solidFill>
                <a:latin typeface="ILPAHT+Calibri-Light"/>
                <a:cs typeface="ILPAHT+Calibri-Light"/>
              </a:rPr>
              <a:t>Token</a:t>
            </a:r>
            <a:r>
              <a:rPr dirty="0" sz="4000">
                <a:solidFill>
                  <a:srgbClr val="c00000"/>
                </a:solidFill>
                <a:latin typeface="ILPAHT+Calibri-Light"/>
                <a:cs typeface="ILPAHT+Calibri-Light"/>
              </a:rPr>
              <a:t> </a:t>
            </a:r>
            <a:r>
              <a:rPr dirty="0" sz="4000">
                <a:solidFill>
                  <a:srgbClr val="c00000"/>
                </a:solidFill>
                <a:latin typeface="ILPAHT+Calibri-Light"/>
                <a:cs typeface="ILPAHT+Calibri-Light"/>
              </a:rPr>
              <a:t>Bucket</a:t>
            </a:r>
            <a:r>
              <a:rPr dirty="0" sz="4000">
                <a:solidFill>
                  <a:srgbClr val="c00000"/>
                </a:solidFill>
                <a:latin typeface="ILPAHT+Calibri-Light"/>
                <a:cs typeface="ILPAHT+Calibri-Light"/>
              </a:rPr>
              <a:t> </a:t>
            </a:r>
            <a:r>
              <a:rPr dirty="0" sz="4000">
                <a:solidFill>
                  <a:srgbClr val="c00000"/>
                </a:solidFill>
                <a:latin typeface="ILPAHT+Calibri-Light"/>
                <a:cs typeface="ILPAHT+Calibri-Light"/>
              </a:rPr>
              <a:t>Algorithm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88668" y="6212678"/>
            <a:ext cx="3612644" cy="393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ed7d31"/>
                </a:solidFill>
                <a:latin typeface="Calibri"/>
                <a:cs typeface="Calibri"/>
              </a:rPr>
              <a:t>(a)</a:t>
            </a:r>
            <a:r>
              <a:rPr dirty="0" sz="2800">
                <a:solidFill>
                  <a:srgbClr val="ed7d31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Before.</a:t>
            </a:r>
            <a:r>
              <a:rPr dirty="0" sz="2800" spc="307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ed7d31"/>
                </a:solidFill>
                <a:latin typeface="Calibri"/>
                <a:cs typeface="Calibri"/>
              </a:rPr>
              <a:t>(b)</a:t>
            </a:r>
            <a:r>
              <a:rPr dirty="0" sz="2800" spc="1273">
                <a:solidFill>
                  <a:srgbClr val="ed7d31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After.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9640" y="457893"/>
            <a:ext cx="4253826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c00000"/>
                </a:solidFill>
                <a:latin typeface="ILPAHT+Calibri-Light"/>
                <a:cs typeface="ILPAHT+Calibri-Light"/>
              </a:rPr>
              <a:t>Admission</a:t>
            </a:r>
            <a:r>
              <a:rPr dirty="0" sz="4400">
                <a:solidFill>
                  <a:srgbClr val="c00000"/>
                </a:solidFill>
                <a:latin typeface="ILPAHT+Calibri-Light"/>
                <a:cs typeface="ILPAHT+Calibri-Light"/>
              </a:rPr>
              <a:t> </a:t>
            </a:r>
            <a:r>
              <a:rPr dirty="0" sz="4400">
                <a:solidFill>
                  <a:srgbClr val="c00000"/>
                </a:solidFill>
                <a:latin typeface="ILPAHT+Calibri-Light"/>
                <a:cs typeface="ILPAHT+Calibri-Light"/>
              </a:rPr>
              <a:t>Control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18160" y="1234047"/>
            <a:ext cx="4931109" cy="393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An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example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flow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specification.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9640" y="457893"/>
            <a:ext cx="4201324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c00000"/>
                </a:solidFill>
                <a:latin typeface="ILPAHT+Calibri-Light"/>
                <a:cs typeface="ILPAHT+Calibri-Light"/>
              </a:rPr>
              <a:t>Packet</a:t>
            </a:r>
            <a:r>
              <a:rPr dirty="0" sz="4400">
                <a:solidFill>
                  <a:srgbClr val="c00000"/>
                </a:solidFill>
                <a:latin typeface="ILPAHT+Calibri-Light"/>
                <a:cs typeface="ILPAHT+Calibri-Light"/>
              </a:rPr>
              <a:t> </a:t>
            </a:r>
            <a:r>
              <a:rPr dirty="0" sz="4400">
                <a:solidFill>
                  <a:srgbClr val="c00000"/>
                </a:solidFill>
                <a:latin typeface="ILPAHT+Calibri-Light"/>
                <a:cs typeface="ILPAHT+Calibri-Light"/>
              </a:rPr>
              <a:t>Scheduling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27157" y="5431627"/>
            <a:ext cx="7026242" cy="9047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ed7d31"/>
                </a:solidFill>
                <a:latin typeface="Calibri"/>
                <a:cs typeface="Calibri"/>
              </a:rPr>
              <a:t>(a)</a:t>
            </a:r>
            <a:r>
              <a:rPr dirty="0" sz="2800">
                <a:solidFill>
                  <a:srgbClr val="ed7d31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router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with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five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packets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queued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line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O.</a:t>
            </a:r>
          </a:p>
          <a:p>
            <a:pPr marL="0" marR="0">
              <a:lnSpc>
                <a:spcPts val="2800"/>
              </a:lnSpc>
              <a:spcBef>
                <a:spcPts val="1224"/>
              </a:spcBef>
              <a:spcAft>
                <a:spcPts val="0"/>
              </a:spcAft>
            </a:pPr>
            <a:r>
              <a:rPr dirty="0" sz="2800">
                <a:solidFill>
                  <a:srgbClr val="ed7d31"/>
                </a:solidFill>
                <a:latin typeface="Calibri"/>
                <a:cs typeface="Calibri"/>
              </a:rPr>
              <a:t>(b)</a:t>
            </a:r>
            <a:r>
              <a:rPr dirty="0" sz="2800">
                <a:solidFill>
                  <a:srgbClr val="ed7d31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Finishing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times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five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packets.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9640" y="457893"/>
            <a:ext cx="7201496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c00000"/>
                </a:solidFill>
                <a:latin typeface="ILPAHT+Calibri-Light"/>
                <a:cs typeface="ILPAHT+Calibri-Light"/>
              </a:rPr>
              <a:t>RSVP-The</a:t>
            </a:r>
            <a:r>
              <a:rPr dirty="0" sz="4400">
                <a:solidFill>
                  <a:srgbClr val="c00000"/>
                </a:solidFill>
                <a:latin typeface="ILPAHT+Calibri-Light"/>
                <a:cs typeface="ILPAHT+Calibri-Light"/>
              </a:rPr>
              <a:t> </a:t>
            </a:r>
            <a:r>
              <a:rPr dirty="0" sz="4400">
                <a:solidFill>
                  <a:srgbClr val="c00000"/>
                </a:solidFill>
                <a:latin typeface="ILPAHT+Calibri-Light"/>
                <a:cs typeface="ILPAHT+Calibri-Light"/>
              </a:rPr>
              <a:t>ReSerVation</a:t>
            </a:r>
            <a:r>
              <a:rPr dirty="0" sz="4400">
                <a:solidFill>
                  <a:srgbClr val="c00000"/>
                </a:solidFill>
                <a:latin typeface="ILPAHT+Calibri-Light"/>
                <a:cs typeface="ILPAHT+Calibri-Light"/>
              </a:rPr>
              <a:t> </a:t>
            </a:r>
            <a:r>
              <a:rPr dirty="0" sz="4400">
                <a:solidFill>
                  <a:srgbClr val="c00000"/>
                </a:solidFill>
                <a:latin typeface="ILPAHT+Calibri-Light"/>
                <a:cs typeface="ILPAHT+Calibri-Light"/>
              </a:rPr>
              <a:t>Protocol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8840" y="5821527"/>
            <a:ext cx="7259022" cy="74140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ed7d31"/>
                </a:solidFill>
                <a:latin typeface="BTGSGI+TimesNewRomanPSMT"/>
                <a:cs typeface="BTGSGI+TimesNewRomanPSMT"/>
              </a:rPr>
              <a:t>(a)</a:t>
            </a:r>
            <a:r>
              <a:rPr dirty="0" sz="2400">
                <a:solidFill>
                  <a:srgbClr val="ed7d31"/>
                </a:solidFill>
                <a:latin typeface="BTGSGI+TimesNewRomanPSMT"/>
                <a:cs typeface="BTGSGI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A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network,</a:t>
            </a:r>
            <a:r>
              <a:rPr dirty="0" sz="2400" spc="943">
                <a:solidFill>
                  <a:srgbClr val="000000"/>
                </a:solidFill>
                <a:latin typeface="BTGSGI+TimesNewRomanPSMT"/>
                <a:cs typeface="BTGSGI+TimesNewRomanPSMT"/>
              </a:rPr>
              <a:t> </a:t>
            </a:r>
            <a:r>
              <a:rPr dirty="0" sz="2400">
                <a:solidFill>
                  <a:srgbClr val="ed7d31"/>
                </a:solidFill>
                <a:latin typeface="BTGSGI+TimesNewRomanPSMT"/>
                <a:cs typeface="BTGSGI+TimesNewRomanPSMT"/>
              </a:rPr>
              <a:t>(b)</a:t>
            </a:r>
            <a:r>
              <a:rPr dirty="0" sz="2400">
                <a:solidFill>
                  <a:srgbClr val="ed7d31"/>
                </a:solidFill>
                <a:latin typeface="BTGSGI+TimesNewRomanPSMT"/>
                <a:cs typeface="BTGSGI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The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multicast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spanning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tree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for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host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1.</a:t>
            </a:r>
          </a:p>
          <a:p>
            <a:pPr marL="0" marR="0">
              <a:lnSpc>
                <a:spcPts val="2657"/>
              </a:lnSpc>
              <a:spcBef>
                <a:spcPts val="172"/>
              </a:spcBef>
              <a:spcAft>
                <a:spcPts val="0"/>
              </a:spcAft>
            </a:pPr>
            <a:r>
              <a:rPr dirty="0" sz="2400">
                <a:solidFill>
                  <a:srgbClr val="ed7d31"/>
                </a:solidFill>
                <a:latin typeface="BTGSGI+TimesNewRomanPSMT"/>
                <a:cs typeface="BTGSGI+TimesNewRomanPSMT"/>
              </a:rPr>
              <a:t>(c)</a:t>
            </a:r>
            <a:r>
              <a:rPr dirty="0" sz="2400" spc="601">
                <a:solidFill>
                  <a:srgbClr val="ed7d31"/>
                </a:solidFill>
                <a:latin typeface="BTGSGI+TimesNewRomanPSMT"/>
                <a:cs typeface="BTGSGI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The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multicast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spanning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tree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for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host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2.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9640" y="457893"/>
            <a:ext cx="7943653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c00000"/>
                </a:solidFill>
                <a:latin typeface="ILPAHT+Calibri-Light"/>
                <a:cs typeface="ILPAHT+Calibri-Light"/>
              </a:rPr>
              <a:t>RSVP-The</a:t>
            </a:r>
            <a:r>
              <a:rPr dirty="0" sz="4400">
                <a:solidFill>
                  <a:srgbClr val="c00000"/>
                </a:solidFill>
                <a:latin typeface="ILPAHT+Calibri-Light"/>
                <a:cs typeface="ILPAHT+Calibri-Light"/>
              </a:rPr>
              <a:t> </a:t>
            </a:r>
            <a:r>
              <a:rPr dirty="0" sz="4400">
                <a:solidFill>
                  <a:srgbClr val="c00000"/>
                </a:solidFill>
                <a:latin typeface="ILPAHT+Calibri-Light"/>
                <a:cs typeface="ILPAHT+Calibri-Light"/>
              </a:rPr>
              <a:t>ReSerVation</a:t>
            </a:r>
            <a:r>
              <a:rPr dirty="0" sz="4400">
                <a:solidFill>
                  <a:srgbClr val="c00000"/>
                </a:solidFill>
                <a:latin typeface="ILPAHT+Calibri-Light"/>
                <a:cs typeface="ILPAHT+Calibri-Light"/>
              </a:rPr>
              <a:t> </a:t>
            </a:r>
            <a:r>
              <a:rPr dirty="0" sz="4400">
                <a:solidFill>
                  <a:srgbClr val="c00000"/>
                </a:solidFill>
                <a:latin typeface="ILPAHT+Calibri-Light"/>
                <a:cs typeface="ILPAHT+Calibri-Light"/>
              </a:rPr>
              <a:t>Protocol</a:t>
            </a:r>
            <a:r>
              <a:rPr dirty="0" sz="4400">
                <a:solidFill>
                  <a:srgbClr val="c00000"/>
                </a:solidFill>
                <a:latin typeface="ILPAHT+Calibri-Light"/>
                <a:cs typeface="ILPAHT+Calibri-Light"/>
              </a:rPr>
              <a:t> </a:t>
            </a:r>
            <a:r>
              <a:rPr dirty="0" sz="4400">
                <a:solidFill>
                  <a:srgbClr val="c00000"/>
                </a:solidFill>
                <a:latin typeface="ILPAHT+Calibri-Light"/>
                <a:cs typeface="ILPAHT+Calibri-Light"/>
              </a:rPr>
              <a:t>(2)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6440" y="5818352"/>
            <a:ext cx="10489780" cy="74140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ed7d31"/>
                </a:solidFill>
                <a:latin typeface="BTGSGI+TimesNewRomanPSMT"/>
                <a:cs typeface="BTGSGI+TimesNewRomanPSMT"/>
              </a:rPr>
              <a:t>(a)</a:t>
            </a:r>
            <a:r>
              <a:rPr dirty="0" sz="2400">
                <a:solidFill>
                  <a:srgbClr val="ed7d31"/>
                </a:solidFill>
                <a:latin typeface="BTGSGI+TimesNewRomanPSMT"/>
                <a:cs typeface="BTGSGI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Host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3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requests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a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channel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to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host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1.</a:t>
            </a:r>
            <a:r>
              <a:rPr dirty="0" sz="2400" spc="605">
                <a:solidFill>
                  <a:srgbClr val="000000"/>
                </a:solidFill>
                <a:latin typeface="BTGSGI+TimesNewRomanPSMT"/>
                <a:cs typeface="BTGSGI+TimesNewRomanPSMT"/>
              </a:rPr>
              <a:t> </a:t>
            </a:r>
            <a:r>
              <a:rPr dirty="0" sz="2400">
                <a:solidFill>
                  <a:srgbClr val="ed7d31"/>
                </a:solidFill>
                <a:latin typeface="BTGSGI+TimesNewRomanPSMT"/>
                <a:cs typeface="BTGSGI+TimesNewRomanPSMT"/>
              </a:rPr>
              <a:t>(b)</a:t>
            </a:r>
            <a:r>
              <a:rPr dirty="0" sz="2400">
                <a:solidFill>
                  <a:srgbClr val="ed7d31"/>
                </a:solidFill>
                <a:latin typeface="BTGSGI+TimesNewRomanPSMT"/>
                <a:cs typeface="BTGSGI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Host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3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then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requests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a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second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channel,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to</a:t>
            </a:r>
          </a:p>
          <a:p>
            <a:pPr marL="0" marR="0">
              <a:lnSpc>
                <a:spcPts val="2657"/>
              </a:lnSpc>
              <a:spcBef>
                <a:spcPts val="172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host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2.</a:t>
            </a:r>
            <a:r>
              <a:rPr dirty="0" sz="2400" spc="601">
                <a:solidFill>
                  <a:srgbClr val="000000"/>
                </a:solidFill>
                <a:latin typeface="BTGSGI+TimesNewRomanPSMT"/>
                <a:cs typeface="BTGSGI+TimesNewRomanPSMT"/>
              </a:rPr>
              <a:t> </a:t>
            </a:r>
            <a:r>
              <a:rPr dirty="0" sz="2400">
                <a:solidFill>
                  <a:srgbClr val="ed7d31"/>
                </a:solidFill>
                <a:latin typeface="BTGSGI+TimesNewRomanPSMT"/>
                <a:cs typeface="BTGSGI+TimesNewRomanPSMT"/>
              </a:rPr>
              <a:t>(c)</a:t>
            </a:r>
            <a:r>
              <a:rPr dirty="0" sz="2400">
                <a:solidFill>
                  <a:srgbClr val="ed7d31"/>
                </a:solidFill>
                <a:latin typeface="BTGSGI+TimesNewRomanPSMT"/>
                <a:cs typeface="BTGSGI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Host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5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requests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a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channel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to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host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BTGSGI+TimesNewRomanPSMT"/>
                <a:cs typeface="BTGSGI+TimesNewRomanPSMT"/>
              </a:rPr>
              <a:t>1.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9640" y="457893"/>
            <a:ext cx="5062994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c00000"/>
                </a:solidFill>
                <a:latin typeface="ILPAHT+Calibri-Light"/>
                <a:cs typeface="ILPAHT+Calibri-Light"/>
              </a:rPr>
              <a:t>Expedited</a:t>
            </a:r>
            <a:r>
              <a:rPr dirty="0" sz="4400">
                <a:solidFill>
                  <a:srgbClr val="c00000"/>
                </a:solidFill>
                <a:latin typeface="ILPAHT+Calibri-Light"/>
                <a:cs typeface="ILPAHT+Calibri-Light"/>
              </a:rPr>
              <a:t> </a:t>
            </a:r>
            <a:r>
              <a:rPr dirty="0" sz="4400">
                <a:solidFill>
                  <a:srgbClr val="c00000"/>
                </a:solidFill>
                <a:latin typeface="ILPAHT+Calibri-Light"/>
                <a:cs typeface="ILPAHT+Calibri-Light"/>
              </a:rPr>
              <a:t>Forwarding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40433" y="1234047"/>
            <a:ext cx="7712612" cy="393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Expedited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packets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experience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traffic-free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network.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9640" y="480631"/>
            <a:ext cx="6406752" cy="546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c00000"/>
                </a:solidFill>
                <a:latin typeface="ILPAHT+Calibri-Light"/>
                <a:cs typeface="ILPAHT+Calibri-Light"/>
              </a:rPr>
              <a:t>Congestion</a:t>
            </a:r>
            <a:r>
              <a:rPr dirty="0" sz="4000">
                <a:solidFill>
                  <a:srgbClr val="c00000"/>
                </a:solidFill>
                <a:latin typeface="ILPAHT+Calibri-Light"/>
                <a:cs typeface="ILPAHT+Calibri-Light"/>
              </a:rPr>
              <a:t> </a:t>
            </a:r>
            <a:r>
              <a:rPr dirty="0" sz="4000">
                <a:solidFill>
                  <a:srgbClr val="c00000"/>
                </a:solidFill>
                <a:latin typeface="ILPAHT+Calibri-Light"/>
                <a:cs typeface="ILPAHT+Calibri-Light"/>
              </a:rPr>
              <a:t>Control</a:t>
            </a:r>
            <a:r>
              <a:rPr dirty="0" sz="4000">
                <a:solidFill>
                  <a:srgbClr val="c00000"/>
                </a:solidFill>
                <a:latin typeface="ILPAHT+Calibri-Light"/>
                <a:cs typeface="ILPAHT+Calibri-Light"/>
              </a:rPr>
              <a:t> </a:t>
            </a:r>
            <a:r>
              <a:rPr dirty="0" sz="4000">
                <a:solidFill>
                  <a:srgbClr val="c00000"/>
                </a:solidFill>
                <a:latin typeface="ILPAHT+Calibri-Light"/>
                <a:cs typeface="ILPAHT+Calibri-Light"/>
              </a:rPr>
              <a:t>Algorithms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7325" y="1526309"/>
            <a:ext cx="7749889" cy="271449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50"/>
              </a:lnSpc>
              <a:spcBef>
                <a:spcPts val="50"/>
              </a:spcBef>
              <a:spcAft>
                <a:spcPts val="0"/>
              </a:spcAft>
            </a:pPr>
            <a:r>
              <a:rPr dirty="0" sz="3250" spc="180">
                <a:solidFill>
                  <a:srgbClr val="000000"/>
                </a:solidFill>
                <a:latin typeface="Calibri"/>
                <a:cs typeface="Calibri"/>
              </a:rPr>
              <a:t>•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General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Principles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Congestion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Control</a:t>
            </a:r>
          </a:p>
          <a:p>
            <a:pPr marL="0" marR="0">
              <a:lnSpc>
                <a:spcPts val="3250"/>
              </a:lnSpc>
              <a:spcBef>
                <a:spcPts val="1205"/>
              </a:spcBef>
              <a:spcAft>
                <a:spcPts val="0"/>
              </a:spcAft>
            </a:pPr>
            <a:r>
              <a:rPr dirty="0" sz="3250" spc="180">
                <a:solidFill>
                  <a:srgbClr val="000000"/>
                </a:solidFill>
                <a:latin typeface="Calibri"/>
                <a:cs typeface="Calibri"/>
              </a:rPr>
              <a:t>•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Congestion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Prevention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Policies</a:t>
            </a:r>
          </a:p>
          <a:p>
            <a:pPr marL="0" marR="0">
              <a:lnSpc>
                <a:spcPts val="3250"/>
              </a:lnSpc>
              <a:spcBef>
                <a:spcPts val="1255"/>
              </a:spcBef>
              <a:spcAft>
                <a:spcPts val="0"/>
              </a:spcAft>
            </a:pPr>
            <a:r>
              <a:rPr dirty="0" sz="3250" spc="180">
                <a:solidFill>
                  <a:srgbClr val="000000"/>
                </a:solidFill>
                <a:latin typeface="Calibri"/>
                <a:cs typeface="Calibri"/>
              </a:rPr>
              <a:t>•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Congestion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Control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Virtual-Circuit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Subnets</a:t>
            </a:r>
          </a:p>
          <a:p>
            <a:pPr marL="0" marR="0">
              <a:lnSpc>
                <a:spcPts val="3250"/>
              </a:lnSpc>
              <a:spcBef>
                <a:spcPts val="1205"/>
              </a:spcBef>
              <a:spcAft>
                <a:spcPts val="0"/>
              </a:spcAft>
            </a:pPr>
            <a:r>
              <a:rPr dirty="0" sz="3250" spc="180">
                <a:solidFill>
                  <a:srgbClr val="000000"/>
                </a:solidFill>
                <a:latin typeface="Calibri"/>
                <a:cs typeface="Calibri"/>
              </a:rPr>
              <a:t>•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Congestion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Control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Datagram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Subnets</a:t>
            </a:r>
          </a:p>
          <a:p>
            <a:pPr marL="0" marR="0">
              <a:lnSpc>
                <a:spcPts val="3250"/>
              </a:lnSpc>
              <a:spcBef>
                <a:spcPts val="1255"/>
              </a:spcBef>
              <a:spcAft>
                <a:spcPts val="0"/>
              </a:spcAft>
            </a:pPr>
            <a:r>
              <a:rPr dirty="0" sz="3250" spc="180">
                <a:solidFill>
                  <a:srgbClr val="000000"/>
                </a:solidFill>
                <a:latin typeface="Calibri"/>
                <a:cs typeface="Calibri"/>
              </a:rPr>
              <a:t>•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Load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Shedding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7325" y="4355869"/>
            <a:ext cx="2538777" cy="450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50"/>
              </a:lnSpc>
              <a:spcBef>
                <a:spcPts val="0"/>
              </a:spcBef>
              <a:spcAft>
                <a:spcPts val="0"/>
              </a:spcAft>
            </a:pPr>
            <a:r>
              <a:rPr dirty="0" sz="3250" spc="180">
                <a:solidFill>
                  <a:srgbClr val="000000"/>
                </a:solidFill>
                <a:latin typeface="Calibri"/>
                <a:cs typeface="Calibri"/>
              </a:rPr>
              <a:t>•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Jitter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Control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9640" y="457893"/>
            <a:ext cx="4622660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c00000"/>
                </a:solidFill>
                <a:latin typeface="ILPAHT+Calibri-Light"/>
                <a:cs typeface="ILPAHT+Calibri-Light"/>
              </a:rPr>
              <a:t>Assured</a:t>
            </a:r>
            <a:r>
              <a:rPr dirty="0" sz="4400">
                <a:solidFill>
                  <a:srgbClr val="c00000"/>
                </a:solidFill>
                <a:latin typeface="ILPAHT+Calibri-Light"/>
                <a:cs typeface="ILPAHT+Calibri-Light"/>
              </a:rPr>
              <a:t> </a:t>
            </a:r>
            <a:r>
              <a:rPr dirty="0" sz="4400">
                <a:solidFill>
                  <a:srgbClr val="c00000"/>
                </a:solidFill>
                <a:latin typeface="ILPAHT+Calibri-Light"/>
                <a:cs typeface="ILPAHT+Calibri-Light"/>
              </a:rPr>
              <a:t>Forwarding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65361" y="1234047"/>
            <a:ext cx="9856882" cy="393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possible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implementation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flow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assured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forwarding.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9640" y="480631"/>
            <a:ext cx="2446585" cy="546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c00000"/>
                </a:solidFill>
                <a:latin typeface="ILPAHT+Calibri-Light"/>
                <a:cs typeface="ILPAHT+Calibri-Light"/>
              </a:rPr>
              <a:t>Congestion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34261" y="5760293"/>
            <a:ext cx="10202921" cy="7350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When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too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much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traffic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offered,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congestion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sets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performance</a:t>
            </a:r>
          </a:p>
          <a:p>
            <a:pPr marL="3851845" marR="0">
              <a:lnSpc>
                <a:spcPts val="268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degrades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sharply.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9640" y="480631"/>
            <a:ext cx="8404710" cy="546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c00000"/>
                </a:solidFill>
                <a:latin typeface="ILPAHT+Calibri-Light"/>
                <a:cs typeface="ILPAHT+Calibri-Light"/>
              </a:rPr>
              <a:t>General</a:t>
            </a:r>
            <a:r>
              <a:rPr dirty="0" sz="4000">
                <a:solidFill>
                  <a:srgbClr val="c00000"/>
                </a:solidFill>
                <a:latin typeface="ILPAHT+Calibri-Light"/>
                <a:cs typeface="ILPAHT+Calibri-Light"/>
              </a:rPr>
              <a:t> </a:t>
            </a:r>
            <a:r>
              <a:rPr dirty="0" sz="4000">
                <a:solidFill>
                  <a:srgbClr val="c00000"/>
                </a:solidFill>
                <a:latin typeface="ILPAHT+Calibri-Light"/>
                <a:cs typeface="ILPAHT+Calibri-Light"/>
              </a:rPr>
              <a:t>Principles</a:t>
            </a:r>
            <a:r>
              <a:rPr dirty="0" sz="4000">
                <a:solidFill>
                  <a:srgbClr val="c00000"/>
                </a:solidFill>
                <a:latin typeface="ILPAHT+Calibri-Light"/>
                <a:cs typeface="ILPAHT+Calibri-Light"/>
              </a:rPr>
              <a:t> </a:t>
            </a:r>
            <a:r>
              <a:rPr dirty="0" sz="4000">
                <a:solidFill>
                  <a:srgbClr val="c00000"/>
                </a:solidFill>
                <a:latin typeface="ILPAHT+Calibri-Light"/>
                <a:cs typeface="ILPAHT+Calibri-Light"/>
              </a:rPr>
              <a:t>of</a:t>
            </a:r>
            <a:r>
              <a:rPr dirty="0" sz="4000">
                <a:solidFill>
                  <a:srgbClr val="c00000"/>
                </a:solidFill>
                <a:latin typeface="ILPAHT+Calibri-Light"/>
                <a:cs typeface="ILPAHT+Calibri-Light"/>
              </a:rPr>
              <a:t> </a:t>
            </a:r>
            <a:r>
              <a:rPr dirty="0" sz="4000">
                <a:solidFill>
                  <a:srgbClr val="c00000"/>
                </a:solidFill>
                <a:latin typeface="ILPAHT+Calibri-Light"/>
                <a:cs typeface="ILPAHT+Calibri-Light"/>
              </a:rPr>
              <a:t>Congestion</a:t>
            </a:r>
            <a:r>
              <a:rPr dirty="0" sz="4000">
                <a:solidFill>
                  <a:srgbClr val="c00000"/>
                </a:solidFill>
                <a:latin typeface="ILPAHT+Calibri-Light"/>
                <a:cs typeface="ILPAHT+Calibri-Light"/>
              </a:rPr>
              <a:t> </a:t>
            </a:r>
            <a:r>
              <a:rPr dirty="0" sz="4000">
                <a:solidFill>
                  <a:srgbClr val="c00000"/>
                </a:solidFill>
                <a:latin typeface="ILPAHT+Calibri-Light"/>
                <a:cs typeface="ILPAHT+Calibri-Light"/>
              </a:rPr>
              <a:t>Control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2573" y="1786659"/>
            <a:ext cx="3918459" cy="450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50"/>
              </a:lnSpc>
              <a:spcBef>
                <a:spcPts val="0"/>
              </a:spcBef>
              <a:spcAft>
                <a:spcPts val="0"/>
              </a:spcAft>
            </a:pPr>
            <a:r>
              <a:rPr dirty="0" sz="3250">
                <a:solidFill>
                  <a:srgbClr val="000000"/>
                </a:solidFill>
                <a:latin typeface="Calibri"/>
                <a:cs typeface="Calibri"/>
              </a:rPr>
              <a:t>1.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Monitor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system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9773" y="2224982"/>
            <a:ext cx="7470420" cy="5133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630"/>
              </a:lnSpc>
              <a:spcBef>
                <a:spcPts val="0"/>
              </a:spcBef>
              <a:spcAft>
                <a:spcPts val="0"/>
              </a:spcAft>
            </a:pPr>
            <a:r>
              <a:rPr dirty="0" sz="3250">
                <a:solidFill>
                  <a:srgbClr val="000000"/>
                </a:solidFill>
                <a:latin typeface="HKTUBO+ArialMT"/>
                <a:cs typeface="HKTUBO+ArialMT"/>
              </a:rPr>
              <a:t>•</a:t>
            </a:r>
            <a:r>
              <a:rPr dirty="0" sz="3250" spc="-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detect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when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where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congestion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occurs.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92573" y="2854983"/>
            <a:ext cx="8439658" cy="10167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50"/>
              </a:lnSpc>
              <a:spcBef>
                <a:spcPts val="50"/>
              </a:spcBef>
              <a:spcAft>
                <a:spcPts val="0"/>
              </a:spcAft>
            </a:pPr>
            <a:r>
              <a:rPr dirty="0" sz="3250">
                <a:solidFill>
                  <a:srgbClr val="000000"/>
                </a:solidFill>
                <a:latin typeface="Calibri"/>
                <a:cs typeface="Calibri"/>
              </a:rPr>
              <a:t>2.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Pass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information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where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action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taken.</a:t>
            </a:r>
          </a:p>
          <a:p>
            <a:pPr marL="0" marR="0">
              <a:lnSpc>
                <a:spcPts val="3250"/>
              </a:lnSpc>
              <a:spcBef>
                <a:spcPts val="1205"/>
              </a:spcBef>
              <a:spcAft>
                <a:spcPts val="0"/>
              </a:spcAft>
            </a:pPr>
            <a:r>
              <a:rPr dirty="0" sz="3250">
                <a:solidFill>
                  <a:srgbClr val="000000"/>
                </a:solidFill>
                <a:latin typeface="Calibri"/>
                <a:cs typeface="Calibri"/>
              </a:rPr>
              <a:t>3.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Adjust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system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operation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correct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problem.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9640" y="480631"/>
            <a:ext cx="6421993" cy="546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c00000"/>
                </a:solidFill>
                <a:latin typeface="ILPAHT+Calibri-Light"/>
                <a:cs typeface="ILPAHT+Calibri-Light"/>
              </a:rPr>
              <a:t>Congestion</a:t>
            </a:r>
            <a:r>
              <a:rPr dirty="0" sz="4000">
                <a:solidFill>
                  <a:srgbClr val="c00000"/>
                </a:solidFill>
                <a:latin typeface="ILPAHT+Calibri-Light"/>
                <a:cs typeface="ILPAHT+Calibri-Light"/>
              </a:rPr>
              <a:t> </a:t>
            </a:r>
            <a:r>
              <a:rPr dirty="0" sz="4000">
                <a:solidFill>
                  <a:srgbClr val="c00000"/>
                </a:solidFill>
                <a:latin typeface="ILPAHT+Calibri-Light"/>
                <a:cs typeface="ILPAHT+Calibri-Light"/>
              </a:rPr>
              <a:t>Prevention</a:t>
            </a:r>
            <a:r>
              <a:rPr dirty="0" sz="4000">
                <a:solidFill>
                  <a:srgbClr val="c00000"/>
                </a:solidFill>
                <a:latin typeface="ILPAHT+Calibri-Light"/>
                <a:cs typeface="ILPAHT+Calibri-Light"/>
              </a:rPr>
              <a:t> </a:t>
            </a:r>
            <a:r>
              <a:rPr dirty="0" sz="4000">
                <a:solidFill>
                  <a:srgbClr val="c00000"/>
                </a:solidFill>
                <a:latin typeface="ILPAHT+Calibri-Light"/>
                <a:cs typeface="ILPAHT+Calibri-Light"/>
              </a:rPr>
              <a:t>Policies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440" y="582244"/>
            <a:ext cx="9251552" cy="546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c00000"/>
                </a:solidFill>
                <a:latin typeface="ILPAHT+Calibri-Light"/>
                <a:cs typeface="ILPAHT+Calibri-Light"/>
              </a:rPr>
              <a:t>Congestion</a:t>
            </a:r>
            <a:r>
              <a:rPr dirty="0" sz="4000">
                <a:solidFill>
                  <a:srgbClr val="c00000"/>
                </a:solidFill>
                <a:latin typeface="ILPAHT+Calibri-Light"/>
                <a:cs typeface="ILPAHT+Calibri-Light"/>
              </a:rPr>
              <a:t> </a:t>
            </a:r>
            <a:r>
              <a:rPr dirty="0" sz="4000">
                <a:solidFill>
                  <a:srgbClr val="c00000"/>
                </a:solidFill>
                <a:latin typeface="ILPAHT+Calibri-Light"/>
                <a:cs typeface="ILPAHT+Calibri-Light"/>
              </a:rPr>
              <a:t>Control</a:t>
            </a:r>
            <a:r>
              <a:rPr dirty="0" sz="4000">
                <a:solidFill>
                  <a:srgbClr val="c00000"/>
                </a:solidFill>
                <a:latin typeface="ILPAHT+Calibri-Light"/>
                <a:cs typeface="ILPAHT+Calibri-Light"/>
              </a:rPr>
              <a:t> </a:t>
            </a:r>
            <a:r>
              <a:rPr dirty="0" sz="4000">
                <a:solidFill>
                  <a:srgbClr val="c00000"/>
                </a:solidFill>
                <a:latin typeface="ILPAHT+Calibri-Light"/>
                <a:cs typeface="ILPAHT+Calibri-Light"/>
              </a:rPr>
              <a:t>in</a:t>
            </a:r>
            <a:r>
              <a:rPr dirty="0" sz="4000">
                <a:solidFill>
                  <a:srgbClr val="c00000"/>
                </a:solidFill>
                <a:latin typeface="ILPAHT+Calibri-Light"/>
                <a:cs typeface="ILPAHT+Calibri-Light"/>
              </a:rPr>
              <a:t> </a:t>
            </a:r>
            <a:r>
              <a:rPr dirty="0" sz="4000">
                <a:solidFill>
                  <a:srgbClr val="c00000"/>
                </a:solidFill>
                <a:latin typeface="ILPAHT+Calibri-Light"/>
                <a:cs typeface="ILPAHT+Calibri-Light"/>
              </a:rPr>
              <a:t>Virtual-Circuit</a:t>
            </a:r>
            <a:r>
              <a:rPr dirty="0" sz="4000">
                <a:solidFill>
                  <a:srgbClr val="c00000"/>
                </a:solidFill>
                <a:latin typeface="ILPAHT+Calibri-Light"/>
                <a:cs typeface="ILPAHT+Calibri-Light"/>
              </a:rPr>
              <a:t> </a:t>
            </a:r>
            <a:r>
              <a:rPr dirty="0" sz="4000">
                <a:solidFill>
                  <a:srgbClr val="c00000"/>
                </a:solidFill>
                <a:latin typeface="ILPAHT+Calibri-Light"/>
                <a:cs typeface="ILPAHT+Calibri-Light"/>
              </a:rPr>
              <a:t>Subnets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36040" y="5468141"/>
            <a:ext cx="8362488" cy="7777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ed7d31"/>
                </a:solidFill>
                <a:latin typeface="Calibri"/>
                <a:cs typeface="Calibri"/>
              </a:rPr>
              <a:t>(a)</a:t>
            </a:r>
            <a:r>
              <a:rPr dirty="0" sz="2800">
                <a:solidFill>
                  <a:srgbClr val="ed7d31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congested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subnet.</a:t>
            </a:r>
            <a:r>
              <a:rPr dirty="0" sz="2800" spc="-6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ed7d31"/>
                </a:solidFill>
                <a:latin typeface="Calibri"/>
                <a:cs typeface="Calibri"/>
              </a:rPr>
              <a:t>(b)</a:t>
            </a:r>
            <a:r>
              <a:rPr dirty="0" sz="2800">
                <a:solidFill>
                  <a:srgbClr val="ed7d31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redrawn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subnet,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eliminates</a:t>
            </a:r>
          </a:p>
          <a:p>
            <a:pPr marL="228600" marR="0">
              <a:lnSpc>
                <a:spcPts val="2800"/>
              </a:lnSpc>
              <a:spcBef>
                <a:spcPts val="224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congestion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virtual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circuit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from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B.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56639" y="619704"/>
            <a:ext cx="4412770" cy="12004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c00000"/>
                </a:solidFill>
                <a:latin typeface="ILPAHT+Calibri-Light"/>
                <a:cs typeface="ILPAHT+Calibri-Light"/>
              </a:rPr>
              <a:t>Hop-by-Hop</a:t>
            </a:r>
            <a:r>
              <a:rPr dirty="0" sz="4400">
                <a:solidFill>
                  <a:srgbClr val="c00000"/>
                </a:solidFill>
                <a:latin typeface="ILPAHT+Calibri-Light"/>
                <a:cs typeface="ILPAHT+Calibri-Light"/>
              </a:rPr>
              <a:t> </a:t>
            </a:r>
            <a:r>
              <a:rPr dirty="0" sz="4400">
                <a:solidFill>
                  <a:srgbClr val="c00000"/>
                </a:solidFill>
                <a:latin typeface="ILPAHT+Calibri-Light"/>
                <a:cs typeface="ILPAHT+Calibri-Light"/>
              </a:rPr>
              <a:t>Choke</a:t>
            </a:r>
          </a:p>
          <a:p>
            <a:pPr marL="0" marR="0">
              <a:lnSpc>
                <a:spcPts val="4400"/>
              </a:lnSpc>
              <a:spcBef>
                <a:spcPts val="352"/>
              </a:spcBef>
              <a:spcAft>
                <a:spcPts val="0"/>
              </a:spcAft>
            </a:pPr>
            <a:r>
              <a:rPr dirty="0" sz="4400">
                <a:solidFill>
                  <a:srgbClr val="c00000"/>
                </a:solidFill>
                <a:latin typeface="ILPAHT+Calibri-Light"/>
                <a:cs typeface="ILPAHT+Calibri-Light"/>
              </a:rPr>
              <a:t>Packets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439" y="4288627"/>
            <a:ext cx="5797685" cy="7777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ed7d31"/>
                </a:solidFill>
                <a:latin typeface="Calibri"/>
                <a:cs typeface="Calibri"/>
              </a:rPr>
              <a:t>(a)</a:t>
            </a:r>
            <a:r>
              <a:rPr dirty="0" sz="2800">
                <a:solidFill>
                  <a:srgbClr val="ed7d31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choke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packet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that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affects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only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</a:p>
          <a:p>
            <a:pPr marL="228600" marR="0">
              <a:lnSpc>
                <a:spcPts val="2800"/>
              </a:lnSpc>
              <a:spcBef>
                <a:spcPts val="224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source.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439" y="5694771"/>
            <a:ext cx="5961240" cy="7777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ed7d31"/>
                </a:solidFill>
                <a:latin typeface="Calibri"/>
                <a:cs typeface="Calibri"/>
              </a:rPr>
              <a:t>(b)</a:t>
            </a:r>
            <a:r>
              <a:rPr dirty="0" sz="2800">
                <a:solidFill>
                  <a:srgbClr val="ed7d31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choke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packet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that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affects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each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hop</a:t>
            </a:r>
          </a:p>
          <a:p>
            <a:pPr marL="228600" marR="0">
              <a:lnSpc>
                <a:spcPts val="2800"/>
              </a:lnSpc>
              <a:spcBef>
                <a:spcPts val="223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it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passes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through.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9640" y="480631"/>
            <a:ext cx="2814677" cy="546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c00000"/>
                </a:solidFill>
                <a:latin typeface="ILPAHT+Calibri-Light"/>
                <a:cs typeface="ILPAHT+Calibri-Light"/>
              </a:rPr>
              <a:t>Jitter</a:t>
            </a:r>
            <a:r>
              <a:rPr dirty="0" sz="4000">
                <a:solidFill>
                  <a:srgbClr val="c00000"/>
                </a:solidFill>
                <a:latin typeface="ILPAHT+Calibri-Light"/>
                <a:cs typeface="ILPAHT+Calibri-Light"/>
              </a:rPr>
              <a:t> </a:t>
            </a:r>
            <a:r>
              <a:rPr dirty="0" sz="4000">
                <a:solidFill>
                  <a:srgbClr val="c00000"/>
                </a:solidFill>
                <a:latin typeface="ILPAHT+Calibri-Light"/>
                <a:cs typeface="ILPAHT+Calibri-Light"/>
              </a:rPr>
              <a:t>Control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45741" y="6098377"/>
            <a:ext cx="4777868" cy="393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ed7d31"/>
                </a:solidFill>
                <a:latin typeface="Calibri"/>
                <a:cs typeface="Calibri"/>
              </a:rPr>
              <a:t>(a)</a:t>
            </a:r>
            <a:r>
              <a:rPr dirty="0" sz="2800">
                <a:solidFill>
                  <a:srgbClr val="ed7d31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High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jitter.</a:t>
            </a:r>
            <a:r>
              <a:rPr dirty="0" sz="2800" spc="47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ed7d31"/>
                </a:solidFill>
                <a:latin typeface="Calibri"/>
                <a:cs typeface="Calibri"/>
              </a:rPr>
              <a:t>(b)</a:t>
            </a:r>
            <a:r>
              <a:rPr dirty="0" sz="2800">
                <a:solidFill>
                  <a:srgbClr val="ed7d31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Low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jitter.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9640" y="480631"/>
            <a:ext cx="3709487" cy="546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c00000"/>
                </a:solidFill>
                <a:latin typeface="ILPAHT+Calibri-Light"/>
                <a:cs typeface="ILPAHT+Calibri-Light"/>
              </a:rPr>
              <a:t>Quality</a:t>
            </a:r>
            <a:r>
              <a:rPr dirty="0" sz="4000">
                <a:solidFill>
                  <a:srgbClr val="c00000"/>
                </a:solidFill>
                <a:latin typeface="ILPAHT+Calibri-Light"/>
                <a:cs typeface="ILPAHT+Calibri-Light"/>
              </a:rPr>
              <a:t> </a:t>
            </a:r>
            <a:r>
              <a:rPr dirty="0" sz="4000">
                <a:solidFill>
                  <a:srgbClr val="c00000"/>
                </a:solidFill>
                <a:latin typeface="ILPAHT+Calibri-Light"/>
                <a:cs typeface="ILPAHT+Calibri-Light"/>
              </a:rPr>
              <a:t>of</a:t>
            </a:r>
            <a:r>
              <a:rPr dirty="0" sz="4000">
                <a:solidFill>
                  <a:srgbClr val="c00000"/>
                </a:solidFill>
                <a:latin typeface="ILPAHT+Calibri-Light"/>
                <a:cs typeface="ILPAHT+Calibri-Light"/>
              </a:rPr>
              <a:t> </a:t>
            </a:r>
            <a:r>
              <a:rPr dirty="0" sz="4000">
                <a:solidFill>
                  <a:srgbClr val="c00000"/>
                </a:solidFill>
                <a:latin typeface="ILPAHT+Calibri-Light"/>
                <a:cs typeface="ILPAHT+Calibri-Light"/>
              </a:rPr>
              <a:t>Service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2208" y="1731164"/>
            <a:ext cx="2410805" cy="400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5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 spc="380">
                <a:solidFill>
                  <a:srgbClr val="000000"/>
                </a:solidFill>
                <a:latin typeface="Calibri"/>
                <a:cs typeface="Calibri"/>
              </a:rPr>
              <a:t>•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Requirements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22208" y="2242213"/>
            <a:ext cx="7475063" cy="91109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50"/>
              </a:lnSpc>
              <a:spcBef>
                <a:spcPts val="50"/>
              </a:spcBef>
              <a:spcAft>
                <a:spcPts val="0"/>
              </a:spcAft>
            </a:pPr>
            <a:r>
              <a:rPr dirty="0" sz="2850" spc="380">
                <a:solidFill>
                  <a:srgbClr val="000000"/>
                </a:solidFill>
                <a:latin typeface="Calibri"/>
                <a:cs typeface="Calibri"/>
              </a:rPr>
              <a:t>•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Techniques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Achieving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Good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Quality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Service</a:t>
            </a:r>
          </a:p>
          <a:p>
            <a:pPr marL="0" marR="0">
              <a:lnSpc>
                <a:spcPts val="2850"/>
              </a:lnSpc>
              <a:spcBef>
                <a:spcPts val="1173"/>
              </a:spcBef>
              <a:spcAft>
                <a:spcPts val="0"/>
              </a:spcAft>
            </a:pPr>
            <a:r>
              <a:rPr dirty="0" sz="2850" spc="380">
                <a:solidFill>
                  <a:srgbClr val="000000"/>
                </a:solidFill>
                <a:latin typeface="Calibri"/>
                <a:cs typeface="Calibri"/>
              </a:rPr>
              <a:t>•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Integrated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Services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22208" y="3264309"/>
            <a:ext cx="3666428" cy="400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5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 spc="380">
                <a:solidFill>
                  <a:srgbClr val="000000"/>
                </a:solidFill>
                <a:latin typeface="Calibri"/>
                <a:cs typeface="Calibri"/>
              </a:rPr>
              <a:t>•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Differentiated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Services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22208" y="3775357"/>
            <a:ext cx="4119591" cy="400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5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 spc="380">
                <a:solidFill>
                  <a:srgbClr val="000000"/>
                </a:solidFill>
                <a:latin typeface="Calibri"/>
                <a:cs typeface="Calibri"/>
              </a:rPr>
              <a:t>•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Label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Switching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MPLS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2021-03-13T23:30:10-06:00</dcterms:modified>
</cp:coreProperties>
</file>