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196-20C1-42AF-B0BD-3A0C01340ABD}" type="datetimeFigureOut">
              <a:rPr lang="en-AU" smtClean="0"/>
              <a:pPr/>
              <a:t>1/03/2021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6252-7977-470F-A63B-F34B0A5EB2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9194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15CS2007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Database Systems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9933709" cy="365125"/>
          </a:xfrm>
        </p:spPr>
        <p:txBody>
          <a:bodyPr/>
          <a:lstStyle/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5251479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3198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 rot="5400000">
            <a:off x="11126258" y="-1059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7841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 rot="5400000">
            <a:off x="11126259" y="-59248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683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9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2216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669087" cy="365125"/>
          </a:xfr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2050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554"/>
          <a:stretch/>
        </p:blipFill>
        <p:spPr bwMode="auto">
          <a:xfrm>
            <a:off x="11140094" y="-15902"/>
            <a:ext cx="1051906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358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15CS2007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Database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9160048" cy="365125"/>
          </a:xfrm>
        </p:spPr>
        <p:txBody>
          <a:bodyPr/>
          <a:lstStyle/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3074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07818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581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409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376"/>
          <a:stretch/>
        </p:blipFill>
        <p:spPr bwMode="auto">
          <a:xfrm>
            <a:off x="11131781" y="0"/>
            <a:ext cx="1060219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086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</a:t>
            </a:r>
            <a:r>
              <a:rPr lang="en-AU" dirty="0"/>
              <a:t> </a:t>
            </a:r>
            <a:r>
              <a:rPr lang="en-AU" dirty="0">
                <a:solidFill>
                  <a:srgbClr val="C00000"/>
                </a:solidFill>
              </a:rPr>
              <a:t>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122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4592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6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675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7898" y="6356350"/>
            <a:ext cx="914400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6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858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242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7FF5-4BF9-4B21-B0D2-9B7FF2B27D7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220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417" y="1566361"/>
            <a:ext cx="3180640" cy="45361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19CS2109</a:t>
            </a:r>
            <a:endParaRPr lang="en-US" sz="2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3051" y="1007126"/>
            <a:ext cx="9144000" cy="53208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4100" dirty="0">
                <a:solidFill>
                  <a:srgbClr val="C00000"/>
                </a:solidFill>
                <a:latin typeface="+mj-lt"/>
                <a:ea typeface="+mj-ea"/>
                <a:cs typeface="Calibri" panose="020F0502020204030204" pitchFamily="34" charset="0"/>
              </a:rPr>
              <a:t>Computer Networks And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10151028" cy="365125"/>
          </a:xfrm>
        </p:spPr>
        <p:txBody>
          <a:bodyPr/>
          <a:lstStyle/>
          <a:p>
            <a:r>
              <a:rPr lang="en-AU" dirty="0"/>
              <a:t>© </a:t>
            </a:r>
            <a:r>
              <a:rPr lang="en-AU" dirty="0" smtClean="0"/>
              <a:t>2020-21  KL </a:t>
            </a:r>
            <a:r>
              <a:rPr lang="en-AU" dirty="0"/>
              <a:t>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</a:t>
            </a:fld>
            <a:endParaRPr lang="en-AU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824" y="428291"/>
            <a:ext cx="2777828" cy="194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2"/>
          <p:cNvSpPr txBox="1">
            <a:spLocks/>
          </p:cNvSpPr>
          <p:nvPr/>
        </p:nvSpPr>
        <p:spPr>
          <a:xfrm>
            <a:off x="2661840" y="4102665"/>
            <a:ext cx="7870913" cy="8946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Internetworking</a:t>
            </a:r>
            <a:endParaRPr lang="en-IN" sz="4000" b="1" dirty="0"/>
          </a:p>
        </p:txBody>
      </p:sp>
    </p:spTree>
    <p:extLst>
      <p:ext uri="{BB962C8B-B14F-4D97-AF65-F5344CB8AC3E}">
        <p14:creationId xmlns="" xmlns:p14="http://schemas.microsoft.com/office/powerpoint/2010/main" val="32374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Internetwork Routing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(a)</a:t>
            </a:r>
            <a:r>
              <a:rPr lang="en-US" smtClean="0"/>
              <a:t> An internetwork.   </a:t>
            </a:r>
            <a:r>
              <a:rPr lang="en-US" smtClean="0">
                <a:solidFill>
                  <a:schemeClr val="accent2"/>
                </a:solidFill>
              </a:rPr>
              <a:t>(b)</a:t>
            </a:r>
            <a:r>
              <a:rPr lang="en-US" smtClean="0"/>
              <a:t>  A graph of the internetwork.</a:t>
            </a:r>
          </a:p>
        </p:txBody>
      </p:sp>
      <p:pic>
        <p:nvPicPr>
          <p:cNvPr id="10244" name="Picture 5" descr="5-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267" y="2085975"/>
            <a:ext cx="10466917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Fragmentation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940426"/>
            <a:ext cx="12192000" cy="6127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(a)</a:t>
            </a:r>
            <a:r>
              <a:rPr lang="en-US" smtClean="0"/>
              <a:t> Transparent fragmentation.    </a:t>
            </a:r>
            <a:r>
              <a:rPr lang="en-US" smtClean="0">
                <a:solidFill>
                  <a:schemeClr val="accent2"/>
                </a:solidFill>
              </a:rPr>
              <a:t>(b)</a:t>
            </a:r>
            <a:r>
              <a:rPr lang="en-US" smtClean="0"/>
              <a:t> Nontransparent fragmentation.</a:t>
            </a:r>
          </a:p>
        </p:txBody>
      </p:sp>
      <p:pic>
        <p:nvPicPr>
          <p:cNvPr id="11268" name="Picture 5" descr="5-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951" y="1368425"/>
            <a:ext cx="10454216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Fragmentation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4754563"/>
            <a:ext cx="11260667" cy="18653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Fragmentation when the elementary data size is 1 byte.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(a)</a:t>
            </a:r>
            <a:r>
              <a:rPr lang="en-US" smtClean="0"/>
              <a:t> Original packet, containing 10 data bytes.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(b)</a:t>
            </a:r>
            <a:r>
              <a:rPr lang="en-US" smtClean="0"/>
              <a:t> Fragments after passing through a network with maximum packet size of 8 payload bytes plus header.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(c)</a:t>
            </a:r>
            <a:r>
              <a:rPr lang="en-US" smtClean="0"/>
              <a:t> Fragments after passing through a size 5 gateway.</a:t>
            </a:r>
          </a:p>
          <a:p>
            <a:pPr eaLnBrk="1" hangingPunct="1"/>
            <a:endParaRPr lang="en-US" smtClean="0"/>
          </a:p>
        </p:txBody>
      </p:sp>
      <p:pic>
        <p:nvPicPr>
          <p:cNvPr id="12292" name="Picture 5" descr="5-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7101" y="1109663"/>
            <a:ext cx="7793567" cy="34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Internetworking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6651" y="1293814"/>
            <a:ext cx="11055349" cy="5259387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200" smtClean="0"/>
              <a:t>How Networks Differ</a:t>
            </a:r>
          </a:p>
          <a:p>
            <a:pPr eaLnBrk="1" hangingPunct="1">
              <a:buFontTx/>
              <a:buChar char="•"/>
            </a:pPr>
            <a:r>
              <a:rPr lang="en-US" sz="3200" smtClean="0"/>
              <a:t>How Networks Can Be Connected</a:t>
            </a:r>
          </a:p>
          <a:p>
            <a:pPr eaLnBrk="1" hangingPunct="1">
              <a:buFontTx/>
              <a:buChar char="•"/>
            </a:pPr>
            <a:r>
              <a:rPr lang="en-US" sz="3200" smtClean="0"/>
              <a:t>Concatenated Virtual Circuits</a:t>
            </a:r>
          </a:p>
          <a:p>
            <a:pPr eaLnBrk="1" hangingPunct="1">
              <a:buFontTx/>
              <a:buChar char="•"/>
            </a:pPr>
            <a:r>
              <a:rPr lang="en-US" sz="3200" smtClean="0"/>
              <a:t>Connectionless Internetworking</a:t>
            </a:r>
          </a:p>
          <a:p>
            <a:pPr eaLnBrk="1" hangingPunct="1">
              <a:buFontTx/>
              <a:buChar char="•"/>
            </a:pPr>
            <a:r>
              <a:rPr lang="en-US" sz="3200" smtClean="0"/>
              <a:t>Tunneling</a:t>
            </a:r>
          </a:p>
          <a:p>
            <a:pPr eaLnBrk="1" hangingPunct="1">
              <a:buFontTx/>
              <a:buChar char="•"/>
            </a:pPr>
            <a:r>
              <a:rPr lang="en-US" sz="3200" smtClean="0"/>
              <a:t>Internetwork Routing</a:t>
            </a:r>
          </a:p>
          <a:p>
            <a:pPr eaLnBrk="1" hangingPunct="1">
              <a:buFontTx/>
              <a:buChar char="•"/>
            </a:pPr>
            <a:r>
              <a:rPr lang="en-US" sz="3200" smtClean="0"/>
              <a:t>Fragmentation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Connecting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A collection of interconnected networks.</a:t>
            </a:r>
          </a:p>
        </p:txBody>
      </p:sp>
      <p:pic>
        <p:nvPicPr>
          <p:cNvPr id="3076" name="Picture 5" descr="5-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334" y="1508125"/>
            <a:ext cx="10428817" cy="380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Networks Differ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940426"/>
            <a:ext cx="12192000" cy="6127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Some of the many ways networks can differ.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893734" y="3043238"/>
            <a:ext cx="13864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5-43</a:t>
            </a:r>
          </a:p>
        </p:txBody>
      </p:sp>
      <p:pic>
        <p:nvPicPr>
          <p:cNvPr id="4101" name="Picture 5" descr="5-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2318" y="1358900"/>
            <a:ext cx="9315449" cy="416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Networks Can Be Connected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8352" y="5715000"/>
            <a:ext cx="10153649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(a)</a:t>
            </a:r>
            <a:r>
              <a:rPr lang="en-US" smtClean="0"/>
              <a:t> Two Ethernets connected  by a switch.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(b)</a:t>
            </a:r>
            <a:r>
              <a:rPr lang="en-US" smtClean="0"/>
              <a:t> Two Ethernets connected by routers.</a:t>
            </a:r>
          </a:p>
        </p:txBody>
      </p:sp>
      <p:pic>
        <p:nvPicPr>
          <p:cNvPr id="5124" name="Picture 5" descr="5-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433" y="2073275"/>
            <a:ext cx="10143067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Concatenated Virtual Circuits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915026"/>
            <a:ext cx="12192000" cy="6381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Internetworking using concatenated virtual circuits.</a:t>
            </a:r>
          </a:p>
        </p:txBody>
      </p:sp>
      <p:pic>
        <p:nvPicPr>
          <p:cNvPr id="6148" name="Picture 5" descr="5-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4751" y="1803401"/>
            <a:ext cx="10085916" cy="317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Connectionless Internetworking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878514"/>
            <a:ext cx="12192000" cy="674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A connectionless internet.</a:t>
            </a:r>
          </a:p>
        </p:txBody>
      </p:sp>
      <p:pic>
        <p:nvPicPr>
          <p:cNvPr id="7172" name="Picture 5" descr="5-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2" y="1890714"/>
            <a:ext cx="10687049" cy="303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Tunneling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Tunneling a packet from Paris to London.</a:t>
            </a:r>
          </a:p>
        </p:txBody>
      </p:sp>
      <p:pic>
        <p:nvPicPr>
          <p:cNvPr id="8196" name="Picture 5" descr="5-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984" y="1433514"/>
            <a:ext cx="11032067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Tunneling (2)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Tunneling a car from France to England.</a:t>
            </a:r>
          </a:p>
        </p:txBody>
      </p:sp>
      <p:pic>
        <p:nvPicPr>
          <p:cNvPr id="9220" name="Picture 5" descr="5-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918" y="2432050"/>
            <a:ext cx="10966449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8CA6BD4B6BB458EC4DF3BC6B8455E" ma:contentTypeVersion="2" ma:contentTypeDescription="Create a new document." ma:contentTypeScope="" ma:versionID="4c1744822c704be929cff37fdeaf54d0">
  <xsd:schema xmlns:xsd="http://www.w3.org/2001/XMLSchema" xmlns:xs="http://www.w3.org/2001/XMLSchema" xmlns:p="http://schemas.microsoft.com/office/2006/metadata/properties" xmlns:ns2="5e62a2dd-ff91-4591-8d2f-adadc8198891" targetNamespace="http://schemas.microsoft.com/office/2006/metadata/properties" ma:root="true" ma:fieldsID="b09255625856ef7ac3b4d8dfcdef169f" ns2:_="">
    <xsd:import namespace="5e62a2dd-ff91-4591-8d2f-adadc819889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2a2dd-ff91-4591-8d2f-adadc81988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E2E494-7E83-48A3-A37B-6A0EF1465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989B67-2555-4DB6-B147-5FFEA8141233}">
  <ds:schemaRefs>
    <ds:schemaRef ds:uri="http://purl.org/dc/terms/"/>
    <ds:schemaRef ds:uri="5e62a2dd-ff91-4591-8d2f-adadc8198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9951B70-9DB6-4529-85A7-BC9F3B7C4C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2a2dd-ff91-4591-8d2f-adadc8198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216</Words>
  <Application>Microsoft Office PowerPoint</Application>
  <PresentationFormat>Custom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19CS2109</vt:lpstr>
      <vt:lpstr>Internetworking</vt:lpstr>
      <vt:lpstr>Connecting Networks</vt:lpstr>
      <vt:lpstr>How Networks Differ</vt:lpstr>
      <vt:lpstr>How Networks Can Be Connected</vt:lpstr>
      <vt:lpstr>Concatenated Virtual Circuits</vt:lpstr>
      <vt:lpstr>Connectionless Internetworking</vt:lpstr>
      <vt:lpstr>Tunneling</vt:lpstr>
      <vt:lpstr>Tunneling (2)</vt:lpstr>
      <vt:lpstr>Internetwork Routing</vt:lpstr>
      <vt:lpstr>Fragmentation</vt:lpstr>
      <vt:lpstr>Fragmentation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vege</dc:creator>
  <cp:lastModifiedBy>GS</cp:lastModifiedBy>
  <cp:revision>78</cp:revision>
  <dcterms:created xsi:type="dcterms:W3CDTF">2016-10-27T15:05:54Z</dcterms:created>
  <dcterms:modified xsi:type="dcterms:W3CDTF">2021-03-01T05:48:46Z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0x01010057C8CA6BD4B6BB458EC4DF3BC6B8455E</vt:lpwstr>
  </property>
</Properties>
</file>