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embeddedFontLst>
    <p:embeddedFont>
      <p:font typeface="MQVNLN+Calibri-Light"/>
      <p:regular r:id="rId29"/>
    </p:embeddedFont>
    <p:embeddedFont>
      <p:font typeface="EENHPO+Calibri-Light,Bold"/>
      <p:regular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font" Target="fonts/font1.fntdata" /><Relationship Id="rId3" Type="http://schemas.openxmlformats.org/officeDocument/2006/relationships/viewProps" Target="viewProps.xml" /><Relationship Id="rId30" Type="http://schemas.openxmlformats.org/officeDocument/2006/relationships/font" Target="fonts/font2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3831" y="1003483"/>
            <a:ext cx="7130778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Computer</a:t>
            </a: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Networks</a:t>
            </a: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And</a:t>
            </a: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100">
                <a:solidFill>
                  <a:srgbClr val="c00000"/>
                </a:solidFill>
                <a:latin typeface="MQVNLN+Calibri-Light"/>
                <a:cs typeface="MQVNLN+Calibri-Light"/>
              </a:rPr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4762" y="1698318"/>
            <a:ext cx="1278049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c00000"/>
                </a:solidFill>
                <a:latin typeface="EENHPO+Calibri-Light,Bold"/>
                <a:cs typeface="EENHPO+Calibri-Light,Bold"/>
              </a:rPr>
              <a:t>19CS2109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7424" y="4462409"/>
            <a:ext cx="6891259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Network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Layer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in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3900">
                <a:solidFill>
                  <a:srgbClr val="c00000"/>
                </a:solidFill>
                <a:latin typeface="MQVNLN+Calibri-Light"/>
                <a:cs typeface="MQVNLN+Calibri-Light"/>
              </a:rPr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9531" y="6475818"/>
            <a:ext cx="911600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©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2020-21</a:t>
            </a:r>
            <a:r>
              <a:rPr dirty="0" sz="1200" spc="271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KL</a:t>
            </a:r>
            <a:r>
              <a:rPr dirty="0" sz="1200" spc="37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contents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this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presentation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an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intellectual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copyrighted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property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KL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University.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ALL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RIGHTS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RESERVED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573" y="6475818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898989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269260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Subnets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1741" y="5279227"/>
            <a:ext cx="6636567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subnetted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64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subnets.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837891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CDR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–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Classless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InterDomain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1136" y="1234047"/>
            <a:ext cx="4763622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assignments.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811000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NAT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–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Network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Address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Translation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5542" y="1234047"/>
            <a:ext cx="581762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Placement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operation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NAT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box.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790055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Internet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Control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Message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6369" y="1234047"/>
            <a:ext cx="5149448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principal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ICMP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message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types.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873484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ARP–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Address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Resolution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104" y="1234047"/>
            <a:ext cx="1005992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Three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interconnected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/24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networks: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Ethernets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FDDI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ring.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8463267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Dynamic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Host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Configuration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0794" y="1234047"/>
            <a:ext cx="297922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Operation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DHCP.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0" y="569544"/>
            <a:ext cx="9528912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OSPF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–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Interior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Gateway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Routing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6267" y="6365077"/>
            <a:ext cx="9411209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autonomous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system.</a:t>
            </a:r>
            <a:r>
              <a:rPr dirty="0" sz="2800" spc="117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 spc="1906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representation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spc="44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205278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OSPF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9688" y="6022177"/>
            <a:ext cx="8568542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relation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ASes,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backbones,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areas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OSPF.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205278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OSPF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0185" y="1234047"/>
            <a:ext cx="492897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five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OSPF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messeges.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80631"/>
            <a:ext cx="9396833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BGP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–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Exterior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Gateway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Routing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0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1662" y="5898353"/>
            <a:ext cx="7806658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(a)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BGP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routers.</a:t>
            </a:r>
            <a:r>
              <a:rPr dirty="0" sz="2800" spc="31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ed7d31"/>
                </a:solidFill>
                <a:latin typeface="Calibri"/>
                <a:cs typeface="Calibri"/>
              </a:rPr>
              <a:t>(b)</a:t>
            </a:r>
            <a:r>
              <a:rPr dirty="0" sz="2800" spc="64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775521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Network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Layer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107" y="1648547"/>
            <a:ext cx="2883811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Protocol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7107" y="2214459"/>
            <a:ext cx="2468316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Addresses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107" y="2780371"/>
            <a:ext cx="7974784" cy="214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Internet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Protocols</a:t>
            </a:r>
          </a:p>
          <a:p>
            <a:pPr marL="0" marR="0">
              <a:lnSpc>
                <a:spcPts val="3250"/>
              </a:lnSpc>
              <a:spcBef>
                <a:spcPts val="120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OSPF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Interior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Gateway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Routing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Protocol</a:t>
            </a:r>
          </a:p>
          <a:p>
            <a:pPr marL="0" marR="0">
              <a:lnSpc>
                <a:spcPts val="3250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BGP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Exterior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Gateway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Routing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Protocol</a:t>
            </a:r>
          </a:p>
          <a:p>
            <a:pPr marL="0" marR="0">
              <a:lnSpc>
                <a:spcPts val="3250"/>
              </a:lnSpc>
              <a:spcBef>
                <a:spcPts val="1205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Internet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Multicasting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7107" y="5044019"/>
            <a:ext cx="1081973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 spc="180">
                <a:solidFill>
                  <a:srgbClr val="000000"/>
                </a:solidFill>
                <a:latin typeface="Calibri"/>
                <a:cs typeface="Calibri"/>
              </a:rPr>
              <a:t>•</a:t>
            </a:r>
            <a:r>
              <a:rPr dirty="0" sz="3200">
                <a:solidFill>
                  <a:srgbClr val="000000"/>
                </a:solidFill>
                <a:latin typeface="Calibri"/>
                <a:cs typeface="Calibri"/>
              </a:rPr>
              <a:t>IPv6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510544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Main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IPv6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Header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0637" y="6307927"/>
            <a:ext cx="489946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IPv6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header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(required).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431306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Extension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Headers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5443" y="5968203"/>
            <a:ext cx="358338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IPv6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extension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headers.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505521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Extension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Headers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873" y="5412577"/>
            <a:ext cx="10154517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hop-by-hop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extension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header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datagrams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(jumbograms).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5055214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Extension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Headers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280" y="5488777"/>
            <a:ext cx="5000096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extension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header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routing.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6667232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Design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Principles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for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973" y="1405728"/>
            <a:ext cx="326362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sure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works.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4973" y="1916777"/>
            <a:ext cx="2553136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2.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Keep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simple.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973" y="2427825"/>
            <a:ext cx="3265047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clear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choices.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973" y="2938873"/>
            <a:ext cx="316299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4.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Exploit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modularity.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4973" y="3449921"/>
            <a:ext cx="3596822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5.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Expect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heterogeneity.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4973" y="3960969"/>
            <a:ext cx="7926962" cy="1933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6.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Avoid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static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options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parameters.</a:t>
            </a:r>
          </a:p>
          <a:p>
            <a:pPr marL="0" marR="0">
              <a:lnSpc>
                <a:spcPts val="2850"/>
              </a:lnSpc>
              <a:spcBef>
                <a:spcPts val="1174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7.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Look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design;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perfect.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8.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strict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sending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tolerant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receiving.</a:t>
            </a:r>
          </a:p>
          <a:p>
            <a:pPr marL="0" marR="0">
              <a:lnSpc>
                <a:spcPts val="2850"/>
              </a:lnSpc>
              <a:spcBef>
                <a:spcPts val="1173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9.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Think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scalability.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4973" y="6005160"/>
            <a:ext cx="5228264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Calibri"/>
                <a:cs typeface="Calibri"/>
              </a:rPr>
              <a:t>10.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Consider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cost.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601684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Collection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of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Subnetworks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6176" y="6098377"/>
            <a:ext cx="9230314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Internet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interconnected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collection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networks.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355364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IP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4150" y="1234047"/>
            <a:ext cx="5346806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IPv4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(Internet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Protocol)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header.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429580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The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IP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Protocol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5333" y="1234047"/>
            <a:ext cx="3512977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options.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2984799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IP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3076" y="1234047"/>
            <a:ext cx="2929437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formats.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372694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IP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Addresses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 </a:t>
            </a: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0856" y="1234047"/>
            <a:ext cx="312359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Special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IP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addresses.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0" y="457893"/>
            <a:ext cx="1952128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MQVNLN+Calibri-Light"/>
                <a:cs typeface="MQVNLN+Calibri-Light"/>
              </a:rPr>
              <a:t>Subnets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6561" y="1234047"/>
            <a:ext cx="9209333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campus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consisting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LANs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departments.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2021-03-13T23:33:51-06:00</dcterms:modified>
</cp:coreProperties>
</file>