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1/03/2021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417" y="1566361"/>
            <a:ext cx="3180640" cy="45361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19CS2109</a:t>
            </a:r>
            <a:endParaRPr lang="en-US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051" y="1007126"/>
            <a:ext cx="9144000" cy="53208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4100" dirty="0">
                <a:solidFill>
                  <a:srgbClr val="C00000"/>
                </a:solidFill>
                <a:latin typeface="+mj-lt"/>
                <a:ea typeface="+mj-ea"/>
                <a:cs typeface="Calibri" panose="020F0502020204030204" pitchFamily="34" charset="0"/>
              </a:rPr>
              <a:t>Computer Networks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</a:t>
            </a:r>
            <a:r>
              <a:rPr lang="en-AU" dirty="0" smtClean="0"/>
              <a:t>2020-21  KL </a:t>
            </a:r>
            <a:r>
              <a:rPr lang="en-AU" dirty="0"/>
              <a:t>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824" y="428291"/>
            <a:ext cx="2777828" cy="194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2661840" y="4102665"/>
            <a:ext cx="7870913" cy="8946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Elements of Transport Protocols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2374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Release (3)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Four protocol scenarios for releasing a connection.  </a:t>
            </a: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Normal case of a three-way handshake.  </a:t>
            </a: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final ACK lost.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161367" y="2830513"/>
            <a:ext cx="18563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6-14, a, b</a:t>
            </a:r>
          </a:p>
        </p:txBody>
      </p:sp>
      <p:pic>
        <p:nvPicPr>
          <p:cNvPr id="10245" name="Picture 5" descr="6-14"/>
          <p:cNvPicPr>
            <a:picLocks noChangeAspect="1" noChangeArrowheads="1"/>
          </p:cNvPicPr>
          <p:nvPr/>
        </p:nvPicPr>
        <p:blipFill>
          <a:blip r:embed="rId2" cstate="print"/>
          <a:srcRect b="51152"/>
          <a:stretch>
            <a:fillRect/>
          </a:stretch>
        </p:blipFill>
        <p:spPr bwMode="auto">
          <a:xfrm>
            <a:off x="952500" y="1393825"/>
            <a:ext cx="10331451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Release (4)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1" y="5715000"/>
            <a:ext cx="10850033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(c)</a:t>
            </a:r>
            <a:r>
              <a:rPr lang="en-US" smtClean="0"/>
              <a:t> Response lost.  (</a:t>
            </a:r>
            <a:r>
              <a:rPr lang="en-US" smtClean="0">
                <a:solidFill>
                  <a:schemeClr val="accent2"/>
                </a:solidFill>
              </a:rPr>
              <a:t>d)</a:t>
            </a:r>
            <a:r>
              <a:rPr lang="en-US" smtClean="0"/>
              <a:t>  Response lost and subsequent DRs lost.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161367" y="2830513"/>
            <a:ext cx="18563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6-14, c,d</a:t>
            </a:r>
          </a:p>
        </p:txBody>
      </p:sp>
      <p:pic>
        <p:nvPicPr>
          <p:cNvPr id="11269" name="Picture 5" descr="6-14"/>
          <p:cNvPicPr>
            <a:picLocks noChangeAspect="1" noChangeArrowheads="1"/>
          </p:cNvPicPr>
          <p:nvPr/>
        </p:nvPicPr>
        <p:blipFill>
          <a:blip r:embed="rId2" cstate="print"/>
          <a:srcRect t="50192"/>
          <a:stretch>
            <a:fillRect/>
          </a:stretch>
        </p:blipFill>
        <p:spPr bwMode="auto">
          <a:xfrm>
            <a:off x="977901" y="1006476"/>
            <a:ext cx="10623551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Flow Control and Buffering</a:t>
            </a:r>
          </a:p>
        </p:txBody>
      </p:sp>
      <p:pic>
        <p:nvPicPr>
          <p:cNvPr id="12291" name="Picture 5" descr="6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1" y="1643064"/>
            <a:ext cx="7776633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14352" y="5329239"/>
            <a:ext cx="116776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(a)</a:t>
            </a:r>
            <a:r>
              <a:rPr lang="en-US" sz="2400">
                <a:latin typeface="Times New Roman" pitchFamily="18" charset="0"/>
              </a:rPr>
              <a:t>  Chained fixed-size buffers.   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(b)</a:t>
            </a:r>
            <a:r>
              <a:rPr lang="en-US" sz="2400">
                <a:latin typeface="Times New Roman" pitchFamily="18" charset="0"/>
              </a:rPr>
              <a:t>  Chained variable-sized buffers.  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(c)</a:t>
            </a:r>
            <a:r>
              <a:rPr lang="en-US" sz="2400">
                <a:latin typeface="Times New Roman" pitchFamily="18" charset="0"/>
              </a:rPr>
              <a:t>  One large circular buffer per connection.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Multiplexing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Upward multiplexing.    </a:t>
            </a: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Downward multiplexing.</a:t>
            </a:r>
          </a:p>
        </p:txBody>
      </p:sp>
      <p:pic>
        <p:nvPicPr>
          <p:cNvPr id="13316" name="Picture 5" descr="6-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434" y="1489075"/>
            <a:ext cx="9920817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Crash Recovery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Different combinations of client and server strategy.</a:t>
            </a:r>
          </a:p>
        </p:txBody>
      </p:sp>
      <p:pic>
        <p:nvPicPr>
          <p:cNvPr id="14340" name="Picture 7" descr="6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667" y="1597025"/>
            <a:ext cx="10153651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of Transport Protocols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7317" y="1595438"/>
            <a:ext cx="9954683" cy="495776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200" smtClean="0"/>
              <a:t>Addressing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Connection Establishment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Connection Release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Flow Control and Buffering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Multiplexing</a:t>
            </a:r>
          </a:p>
          <a:p>
            <a:pPr eaLnBrk="1" hangingPunct="1">
              <a:buFontTx/>
              <a:buChar char="•"/>
            </a:pPr>
            <a:r>
              <a:rPr lang="en-US" sz="3200" smtClean="0"/>
              <a:t>Crash Recovery</a:t>
            </a:r>
          </a:p>
          <a:p>
            <a:pPr eaLnBrk="1" hangingPunct="1">
              <a:buFontTx/>
              <a:buChar char="•"/>
            </a:pP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Transport Protocol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0901" y="5257800"/>
            <a:ext cx="100711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Environment of the data link layer.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Environment of the transport layer.</a:t>
            </a:r>
          </a:p>
        </p:txBody>
      </p:sp>
      <p:pic>
        <p:nvPicPr>
          <p:cNvPr id="3076" name="Picture 5" descr="6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168" y="1809750"/>
            <a:ext cx="11216217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TSAPs, NSAPs and transport connections.</a:t>
            </a:r>
          </a:p>
        </p:txBody>
      </p:sp>
      <p:pic>
        <p:nvPicPr>
          <p:cNvPr id="4100" name="Picture 5" descr="6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201" y="1314450"/>
            <a:ext cx="6398684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Establishment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518" y="5715000"/>
            <a:ext cx="9175749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How a user process in host 1 establishes a connection with a time-of-day server in host 2.</a:t>
            </a:r>
          </a:p>
        </p:txBody>
      </p:sp>
      <p:pic>
        <p:nvPicPr>
          <p:cNvPr id="5124" name="Picture 5" descr="6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700" y="1179513"/>
            <a:ext cx="8712200" cy="42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Establishment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6533" y="5353050"/>
            <a:ext cx="10295467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(a)</a:t>
            </a:r>
            <a:r>
              <a:rPr lang="en-US" smtClean="0"/>
              <a:t> TPDUs may not enter the forbidden region.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(b)</a:t>
            </a:r>
            <a:r>
              <a:rPr lang="en-US" smtClean="0"/>
              <a:t> The resynchronization problem.</a:t>
            </a:r>
          </a:p>
        </p:txBody>
      </p:sp>
      <p:pic>
        <p:nvPicPr>
          <p:cNvPr id="6148" name="Picture 5" descr="6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417" y="1490663"/>
            <a:ext cx="10386483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Establishment (3)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457201" y="3925888"/>
            <a:ext cx="1115483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Times New Roman" pitchFamily="18" charset="0"/>
              </a:rPr>
              <a:t>Three protocol scenarios for establishing a connection using a three-way handshake.  CR denotes CONNECTION REQUEST.  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(a)</a:t>
            </a:r>
            <a:r>
              <a:rPr lang="en-US" sz="2400">
                <a:latin typeface="Times New Roman" pitchFamily="18" charset="0"/>
              </a:rPr>
              <a:t> Normal operation, 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(b)</a:t>
            </a:r>
            <a:r>
              <a:rPr lang="en-US" sz="2400">
                <a:latin typeface="Times New Roman" pitchFamily="18" charset="0"/>
              </a:rPr>
              <a:t> Old CONNECTION REQUEST appearing out of nowhere.  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(c)</a:t>
            </a:r>
            <a:r>
              <a:rPr lang="en-US" sz="2400">
                <a:latin typeface="Times New Roman" pitchFamily="18" charset="0"/>
              </a:rPr>
              <a:t> Duplicate CONNECTION REQUEST and duplicate ACK.</a:t>
            </a:r>
          </a:p>
        </p:txBody>
      </p:sp>
      <p:pic>
        <p:nvPicPr>
          <p:cNvPr id="7172" name="Picture 6" descr="6-11"/>
          <p:cNvPicPr>
            <a:picLocks noChangeAspect="1" noChangeArrowheads="1"/>
          </p:cNvPicPr>
          <p:nvPr/>
        </p:nvPicPr>
        <p:blipFill>
          <a:blip r:embed="rId2" cstate="print"/>
          <a:srcRect b="49911"/>
          <a:stretch>
            <a:fillRect/>
          </a:stretch>
        </p:blipFill>
        <p:spPr bwMode="auto">
          <a:xfrm>
            <a:off x="1217085" y="1252539"/>
            <a:ext cx="6047316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7" descr="6-11"/>
          <p:cNvPicPr>
            <a:picLocks noChangeAspect="1" noChangeArrowheads="1"/>
          </p:cNvPicPr>
          <p:nvPr/>
        </p:nvPicPr>
        <p:blipFill>
          <a:blip r:embed="rId2" cstate="print"/>
          <a:srcRect l="22681" t="49484" r="21422"/>
          <a:stretch>
            <a:fillRect/>
          </a:stretch>
        </p:blipFill>
        <p:spPr bwMode="auto">
          <a:xfrm>
            <a:off x="7744885" y="1195389"/>
            <a:ext cx="3380316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Release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19800"/>
            <a:ext cx="121920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Abrupt disconnection with loss of data.</a:t>
            </a:r>
          </a:p>
        </p:txBody>
      </p:sp>
      <p:pic>
        <p:nvPicPr>
          <p:cNvPr id="8196" name="Picture 5" descr="6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5351" y="1395414"/>
            <a:ext cx="52959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Release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two-army problem.</a:t>
            </a:r>
          </a:p>
        </p:txBody>
      </p:sp>
      <p:pic>
        <p:nvPicPr>
          <p:cNvPr id="9220" name="Picture 5" descr="6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851" y="2062164"/>
            <a:ext cx="8906933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9B67-2555-4DB6-B147-5FFEA8141233}">
  <ds:schemaRefs>
    <ds:schemaRef ds:uri="http://purl.org/dc/terms/"/>
    <ds:schemaRef ds:uri="5e62a2dd-ff91-4591-8d2f-adadc8198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261</Words>
  <Application>Microsoft Office PowerPoint</Application>
  <PresentationFormat>Custom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19CS2109</vt:lpstr>
      <vt:lpstr>Elements of Transport Protocols</vt:lpstr>
      <vt:lpstr>Transport Protocol</vt:lpstr>
      <vt:lpstr>Addressing</vt:lpstr>
      <vt:lpstr>Connection Establishment</vt:lpstr>
      <vt:lpstr>Connection Establishment (2)</vt:lpstr>
      <vt:lpstr>Connection Establishment (3)</vt:lpstr>
      <vt:lpstr>Connection Release</vt:lpstr>
      <vt:lpstr>Connection Release (2)</vt:lpstr>
      <vt:lpstr>Connection Release (3)</vt:lpstr>
      <vt:lpstr>Connection Release (4)</vt:lpstr>
      <vt:lpstr>Flow Control and Buffering</vt:lpstr>
      <vt:lpstr>Multiplexing</vt:lpstr>
      <vt:lpstr>Crash Recovery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GS</cp:lastModifiedBy>
  <cp:revision>78</cp:revision>
  <dcterms:created xsi:type="dcterms:W3CDTF">2016-10-27T15:05:54Z</dcterms:created>
  <dcterms:modified xsi:type="dcterms:W3CDTF">2021-03-01T05:52:54Z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