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417" y="1566361"/>
            <a:ext cx="3180640" cy="45361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19CS2109</a:t>
            </a:r>
            <a:endParaRPr lang="en-US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051" y="1007126"/>
            <a:ext cx="9144000" cy="53208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4100" dirty="0">
                <a:solidFill>
                  <a:srgbClr val="C00000"/>
                </a:solidFill>
                <a:latin typeface="+mj-lt"/>
                <a:ea typeface="+mj-ea"/>
                <a:cs typeface="Calibri" panose="020F0502020204030204" pitchFamily="34" charset="0"/>
              </a:rPr>
              <a:t>Computer Networks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824" y="428291"/>
            <a:ext cx="2777828" cy="19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2661840" y="4102665"/>
            <a:ext cx="7870913" cy="894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Transport Layer</a:t>
            </a:r>
            <a:br>
              <a:rPr lang="en-US" sz="4000" dirty="0" smtClean="0"/>
            </a:br>
            <a:r>
              <a:rPr lang="en-US" sz="4000" dirty="0" smtClean="0"/>
              <a:t>UDP/TCP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Transmission Policy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19800"/>
            <a:ext cx="121920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Silly window syndrome.</a:t>
            </a:r>
          </a:p>
        </p:txBody>
      </p:sp>
      <p:pic>
        <p:nvPicPr>
          <p:cNvPr id="11268" name="Picture 5" descr="6-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352" y="1392238"/>
            <a:ext cx="903604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Congestion Control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1" y="5715000"/>
            <a:ext cx="112141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A fast network feeding a low capacity receiver.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A slow network feeding a high-capacity receiver.</a:t>
            </a:r>
          </a:p>
        </p:txBody>
      </p:sp>
      <p:pic>
        <p:nvPicPr>
          <p:cNvPr id="12292" name="Picture 5" descr="6-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163639"/>
            <a:ext cx="7564967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Congestion Control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111875"/>
            <a:ext cx="12192000" cy="5143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An example of the Internet congestion algorithm.</a:t>
            </a:r>
          </a:p>
        </p:txBody>
      </p:sp>
      <p:pic>
        <p:nvPicPr>
          <p:cNvPr id="13316" name="Picture 5" descr="6-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934" y="955676"/>
            <a:ext cx="9328151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Timer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017" y="5437189"/>
            <a:ext cx="12192000" cy="1284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Probability density of ACK arrival times in the data link layer. 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Probability density of  ACK arrival times for TCP.</a:t>
            </a:r>
          </a:p>
        </p:txBody>
      </p:sp>
      <p:pic>
        <p:nvPicPr>
          <p:cNvPr id="14340" name="Picture 5" descr="6-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767" y="1144588"/>
            <a:ext cx="1010073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12192000" cy="1143000"/>
          </a:xfrm>
        </p:spPr>
        <p:txBody>
          <a:bodyPr/>
          <a:lstStyle/>
          <a:p>
            <a:pPr eaLnBrk="1" hangingPunct="1"/>
            <a:r>
              <a:rPr lang="en-US" smtClean="0"/>
              <a:t>The Internet Transport Protocols: UDP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085" y="1995488"/>
            <a:ext cx="11101916" cy="45577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smtClean="0"/>
              <a:t>Introduction to UDP</a:t>
            </a:r>
          </a:p>
          <a:p>
            <a:pPr eaLnBrk="1" hangingPunct="1">
              <a:buFontTx/>
              <a:buChar char="•"/>
            </a:pPr>
            <a:r>
              <a:rPr lang="en-US" sz="3600" smtClean="0"/>
              <a:t>Remote Procedure Call</a:t>
            </a:r>
          </a:p>
          <a:p>
            <a:pPr eaLnBrk="1" hangingPunct="1">
              <a:buFontTx/>
              <a:buChar char="•"/>
            </a:pPr>
            <a:r>
              <a:rPr lang="en-US" sz="3600" smtClean="0"/>
              <a:t>The Real-Time Transport Protocol</a:t>
            </a:r>
          </a:p>
          <a:p>
            <a:pPr eaLnBrk="1" hangingPunct="1">
              <a:buFontTx/>
              <a:buChar char="•"/>
            </a:pPr>
            <a:endParaRPr lang="en-US" sz="36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Introduction to UDP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UDP header.</a:t>
            </a:r>
          </a:p>
        </p:txBody>
      </p:sp>
      <p:pic>
        <p:nvPicPr>
          <p:cNvPr id="4100" name="Picture 5" descr="6-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18" y="2682875"/>
            <a:ext cx="10943167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Steps in making a remote procedure call.  The stubs are shaded.</a:t>
            </a:r>
          </a:p>
        </p:txBody>
      </p:sp>
      <p:pic>
        <p:nvPicPr>
          <p:cNvPr id="5124" name="Picture 5" descr="6-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617" y="1363663"/>
            <a:ext cx="104394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Transport Protocols: TCP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1" y="1166814"/>
            <a:ext cx="9836151" cy="5386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Introduction to TCP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The TCP Service Model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The TCP Protocol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The TCP Segment Header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TCP Connection Establishment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TCP Connection Release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TCP Connection Management Modeling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TCP Transmission Policy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TCP Congestion Control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800" smtClean="0"/>
              <a:t>TCP Timer Management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TCP Service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Some assigned ports.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624667" y="2097088"/>
            <a:ext cx="8445500" cy="2641600"/>
            <a:chOff x="1192" y="1321"/>
            <a:chExt cx="3338" cy="1664"/>
          </a:xfrm>
        </p:grpSpPr>
        <p:sp>
          <p:nvSpPr>
            <p:cNvPr id="7200" name="Rectangle 7"/>
            <p:cNvSpPr>
              <a:spLocks noChangeArrowheads="1"/>
            </p:cNvSpPr>
            <p:nvPr/>
          </p:nvSpPr>
          <p:spPr bwMode="auto">
            <a:xfrm>
              <a:off x="1192" y="1321"/>
              <a:ext cx="51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8"/>
            <p:cNvSpPr>
              <a:spLocks noChangeArrowheads="1"/>
            </p:cNvSpPr>
            <p:nvPr/>
          </p:nvSpPr>
          <p:spPr bwMode="auto">
            <a:xfrm>
              <a:off x="1707" y="1321"/>
              <a:ext cx="88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9"/>
            <p:cNvSpPr>
              <a:spLocks noChangeArrowheads="1"/>
            </p:cNvSpPr>
            <p:nvPr/>
          </p:nvSpPr>
          <p:spPr bwMode="auto">
            <a:xfrm>
              <a:off x="2592" y="1321"/>
              <a:ext cx="1938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Rectangle 10"/>
            <p:cNvSpPr>
              <a:spLocks noChangeArrowheads="1"/>
            </p:cNvSpPr>
            <p:nvPr/>
          </p:nvSpPr>
          <p:spPr bwMode="auto">
            <a:xfrm>
              <a:off x="1192" y="1506"/>
              <a:ext cx="51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11"/>
            <p:cNvSpPr>
              <a:spLocks noChangeArrowheads="1"/>
            </p:cNvSpPr>
            <p:nvPr/>
          </p:nvSpPr>
          <p:spPr bwMode="auto">
            <a:xfrm>
              <a:off x="1707" y="1506"/>
              <a:ext cx="88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Rectangle 12"/>
            <p:cNvSpPr>
              <a:spLocks noChangeArrowheads="1"/>
            </p:cNvSpPr>
            <p:nvPr/>
          </p:nvSpPr>
          <p:spPr bwMode="auto">
            <a:xfrm>
              <a:off x="2592" y="1506"/>
              <a:ext cx="1938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192" y="1691"/>
              <a:ext cx="3338" cy="185"/>
              <a:chOff x="1288" y="1865"/>
              <a:chExt cx="3338" cy="185"/>
            </a:xfrm>
          </p:grpSpPr>
          <p:sp>
            <p:nvSpPr>
              <p:cNvPr id="7229" name="Rectangle 13"/>
              <p:cNvSpPr>
                <a:spLocks noChangeArrowheads="1"/>
              </p:cNvSpPr>
              <p:nvPr/>
            </p:nvSpPr>
            <p:spPr bwMode="auto">
              <a:xfrm>
                <a:off x="1288" y="1865"/>
                <a:ext cx="51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" name="Rectangle 14"/>
              <p:cNvSpPr>
                <a:spLocks noChangeArrowheads="1"/>
              </p:cNvSpPr>
              <p:nvPr/>
            </p:nvSpPr>
            <p:spPr bwMode="auto">
              <a:xfrm>
                <a:off x="1803" y="1865"/>
                <a:ext cx="88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1" name="Rectangle 15"/>
              <p:cNvSpPr>
                <a:spLocks noChangeArrowheads="1"/>
              </p:cNvSpPr>
              <p:nvPr/>
            </p:nvSpPr>
            <p:spPr bwMode="auto">
              <a:xfrm>
                <a:off x="2688" y="1865"/>
                <a:ext cx="1938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192" y="1876"/>
              <a:ext cx="3338" cy="185"/>
              <a:chOff x="1384" y="1513"/>
              <a:chExt cx="3338" cy="185"/>
            </a:xfrm>
          </p:grpSpPr>
          <p:sp>
            <p:nvSpPr>
              <p:cNvPr id="7226" name="Rectangle 16"/>
              <p:cNvSpPr>
                <a:spLocks noChangeArrowheads="1"/>
              </p:cNvSpPr>
              <p:nvPr/>
            </p:nvSpPr>
            <p:spPr bwMode="auto">
              <a:xfrm>
                <a:off x="1384" y="1513"/>
                <a:ext cx="51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7" name="Rectangle 17"/>
              <p:cNvSpPr>
                <a:spLocks noChangeArrowheads="1"/>
              </p:cNvSpPr>
              <p:nvPr/>
            </p:nvSpPr>
            <p:spPr bwMode="auto">
              <a:xfrm>
                <a:off x="1899" y="1513"/>
                <a:ext cx="88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8" name="Rectangle 18"/>
              <p:cNvSpPr>
                <a:spLocks noChangeArrowheads="1"/>
              </p:cNvSpPr>
              <p:nvPr/>
            </p:nvSpPr>
            <p:spPr bwMode="auto">
              <a:xfrm>
                <a:off x="2784" y="1513"/>
                <a:ext cx="1938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192" y="2061"/>
              <a:ext cx="3338" cy="185"/>
              <a:chOff x="1480" y="1609"/>
              <a:chExt cx="3338" cy="185"/>
            </a:xfrm>
          </p:grpSpPr>
          <p:sp>
            <p:nvSpPr>
              <p:cNvPr id="7223" name="Rectangle 19"/>
              <p:cNvSpPr>
                <a:spLocks noChangeArrowheads="1"/>
              </p:cNvSpPr>
              <p:nvPr/>
            </p:nvSpPr>
            <p:spPr bwMode="auto">
              <a:xfrm>
                <a:off x="1480" y="1609"/>
                <a:ext cx="51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4" name="Rectangle 20"/>
              <p:cNvSpPr>
                <a:spLocks noChangeArrowheads="1"/>
              </p:cNvSpPr>
              <p:nvPr/>
            </p:nvSpPr>
            <p:spPr bwMode="auto">
              <a:xfrm>
                <a:off x="1995" y="1609"/>
                <a:ext cx="88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5" name="Rectangle 21"/>
              <p:cNvSpPr>
                <a:spLocks noChangeArrowheads="1"/>
              </p:cNvSpPr>
              <p:nvPr/>
            </p:nvSpPr>
            <p:spPr bwMode="auto">
              <a:xfrm>
                <a:off x="2880" y="1609"/>
                <a:ext cx="1938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9" name="Rectangle 25"/>
            <p:cNvSpPr>
              <a:spLocks noChangeArrowheads="1"/>
            </p:cNvSpPr>
            <p:nvPr/>
          </p:nvSpPr>
          <p:spPr bwMode="auto">
            <a:xfrm>
              <a:off x="1192" y="2245"/>
              <a:ext cx="51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Rectangle 26"/>
            <p:cNvSpPr>
              <a:spLocks noChangeArrowheads="1"/>
            </p:cNvSpPr>
            <p:nvPr/>
          </p:nvSpPr>
          <p:spPr bwMode="auto">
            <a:xfrm>
              <a:off x="1707" y="2245"/>
              <a:ext cx="88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Rectangle 27"/>
            <p:cNvSpPr>
              <a:spLocks noChangeArrowheads="1"/>
            </p:cNvSpPr>
            <p:nvPr/>
          </p:nvSpPr>
          <p:spPr bwMode="auto">
            <a:xfrm>
              <a:off x="2592" y="2245"/>
              <a:ext cx="1938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Rectangle 28"/>
            <p:cNvSpPr>
              <a:spLocks noChangeArrowheads="1"/>
            </p:cNvSpPr>
            <p:nvPr/>
          </p:nvSpPr>
          <p:spPr bwMode="auto">
            <a:xfrm>
              <a:off x="1192" y="2430"/>
              <a:ext cx="51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29"/>
            <p:cNvSpPr>
              <a:spLocks noChangeArrowheads="1"/>
            </p:cNvSpPr>
            <p:nvPr/>
          </p:nvSpPr>
          <p:spPr bwMode="auto">
            <a:xfrm>
              <a:off x="1707" y="2430"/>
              <a:ext cx="885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30"/>
            <p:cNvSpPr>
              <a:spLocks noChangeArrowheads="1"/>
            </p:cNvSpPr>
            <p:nvPr/>
          </p:nvSpPr>
          <p:spPr bwMode="auto">
            <a:xfrm>
              <a:off x="2592" y="2430"/>
              <a:ext cx="1938" cy="1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192" y="2615"/>
              <a:ext cx="3338" cy="185"/>
              <a:chOff x="1288" y="1865"/>
              <a:chExt cx="3338" cy="185"/>
            </a:xfrm>
          </p:grpSpPr>
          <p:sp>
            <p:nvSpPr>
              <p:cNvPr id="7220" name="Rectangle 32"/>
              <p:cNvSpPr>
                <a:spLocks noChangeArrowheads="1"/>
              </p:cNvSpPr>
              <p:nvPr/>
            </p:nvSpPr>
            <p:spPr bwMode="auto">
              <a:xfrm>
                <a:off x="1288" y="1865"/>
                <a:ext cx="51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1" name="Rectangle 33"/>
              <p:cNvSpPr>
                <a:spLocks noChangeArrowheads="1"/>
              </p:cNvSpPr>
              <p:nvPr/>
            </p:nvSpPr>
            <p:spPr bwMode="auto">
              <a:xfrm>
                <a:off x="1803" y="1865"/>
                <a:ext cx="88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2" name="Rectangle 34"/>
              <p:cNvSpPr>
                <a:spLocks noChangeArrowheads="1"/>
              </p:cNvSpPr>
              <p:nvPr/>
            </p:nvSpPr>
            <p:spPr bwMode="auto">
              <a:xfrm>
                <a:off x="2688" y="1865"/>
                <a:ext cx="1938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192" y="2800"/>
              <a:ext cx="3338" cy="185"/>
              <a:chOff x="1384" y="1513"/>
              <a:chExt cx="3338" cy="185"/>
            </a:xfrm>
          </p:grpSpPr>
          <p:sp>
            <p:nvSpPr>
              <p:cNvPr id="7217" name="Rectangle 36"/>
              <p:cNvSpPr>
                <a:spLocks noChangeArrowheads="1"/>
              </p:cNvSpPr>
              <p:nvPr/>
            </p:nvSpPr>
            <p:spPr bwMode="auto">
              <a:xfrm>
                <a:off x="1384" y="1513"/>
                <a:ext cx="51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8" name="Rectangle 37"/>
              <p:cNvSpPr>
                <a:spLocks noChangeArrowheads="1"/>
              </p:cNvSpPr>
              <p:nvPr/>
            </p:nvSpPr>
            <p:spPr bwMode="auto">
              <a:xfrm>
                <a:off x="1899" y="1513"/>
                <a:ext cx="885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9" name="Rectangle 38"/>
              <p:cNvSpPr>
                <a:spLocks noChangeArrowheads="1"/>
              </p:cNvSpPr>
              <p:nvPr/>
            </p:nvSpPr>
            <p:spPr bwMode="auto">
              <a:xfrm>
                <a:off x="2784" y="1513"/>
                <a:ext cx="1938" cy="1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3" name="Text Box 40"/>
          <p:cNvSpPr txBox="1">
            <a:spLocks noChangeArrowheads="1"/>
          </p:cNvSpPr>
          <p:nvPr/>
        </p:nvSpPr>
        <p:spPr bwMode="auto">
          <a:xfrm>
            <a:off x="2660651" y="2044701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Port</a:t>
            </a:r>
          </a:p>
        </p:txBody>
      </p:sp>
      <p:sp>
        <p:nvSpPr>
          <p:cNvPr id="7174" name="Text Box 42"/>
          <p:cNvSpPr txBox="1">
            <a:spLocks noChangeArrowheads="1"/>
          </p:cNvSpPr>
          <p:nvPr/>
        </p:nvSpPr>
        <p:spPr bwMode="auto">
          <a:xfrm>
            <a:off x="4089400" y="2044701"/>
            <a:ext cx="10518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Protocol</a:t>
            </a:r>
          </a:p>
        </p:txBody>
      </p:sp>
      <p:sp>
        <p:nvSpPr>
          <p:cNvPr id="7175" name="Text Box 43"/>
          <p:cNvSpPr txBox="1">
            <a:spLocks noChangeArrowheads="1"/>
          </p:cNvSpPr>
          <p:nvPr/>
        </p:nvSpPr>
        <p:spPr bwMode="auto">
          <a:xfrm>
            <a:off x="6438900" y="2073276"/>
            <a:ext cx="583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Use</a:t>
            </a:r>
          </a:p>
        </p:txBody>
      </p:sp>
      <p:sp>
        <p:nvSpPr>
          <p:cNvPr id="7176" name="Text Box 46"/>
          <p:cNvSpPr txBox="1">
            <a:spLocks noChangeArrowheads="1"/>
          </p:cNvSpPr>
          <p:nvPr/>
        </p:nvSpPr>
        <p:spPr bwMode="auto">
          <a:xfrm>
            <a:off x="2745317" y="2306639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21</a:t>
            </a:r>
          </a:p>
        </p:txBody>
      </p: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4127500" y="2349501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FTP</a:t>
            </a:r>
          </a:p>
        </p:txBody>
      </p:sp>
      <p:sp>
        <p:nvSpPr>
          <p:cNvPr id="7178" name="Text Box 48"/>
          <p:cNvSpPr txBox="1">
            <a:spLocks noChangeArrowheads="1"/>
          </p:cNvSpPr>
          <p:nvPr/>
        </p:nvSpPr>
        <p:spPr bwMode="auto">
          <a:xfrm>
            <a:off x="6438900" y="2352676"/>
            <a:ext cx="14269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File transfer</a:t>
            </a:r>
          </a:p>
        </p:txBody>
      </p:sp>
      <p:sp>
        <p:nvSpPr>
          <p:cNvPr id="7179" name="Text Box 50"/>
          <p:cNvSpPr txBox="1">
            <a:spLocks noChangeArrowheads="1"/>
          </p:cNvSpPr>
          <p:nvPr/>
        </p:nvSpPr>
        <p:spPr bwMode="auto">
          <a:xfrm>
            <a:off x="2745317" y="262255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23</a:t>
            </a:r>
          </a:p>
        </p:txBody>
      </p:sp>
      <p:sp>
        <p:nvSpPr>
          <p:cNvPr id="7180" name="Text Box 51"/>
          <p:cNvSpPr txBox="1">
            <a:spLocks noChangeArrowheads="1"/>
          </p:cNvSpPr>
          <p:nvPr/>
        </p:nvSpPr>
        <p:spPr bwMode="auto">
          <a:xfrm>
            <a:off x="4138084" y="2662239"/>
            <a:ext cx="820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Telnet</a:t>
            </a:r>
          </a:p>
        </p:txBody>
      </p:sp>
      <p:sp>
        <p:nvSpPr>
          <p:cNvPr id="7181" name="Text Box 52"/>
          <p:cNvSpPr txBox="1">
            <a:spLocks noChangeArrowheads="1"/>
          </p:cNvSpPr>
          <p:nvPr/>
        </p:nvSpPr>
        <p:spPr bwMode="auto">
          <a:xfrm>
            <a:off x="6438900" y="2627314"/>
            <a:ext cx="1571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Remote login</a:t>
            </a:r>
          </a:p>
        </p:txBody>
      </p:sp>
      <p:sp>
        <p:nvSpPr>
          <p:cNvPr id="7182" name="Text Box 53"/>
          <p:cNvSpPr txBox="1">
            <a:spLocks noChangeArrowheads="1"/>
          </p:cNvSpPr>
          <p:nvPr/>
        </p:nvSpPr>
        <p:spPr bwMode="auto">
          <a:xfrm>
            <a:off x="2745317" y="2936876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25</a:t>
            </a:r>
          </a:p>
        </p:txBody>
      </p:sp>
      <p:sp>
        <p:nvSpPr>
          <p:cNvPr id="7183" name="Text Box 54"/>
          <p:cNvSpPr txBox="1">
            <a:spLocks noChangeArrowheads="1"/>
          </p:cNvSpPr>
          <p:nvPr/>
        </p:nvSpPr>
        <p:spPr bwMode="auto">
          <a:xfrm>
            <a:off x="4127501" y="2943226"/>
            <a:ext cx="854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SMTP</a:t>
            </a:r>
          </a:p>
        </p:txBody>
      </p:sp>
      <p:sp>
        <p:nvSpPr>
          <p:cNvPr id="7184" name="Text Box 55"/>
          <p:cNvSpPr txBox="1">
            <a:spLocks noChangeArrowheads="1"/>
          </p:cNvSpPr>
          <p:nvPr/>
        </p:nvSpPr>
        <p:spPr bwMode="auto">
          <a:xfrm>
            <a:off x="6438900" y="2921001"/>
            <a:ext cx="8803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E-mail</a:t>
            </a:r>
          </a:p>
        </p:txBody>
      </p:sp>
      <p:sp>
        <p:nvSpPr>
          <p:cNvPr id="7185" name="Text Box 56"/>
          <p:cNvSpPr txBox="1">
            <a:spLocks noChangeArrowheads="1"/>
          </p:cNvSpPr>
          <p:nvPr/>
        </p:nvSpPr>
        <p:spPr bwMode="auto">
          <a:xfrm>
            <a:off x="2745317" y="3216276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69</a:t>
            </a:r>
          </a:p>
        </p:txBody>
      </p:sp>
      <p:sp>
        <p:nvSpPr>
          <p:cNvPr id="7186" name="Text Box 57"/>
          <p:cNvSpPr txBox="1">
            <a:spLocks noChangeArrowheads="1"/>
          </p:cNvSpPr>
          <p:nvPr/>
        </p:nvSpPr>
        <p:spPr bwMode="auto">
          <a:xfrm>
            <a:off x="4127501" y="3235326"/>
            <a:ext cx="7841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TFTP</a:t>
            </a:r>
          </a:p>
        </p:txBody>
      </p:sp>
      <p:sp>
        <p:nvSpPr>
          <p:cNvPr id="7187" name="Text Box 58"/>
          <p:cNvSpPr txBox="1">
            <a:spLocks noChangeArrowheads="1"/>
          </p:cNvSpPr>
          <p:nvPr/>
        </p:nvSpPr>
        <p:spPr bwMode="auto">
          <a:xfrm>
            <a:off x="6438900" y="3222626"/>
            <a:ext cx="318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Trivial File Transfer Protocol</a:t>
            </a:r>
          </a:p>
        </p:txBody>
      </p:sp>
      <p:sp>
        <p:nvSpPr>
          <p:cNvPr id="7188" name="Text Box 63"/>
          <p:cNvSpPr txBox="1">
            <a:spLocks noChangeArrowheads="1"/>
          </p:cNvSpPr>
          <p:nvPr/>
        </p:nvSpPr>
        <p:spPr bwMode="auto">
          <a:xfrm>
            <a:off x="2745317" y="3567113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79</a:t>
            </a:r>
          </a:p>
        </p:txBody>
      </p:sp>
      <p:sp>
        <p:nvSpPr>
          <p:cNvPr id="7189" name="Text Box 64"/>
          <p:cNvSpPr txBox="1">
            <a:spLocks noChangeArrowheads="1"/>
          </p:cNvSpPr>
          <p:nvPr/>
        </p:nvSpPr>
        <p:spPr bwMode="auto">
          <a:xfrm>
            <a:off x="4138085" y="3529014"/>
            <a:ext cx="8531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Finger</a:t>
            </a:r>
          </a:p>
        </p:txBody>
      </p:sp>
      <p:sp>
        <p:nvSpPr>
          <p:cNvPr id="7190" name="Text Box 65"/>
          <p:cNvSpPr txBox="1">
            <a:spLocks noChangeArrowheads="1"/>
          </p:cNvSpPr>
          <p:nvPr/>
        </p:nvSpPr>
        <p:spPr bwMode="auto">
          <a:xfrm>
            <a:off x="6438901" y="3529014"/>
            <a:ext cx="27606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Lookup info about a user</a:t>
            </a:r>
          </a:p>
        </p:txBody>
      </p:sp>
      <p:sp>
        <p:nvSpPr>
          <p:cNvPr id="7191" name="Text Box 66"/>
          <p:cNvSpPr txBox="1">
            <a:spLocks noChangeArrowheads="1"/>
          </p:cNvSpPr>
          <p:nvPr/>
        </p:nvSpPr>
        <p:spPr bwMode="auto">
          <a:xfrm>
            <a:off x="2745317" y="381635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80</a:t>
            </a:r>
          </a:p>
        </p:txBody>
      </p:sp>
      <p:sp>
        <p:nvSpPr>
          <p:cNvPr id="7192" name="Text Box 67"/>
          <p:cNvSpPr txBox="1">
            <a:spLocks noChangeArrowheads="1"/>
          </p:cNvSpPr>
          <p:nvPr/>
        </p:nvSpPr>
        <p:spPr bwMode="auto">
          <a:xfrm>
            <a:off x="4119034" y="3860800"/>
            <a:ext cx="8274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HTTP</a:t>
            </a:r>
          </a:p>
        </p:txBody>
      </p:sp>
      <p:sp>
        <p:nvSpPr>
          <p:cNvPr id="7193" name="Text Box 68"/>
          <p:cNvSpPr txBox="1">
            <a:spLocks noChangeArrowheads="1"/>
          </p:cNvSpPr>
          <p:nvPr/>
        </p:nvSpPr>
        <p:spPr bwMode="auto">
          <a:xfrm>
            <a:off x="6438900" y="3841751"/>
            <a:ext cx="1945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World Wide Web</a:t>
            </a:r>
          </a:p>
        </p:txBody>
      </p:sp>
      <p:sp>
        <p:nvSpPr>
          <p:cNvPr id="7194" name="Text Box 69"/>
          <p:cNvSpPr txBox="1">
            <a:spLocks noChangeArrowheads="1"/>
          </p:cNvSpPr>
          <p:nvPr/>
        </p:nvSpPr>
        <p:spPr bwMode="auto">
          <a:xfrm>
            <a:off x="2567518" y="4122739"/>
            <a:ext cx="5598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110</a:t>
            </a:r>
          </a:p>
        </p:txBody>
      </p:sp>
      <p:sp>
        <p:nvSpPr>
          <p:cNvPr id="7195" name="Text Box 70"/>
          <p:cNvSpPr txBox="1">
            <a:spLocks noChangeArrowheads="1"/>
          </p:cNvSpPr>
          <p:nvPr/>
        </p:nvSpPr>
        <p:spPr bwMode="auto">
          <a:xfrm>
            <a:off x="4155018" y="4111626"/>
            <a:ext cx="8691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POP-3</a:t>
            </a:r>
          </a:p>
        </p:txBody>
      </p:sp>
      <p:sp>
        <p:nvSpPr>
          <p:cNvPr id="7196" name="Text Box 71"/>
          <p:cNvSpPr txBox="1">
            <a:spLocks noChangeArrowheads="1"/>
          </p:cNvSpPr>
          <p:nvPr/>
        </p:nvSpPr>
        <p:spPr bwMode="auto">
          <a:xfrm>
            <a:off x="6438900" y="4127501"/>
            <a:ext cx="2416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Remote e-mail access</a:t>
            </a:r>
          </a:p>
        </p:txBody>
      </p:sp>
      <p:sp>
        <p:nvSpPr>
          <p:cNvPr id="7197" name="Text Box 72"/>
          <p:cNvSpPr txBox="1">
            <a:spLocks noChangeArrowheads="1"/>
          </p:cNvSpPr>
          <p:nvPr/>
        </p:nvSpPr>
        <p:spPr bwMode="auto">
          <a:xfrm>
            <a:off x="2567518" y="4421189"/>
            <a:ext cx="5598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119</a:t>
            </a:r>
          </a:p>
        </p:txBody>
      </p:sp>
      <p:sp>
        <p:nvSpPr>
          <p:cNvPr id="7198" name="Text Box 73"/>
          <p:cNvSpPr txBox="1">
            <a:spLocks noChangeArrowheads="1"/>
          </p:cNvSpPr>
          <p:nvPr/>
        </p:nvSpPr>
        <p:spPr bwMode="auto">
          <a:xfrm>
            <a:off x="4119034" y="4424364"/>
            <a:ext cx="856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NNTP</a:t>
            </a:r>
          </a:p>
        </p:txBody>
      </p:sp>
      <p:sp>
        <p:nvSpPr>
          <p:cNvPr id="7199" name="Text Box 74"/>
          <p:cNvSpPr txBox="1">
            <a:spLocks noChangeArrowheads="1"/>
          </p:cNvSpPr>
          <p:nvPr/>
        </p:nvSpPr>
        <p:spPr bwMode="auto">
          <a:xfrm>
            <a:off x="6438900" y="4411664"/>
            <a:ext cx="1757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USENET news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TCP Segment Header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308726"/>
            <a:ext cx="12192000" cy="5492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TCP Header.</a:t>
            </a:r>
          </a:p>
        </p:txBody>
      </p:sp>
      <p:pic>
        <p:nvPicPr>
          <p:cNvPr id="8196" name="Picture 5" descr="6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4" y="1201738"/>
            <a:ext cx="10291233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TCP Segment Header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pseudoheader included in the TCP checksum.</a:t>
            </a:r>
          </a:p>
        </p:txBody>
      </p:sp>
      <p:pic>
        <p:nvPicPr>
          <p:cNvPr id="9220" name="Picture 5" descr="6-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1" y="2214563"/>
            <a:ext cx="10852151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Connection Establishment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2" y="5440363"/>
            <a:ext cx="11245849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TCP connection establishment in the normal case.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Call collision.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52484" y="3068638"/>
            <a:ext cx="12678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6-31</a:t>
            </a:r>
          </a:p>
        </p:txBody>
      </p:sp>
      <p:pic>
        <p:nvPicPr>
          <p:cNvPr id="10245" name="Picture 7" descr="6-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801" y="1731963"/>
            <a:ext cx="8769351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9B67-2555-4DB6-B147-5FFEA8141233}">
  <ds:schemaRefs>
    <ds:schemaRef ds:uri="http://purl.org/dc/terms/"/>
    <ds:schemaRef ds:uri="5e62a2dd-ff91-4591-8d2f-adadc8198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282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19CS2109</vt:lpstr>
      <vt:lpstr>The Internet Transport Protocols: UDP</vt:lpstr>
      <vt:lpstr>Introduction to UDP</vt:lpstr>
      <vt:lpstr>Remote Procedure Call</vt:lpstr>
      <vt:lpstr>The Internet Transport Protocols: TCP</vt:lpstr>
      <vt:lpstr>The TCP Service Model</vt:lpstr>
      <vt:lpstr>The TCP Segment Header</vt:lpstr>
      <vt:lpstr>The TCP Segment Header (2)</vt:lpstr>
      <vt:lpstr>TCP Connection Establishment</vt:lpstr>
      <vt:lpstr>TCP Transmission Policy (2)</vt:lpstr>
      <vt:lpstr>TCP Congestion Control</vt:lpstr>
      <vt:lpstr>TCP Congestion Control (2)</vt:lpstr>
      <vt:lpstr>TCP Timer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GS</cp:lastModifiedBy>
  <cp:revision>78</cp:revision>
  <dcterms:created xsi:type="dcterms:W3CDTF">2016-10-27T15:05:54Z</dcterms:created>
  <dcterms:modified xsi:type="dcterms:W3CDTF">2021-03-01T05:55:01Z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