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7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B59A-29CE-4FFB-BD96-EA95509CE085}" type="datetimeFigureOut">
              <a:rPr lang="en-IN" smtClean="0"/>
              <a:pPr/>
              <a:t>30-03-2020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9F59F-7466-42CB-B69E-3FC0063C18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xmlns="" id="{B089442A-7A14-453A-B669-9261E81B7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94875F-9E2F-43B7-999D-44990D42CE1D}" type="slidenum">
              <a:rPr lang="en-AU" altLang="el-GR" smtClean="0">
                <a:ea typeface="ＭＳ Ｐゴシック" panose="020B0600070205080204" pitchFamily="34" charset="-128"/>
              </a:rPr>
              <a:pPr/>
              <a:t>2</a:t>
            </a:fld>
            <a:endParaRPr lang="en-AU" altLang="el-GR">
              <a:ea typeface="ＭＳ Ｐゴシック" panose="020B0600070205080204" pitchFamily="34" charset="-128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48736D5C-0BC1-4CC7-844C-4883E3F95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3A933E64-4CD5-461B-95BA-BE1703113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l-G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xmlns="" id="{B089442A-7A14-453A-B669-9261E81B7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94875F-9E2F-43B7-999D-44990D42CE1D}" type="slidenum">
              <a:rPr lang="en-AU" altLang="el-GR" smtClean="0">
                <a:ea typeface="ＭＳ Ｐゴシック" panose="020B0600070205080204" pitchFamily="34" charset="-128"/>
              </a:rPr>
              <a:pPr/>
              <a:t>3</a:t>
            </a:fld>
            <a:endParaRPr lang="en-AU" altLang="el-GR">
              <a:ea typeface="ＭＳ Ｐゴシック" panose="020B0600070205080204" pitchFamily="34" charset="-128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48736D5C-0BC1-4CC7-844C-4883E3F95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3A933E64-4CD5-461B-95BA-BE1703113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l-G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>
            <a:extLst>
              <a:ext uri="{FF2B5EF4-FFF2-40B4-BE49-F238E27FC236}">
                <a16:creationId xmlns:a16="http://schemas.microsoft.com/office/drawing/2014/main" xmlns="" id="{E6EB8203-84D6-4EBC-8CD1-3B370EDA3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F46992-5C2F-45D5-9A79-447CF54604A1}" type="slidenum">
              <a:rPr lang="en-AU" altLang="el-GR" smtClean="0">
                <a:ea typeface="ＭＳ Ｐゴシック" panose="020B0600070205080204" pitchFamily="34" charset="-128"/>
              </a:rPr>
              <a:pPr/>
              <a:t>4</a:t>
            </a:fld>
            <a:endParaRPr lang="en-AU" altLang="el-GR">
              <a:ea typeface="ＭＳ Ｐゴシック" panose="020B0600070205080204" pitchFamily="34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8C073C68-CD7E-4029-A2F8-53258FF46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F6C4D7AE-F77C-468E-A87C-0FA2A2B6A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xmlns="" id="{1CD19DD9-0CA4-44C3-AF59-5B46EDC4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93EC13-51CF-4B7B-AC9A-CC413CA70B42}" type="slidenum">
              <a:rPr lang="en-AU" altLang="el-GR" smtClean="0">
                <a:ea typeface="ＭＳ Ｐゴシック" panose="020B0600070205080204" pitchFamily="34" charset="-128"/>
              </a:rPr>
              <a:pPr/>
              <a:t>5</a:t>
            </a:fld>
            <a:endParaRPr lang="en-AU" altLang="el-GR">
              <a:ea typeface="ＭＳ Ｐゴシック" panose="020B0600070205080204" pitchFamily="34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B3046AE7-3B69-4D1A-8A7F-C6F9909F7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5AFD55D2-6944-40D0-86FD-7B863C92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l-G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xmlns="" id="{9D90427B-37B2-4ABA-97FA-F41E6E4B6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44E55E-9A3A-4464-BF75-2C446BCC5E81}" type="slidenum">
              <a:rPr lang="en-AU" altLang="el-GR" smtClean="0">
                <a:ea typeface="ＭＳ Ｐゴシック" panose="020B0600070205080204" pitchFamily="34" charset="-128"/>
              </a:rPr>
              <a:pPr/>
              <a:t>6</a:t>
            </a:fld>
            <a:endParaRPr lang="en-AU" altLang="el-GR">
              <a:ea typeface="ＭＳ Ｐゴシック" panose="020B0600070205080204" pitchFamily="34" charset="-128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86CAC0EB-6DF3-42D9-A8FC-88010DBD9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4DAC0F20-20DE-46C1-B9E4-5B1D2BE3B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l-G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7EB-DD24-4A0D-AC60-73471F23A2BC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C90037-5DB5-4759-8BFF-A346127046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47896" cy="11364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C362-08EF-4252-A450-76B6B2CF9CB6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A1DD-E635-4D2B-91B1-552BC4AC10F1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E5D-DE92-47F5-B0B3-6EF74423C8B0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FF5-B160-4723-9371-AF1BAD30F03C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24F-91A8-41FB-AF36-3E477FB4688D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4204-56BB-4C0A-A7DE-1966D44DA074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A149-6E7E-4DA9-BA20-950BF745EDB1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B717-3F07-4EDB-A6C0-97D9E83B0B0E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816" y="542570"/>
            <a:ext cx="9404723" cy="140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0FCA-F472-434C-B232-99857C99A017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F555B55-0E24-4B99-8FFF-D522B6BE70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082"/>
            <a:ext cx="1047896" cy="1066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E638-9738-4168-9DED-515F163192F5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F9D4-D68F-485C-8902-EEAEE399FA5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F57-8B88-4892-B3FE-74A1AAE5F717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ADC5-EEFA-43DB-B397-5CC2049ED469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476-71BE-42B4-B483-DD05415D3559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8C0B-18FA-4C24-B2AF-3685802B9CCA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33F-BA6B-4B2C-A76C-497C8C020A67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46B56-D8A8-4C0D-BC73-5EBC43E2D754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74EBC-146A-439C-AD82-9C9ACC9DD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for Network Security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F604E8-00C9-4D3B-B59E-7D8CE8F6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9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CE1E02A1-2088-41E3-908F-5011F35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z="3200">
                <a:ea typeface="ＭＳ Ｐゴシック" panose="020B0600070205080204" pitchFamily="34" charset="-128"/>
              </a:rPr>
              <a:t>Model for Network Security</a:t>
            </a:r>
            <a:endParaRPr lang="en-AU" altLang="el-GR" sz="3200">
              <a:ea typeface="ＭＳ Ｐゴシック" panose="020B0600070205080204" pitchFamily="34" charset="-128"/>
            </a:endParaRP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xmlns="" id="{6AFAD234-9306-4593-8835-28AA35E66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xmlns="" id="{24F5601B-AE87-46B8-B7BD-CBDBA3DC17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2669371-56A9-44BB-8BA9-5BB1B43EF7B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CE1E02A1-2088-41E3-908F-5011F35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z="3200">
                <a:ea typeface="ＭＳ Ｐゴシック" panose="020B0600070205080204" pitchFamily="34" charset="-128"/>
              </a:rPr>
              <a:t>Model for Network Security</a:t>
            </a:r>
            <a:endParaRPr lang="en-AU" altLang="el-GR" sz="320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xmlns="" id="{24F5601B-AE87-46B8-B7BD-CBDBA3DC17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2669371-56A9-44BB-8BA9-5BB1B43EF7B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343" y="1515291"/>
            <a:ext cx="9496697" cy="455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96E52C31-64FD-484F-B592-C41F18E8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z="3200">
                <a:ea typeface="ＭＳ Ｐゴシック" panose="020B0600070205080204" pitchFamily="34" charset="-128"/>
              </a:rPr>
              <a:t>Model for Network Security</a:t>
            </a:r>
            <a:endParaRPr lang="en-AU" altLang="el-GR" sz="3200">
              <a:ea typeface="ＭＳ Ｐゴシック" panose="020B0600070205080204" pitchFamily="34" charset="-128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F2D813F3-3987-4A2D-8918-AB3576F8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388" y="1676400"/>
            <a:ext cx="8507412" cy="4454525"/>
          </a:xfrm>
        </p:spPr>
        <p:txBody>
          <a:bodyPr>
            <a:normAutofit/>
          </a:bodyPr>
          <a:lstStyle/>
          <a:p>
            <a:pPr marL="609600" indent="-609600" eaLnBrk="1" hangingPunct="1"/>
            <a:r>
              <a:rPr lang="en-AU" altLang="el-GR" sz="2200" dirty="0">
                <a:ea typeface="ＭＳ Ｐゴシック" panose="020B0600070205080204" pitchFamily="34" charset="-128"/>
              </a:rPr>
              <a:t>U</a:t>
            </a:r>
            <a:r>
              <a:rPr lang="en-AU" altLang="el-GR" sz="2200" dirty="0" smtClean="0">
                <a:ea typeface="ＭＳ Ｐゴシック" panose="020B0600070205080204" pitchFamily="34" charset="-128"/>
              </a:rPr>
              <a:t>sing </a:t>
            </a:r>
            <a:r>
              <a:rPr lang="en-AU" altLang="el-GR" sz="2200" dirty="0">
                <a:ea typeface="ＭＳ Ｐゴシック" panose="020B0600070205080204" pitchFamily="34" charset="-128"/>
              </a:rPr>
              <a:t>this model requires us to: </a:t>
            </a:r>
          </a:p>
          <a:p>
            <a:pPr marL="990600" lvl="1" indent="-533400" eaLnBrk="1" hangingPunct="1">
              <a:buFont typeface="Times" panose="02020603050405020304" pitchFamily="18" charset="0"/>
              <a:buAutoNum type="arabicPeriod"/>
            </a:pPr>
            <a:r>
              <a:rPr lang="en-AU" altLang="el-GR" sz="2200" dirty="0">
                <a:ea typeface="ＭＳ Ｐゴシック" panose="020B0600070205080204" pitchFamily="34" charset="-128"/>
              </a:rPr>
              <a:t>D</a:t>
            </a:r>
            <a:r>
              <a:rPr lang="en-AU" altLang="el-GR" sz="2200" dirty="0" smtClean="0">
                <a:ea typeface="ＭＳ Ｐゴシック" panose="020B0600070205080204" pitchFamily="34" charset="-128"/>
              </a:rPr>
              <a:t>esign </a:t>
            </a:r>
            <a:r>
              <a:rPr lang="en-AU" altLang="el-GR" sz="2200" dirty="0">
                <a:ea typeface="ＭＳ Ｐゴシック" panose="020B0600070205080204" pitchFamily="34" charset="-128"/>
              </a:rPr>
              <a:t>a </a:t>
            </a:r>
            <a:r>
              <a:rPr lang="en-AU" altLang="el-GR" sz="2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suitable algorithm </a:t>
            </a:r>
            <a:r>
              <a:rPr lang="en-AU" altLang="el-GR" sz="2200" dirty="0">
                <a:ea typeface="ＭＳ Ｐゴシック" panose="020B0600070205080204" pitchFamily="34" charset="-128"/>
              </a:rPr>
              <a:t>for the security transformation </a:t>
            </a:r>
          </a:p>
          <a:p>
            <a:pPr marL="990600" lvl="1" indent="-533400" eaLnBrk="1" hangingPunct="1">
              <a:buFont typeface="Times" panose="02020603050405020304" pitchFamily="18" charset="0"/>
              <a:buAutoNum type="arabicPeriod"/>
            </a:pPr>
            <a:r>
              <a:rPr lang="en-AU" altLang="el-GR" sz="2200" dirty="0">
                <a:ea typeface="ＭＳ Ｐゴシック" panose="020B0600070205080204" pitchFamily="34" charset="-128"/>
              </a:rPr>
              <a:t>G</a:t>
            </a:r>
            <a:r>
              <a:rPr lang="en-AU" altLang="el-GR" sz="2200" dirty="0" smtClean="0">
                <a:ea typeface="ＭＳ Ｐゴシック" panose="020B0600070205080204" pitchFamily="34" charset="-128"/>
              </a:rPr>
              <a:t>enerate </a:t>
            </a:r>
            <a:r>
              <a:rPr lang="en-AU" altLang="el-GR" sz="2200" dirty="0">
                <a:ea typeface="ＭＳ Ｐゴシック" panose="020B0600070205080204" pitchFamily="34" charset="-128"/>
              </a:rPr>
              <a:t>the </a:t>
            </a:r>
            <a:r>
              <a:rPr lang="en-AU" altLang="el-GR" sz="2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secret information (keys) </a:t>
            </a:r>
            <a:r>
              <a:rPr lang="en-AU" altLang="el-GR" sz="2200" dirty="0">
                <a:ea typeface="ＭＳ Ｐゴシック" panose="020B0600070205080204" pitchFamily="34" charset="-128"/>
              </a:rPr>
              <a:t>used by the algorithm </a:t>
            </a:r>
          </a:p>
          <a:p>
            <a:pPr marL="990600" lvl="1" indent="-533400" eaLnBrk="1" hangingPunct="1">
              <a:buFont typeface="Times" panose="02020603050405020304" pitchFamily="18" charset="0"/>
              <a:buAutoNum type="arabicPeriod"/>
            </a:pPr>
            <a:r>
              <a:rPr lang="en-AU" altLang="el-GR" sz="2200" dirty="0">
                <a:ea typeface="ＭＳ Ｐゴシック" panose="020B0600070205080204" pitchFamily="34" charset="-128"/>
              </a:rPr>
              <a:t>D</a:t>
            </a:r>
            <a:r>
              <a:rPr lang="en-AU" altLang="el-GR" sz="2200" dirty="0" smtClean="0">
                <a:ea typeface="ＭＳ Ｐゴシック" panose="020B0600070205080204" pitchFamily="34" charset="-128"/>
              </a:rPr>
              <a:t>evelop </a:t>
            </a:r>
            <a:r>
              <a:rPr lang="en-AU" altLang="el-GR" sz="2200" dirty="0">
                <a:ea typeface="ＭＳ Ｐゴシック" panose="020B0600070205080204" pitchFamily="34" charset="-128"/>
              </a:rPr>
              <a:t>methods to </a:t>
            </a:r>
            <a:r>
              <a:rPr lang="en-AU" altLang="el-GR" sz="2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distribute and share the secret information (key)</a:t>
            </a:r>
            <a:r>
              <a:rPr lang="en-AU" altLang="el-GR" sz="2200" dirty="0">
                <a:ea typeface="ＭＳ Ｐゴシック" panose="020B0600070205080204" pitchFamily="34" charset="-128"/>
              </a:rPr>
              <a:t> </a:t>
            </a:r>
          </a:p>
          <a:p>
            <a:pPr marL="990600" lvl="1" indent="-533400" eaLnBrk="1" hangingPunct="1">
              <a:buFont typeface="Times" panose="02020603050405020304" pitchFamily="18" charset="0"/>
              <a:buAutoNum type="arabicPeriod"/>
            </a:pPr>
            <a:r>
              <a:rPr lang="en-AU" altLang="el-GR" sz="2200" dirty="0">
                <a:ea typeface="ＭＳ Ｐゴシック" panose="020B0600070205080204" pitchFamily="34" charset="-128"/>
              </a:rPr>
              <a:t>S</a:t>
            </a:r>
            <a:r>
              <a:rPr lang="en-AU" altLang="el-GR" sz="2200" dirty="0" smtClean="0">
                <a:ea typeface="ＭＳ Ｐゴシック" panose="020B0600070205080204" pitchFamily="34" charset="-128"/>
              </a:rPr>
              <a:t>pecify </a:t>
            </a:r>
            <a:r>
              <a:rPr lang="en-AU" altLang="el-GR" sz="2200" dirty="0">
                <a:ea typeface="ＭＳ Ｐゴシック" panose="020B0600070205080204" pitchFamily="34" charset="-128"/>
              </a:rPr>
              <a:t>a </a:t>
            </a:r>
            <a:r>
              <a:rPr lang="en-AU" altLang="el-GR" sz="2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protocol enabling the sender and receiver to use the transformation and key </a:t>
            </a:r>
            <a:r>
              <a:rPr lang="en-AU" altLang="el-GR" sz="2200" dirty="0">
                <a:ea typeface="ＭＳ Ｐゴシック" panose="020B0600070205080204" pitchFamily="34" charset="-128"/>
              </a:rPr>
              <a:t>for a security service </a:t>
            </a: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xmlns="" id="{64CD84A5-E611-4D3B-8ACF-88FC404AB2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1B65FE4-E385-42CE-829D-D461BB5428B7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19035A74-DCA2-403C-A362-E472723F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l-GR" sz="3200">
                <a:ea typeface="ＭＳ Ｐゴシック" panose="020B0600070205080204" pitchFamily="34" charset="-128"/>
              </a:rPr>
              <a:t>Model for Network Access Security</a:t>
            </a:r>
            <a:endParaRPr lang="en-AU" altLang="el-GR" sz="3200">
              <a:ea typeface="ＭＳ Ｐゴシック" panose="020B0600070205080204" pitchFamily="34" charset="-128"/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xmlns="" id="{3795762B-1415-4752-AE0A-7689686C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13"/>
          <a:stretch>
            <a:fillRect/>
          </a:stretch>
        </p:blipFill>
        <p:spPr bwMode="auto">
          <a:xfrm>
            <a:off x="1906588" y="1989138"/>
            <a:ext cx="8761412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xmlns="" id="{3CA68A65-4303-4F7B-9E1D-D383AC025C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4EB0E0-39E9-4E49-BFED-CD665B71E40C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E8CB1F09-4776-41D6-A11B-5DC8C193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620713"/>
            <a:ext cx="8229600" cy="652462"/>
          </a:xfrm>
        </p:spPr>
        <p:txBody>
          <a:bodyPr/>
          <a:lstStyle/>
          <a:p>
            <a:pPr eaLnBrk="1" hangingPunct="1"/>
            <a:r>
              <a:rPr lang="en-US" altLang="el-GR" sz="3200">
                <a:ea typeface="ＭＳ Ｐゴシック" panose="020B0600070205080204" pitchFamily="34" charset="-128"/>
              </a:rPr>
              <a:t>Model for Network Access Security</a:t>
            </a:r>
            <a:endParaRPr lang="en-AU" altLang="el-GR" sz="3200">
              <a:ea typeface="ＭＳ Ｐゴシック" panose="020B0600070205080204" pitchFamily="34" charset="-128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09F8138A-D26A-4DB1-8A14-09162F3C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897" y="1484314"/>
            <a:ext cx="9412015" cy="2761116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U</a:t>
            </a:r>
            <a:r>
              <a:rPr lang="en-AU" altLang="el-GR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sing </a:t>
            </a: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this model requires us to: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AutoNum type="arabicPeriod"/>
              <a:defRPr/>
            </a:pP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S</a:t>
            </a:r>
            <a:r>
              <a:rPr lang="en-AU" altLang="el-GR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elect </a:t>
            </a:r>
            <a:r>
              <a:rPr lang="en-AU" altLang="el-GR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appropriate gatekeeper functions </a:t>
            </a: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to identify users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AutoNum type="arabicPeriod"/>
              <a:defRPr/>
            </a:pP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I</a:t>
            </a:r>
            <a:r>
              <a:rPr lang="en-AU" altLang="el-GR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mplement </a:t>
            </a: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security controls to </a:t>
            </a:r>
            <a:r>
              <a:rPr lang="en-AU" altLang="el-GR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ensure only authorised users </a:t>
            </a:r>
            <a:r>
              <a:rPr lang="en-AU" altLang="el-G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access </a:t>
            </a:r>
            <a:r>
              <a:rPr lang="en-AU" altLang="el-GR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designated information </a:t>
            </a:r>
            <a:r>
              <a:rPr lang="en-AU" altLang="el-G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or resources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CF958B4C-85CF-4B57-AA21-E43C76EAECE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110343" y="4292600"/>
            <a:ext cx="9449707" cy="222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990600" indent="-533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AU" altLang="el-G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AU" altLang="el-G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ote </a:t>
            </a:r>
            <a:r>
              <a:rPr lang="en-AU" altLang="el-G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that model does not include: </a:t>
            </a:r>
          </a:p>
          <a:p>
            <a:pPr lvl="1" eaLnBrk="1" hangingPunct="1">
              <a:lnSpc>
                <a:spcPct val="90000"/>
              </a:lnSpc>
              <a:buFont typeface="Times" pitchFamily="-107" charset="0"/>
              <a:buAutoNum type="arabicPeriod"/>
              <a:defRPr/>
            </a:pPr>
            <a:r>
              <a:rPr lang="en-AU" altLang="el-G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 of system for successful penetration </a:t>
            </a:r>
          </a:p>
          <a:p>
            <a:pPr lvl="1" eaLnBrk="1" hangingPunct="1">
              <a:lnSpc>
                <a:spcPct val="90000"/>
              </a:lnSpc>
              <a:buFont typeface="Times" pitchFamily="-107" charset="0"/>
              <a:buAutoNum type="arabicPeriod"/>
              <a:defRPr/>
            </a:pPr>
            <a:r>
              <a:rPr lang="en-AU" altLang="el-G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 of authorized users for misuse</a:t>
            </a:r>
          </a:p>
          <a:p>
            <a:pPr lvl="1" eaLnBrk="1" hangingPunct="1">
              <a:lnSpc>
                <a:spcPct val="90000"/>
              </a:lnSpc>
              <a:buFont typeface="Times" pitchFamily="-107" charset="0"/>
              <a:buAutoNum type="arabicPeriod"/>
              <a:defRPr/>
            </a:pPr>
            <a:r>
              <a:rPr lang="en-AU" altLang="el-G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audit logging for forensic uses, etc. </a:t>
            </a:r>
          </a:p>
        </p:txBody>
      </p:sp>
      <p:sp>
        <p:nvSpPr>
          <p:cNvPr id="55301" name="Slide Number Placeholder 2">
            <a:extLst>
              <a:ext uri="{FF2B5EF4-FFF2-40B4-BE49-F238E27FC236}">
                <a16:creationId xmlns:a16="http://schemas.microsoft.com/office/drawing/2014/main" xmlns="" id="{EFD45B89-5E4C-4F3B-8FDB-89CAB885BB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46D1124-4FC4-410A-9BAA-459150A95313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816" y="542570"/>
            <a:ext cx="9404723" cy="763716"/>
          </a:xfrm>
        </p:spPr>
        <p:txBody>
          <a:bodyPr/>
          <a:lstStyle/>
          <a:p>
            <a:r>
              <a:rPr lang="en-GB" dirty="0" smtClean="0"/>
              <a:t>Classic Encryption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541417"/>
            <a:ext cx="11207932" cy="5003074"/>
          </a:xfrm>
        </p:spPr>
        <p:txBody>
          <a:bodyPr>
            <a:noAutofit/>
          </a:bodyPr>
          <a:lstStyle/>
          <a:p>
            <a:r>
              <a:rPr lang="en-GB" sz="2600" dirty="0" smtClean="0">
                <a:solidFill>
                  <a:srgbClr val="FFC000"/>
                </a:solidFill>
              </a:rPr>
              <a:t>Plain Text</a:t>
            </a:r>
            <a:r>
              <a:rPr lang="en-GB" sz="2600" dirty="0" smtClean="0"/>
              <a:t>: Original Message</a:t>
            </a:r>
          </a:p>
          <a:p>
            <a:r>
              <a:rPr lang="en-GB" sz="2600" dirty="0" smtClean="0">
                <a:solidFill>
                  <a:srgbClr val="FFC000"/>
                </a:solidFill>
              </a:rPr>
              <a:t>Encryption/</a:t>
            </a:r>
            <a:r>
              <a:rPr lang="en-GB" sz="2600" dirty="0" err="1" smtClean="0">
                <a:solidFill>
                  <a:srgbClr val="FFC000"/>
                </a:solidFill>
              </a:rPr>
              <a:t>Encipherment</a:t>
            </a:r>
            <a:r>
              <a:rPr lang="en-GB" sz="2600" dirty="0" smtClean="0"/>
              <a:t>: Process of Converting from Plain </a:t>
            </a:r>
            <a:r>
              <a:rPr lang="en-GB" sz="2600" dirty="0" err="1" smtClean="0"/>
              <a:t>tect</a:t>
            </a:r>
            <a:r>
              <a:rPr lang="en-GB" sz="2600" dirty="0" smtClean="0"/>
              <a:t> to Cipher text</a:t>
            </a:r>
          </a:p>
          <a:p>
            <a:r>
              <a:rPr lang="en-GB" sz="2600" dirty="0" smtClean="0">
                <a:solidFill>
                  <a:srgbClr val="FFC000"/>
                </a:solidFill>
              </a:rPr>
              <a:t>Decryption/Decipherment:</a:t>
            </a:r>
            <a:r>
              <a:rPr lang="en-GB" sz="2600" dirty="0" smtClean="0"/>
              <a:t> Restoring the plaintext from the </a:t>
            </a:r>
            <a:r>
              <a:rPr lang="en-GB" sz="2600" dirty="0" err="1" smtClean="0"/>
              <a:t>cip</a:t>
            </a:r>
            <a:r>
              <a:rPr lang="en-GB" sz="2600" dirty="0" smtClean="0"/>
              <a:t>[her text.</a:t>
            </a:r>
          </a:p>
          <a:p>
            <a:r>
              <a:rPr lang="en-GB" sz="2600" dirty="0" smtClean="0">
                <a:solidFill>
                  <a:srgbClr val="FFC000"/>
                </a:solidFill>
              </a:rPr>
              <a:t>Cryptography</a:t>
            </a:r>
            <a:r>
              <a:rPr lang="en-GB" sz="2600" dirty="0" smtClean="0"/>
              <a:t>: Many schemes used for encryption.</a:t>
            </a:r>
          </a:p>
          <a:p>
            <a:r>
              <a:rPr lang="en-GB" sz="2600" dirty="0" smtClean="0">
                <a:solidFill>
                  <a:srgbClr val="FFC000"/>
                </a:solidFill>
              </a:rPr>
              <a:t>Cryptanalysis:</a:t>
            </a:r>
            <a:r>
              <a:rPr lang="en-GB" sz="2600" dirty="0" smtClean="0"/>
              <a:t> Techniques for deciphering a message without any knowledge of the enciphering details.</a:t>
            </a:r>
          </a:p>
          <a:p>
            <a:r>
              <a:rPr lang="en-GB" sz="2600" dirty="0" smtClean="0">
                <a:solidFill>
                  <a:srgbClr val="FFC000"/>
                </a:solidFill>
              </a:rPr>
              <a:t>Cryptology</a:t>
            </a:r>
            <a:r>
              <a:rPr lang="en-GB" sz="2600" dirty="0" smtClean="0"/>
              <a:t>: areas of Cryptography and Cryptanalysis together are called Cryptology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816" y="542570"/>
            <a:ext cx="9404723" cy="763716"/>
          </a:xfrm>
        </p:spPr>
        <p:txBody>
          <a:bodyPr/>
          <a:lstStyle/>
          <a:p>
            <a:r>
              <a:rPr lang="en-GB" dirty="0" smtClean="0"/>
              <a:t>Classic Encryption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541417"/>
            <a:ext cx="11207932" cy="4602481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Encryption Algorithm: </a:t>
            </a:r>
            <a:r>
              <a:rPr lang="en-GB" sz="2800" dirty="0" smtClean="0"/>
              <a:t>Performs various substitution and transpositions on the </a:t>
            </a:r>
            <a:r>
              <a:rPr lang="en-GB" sz="2800" dirty="0" err="1" smtClean="0"/>
              <a:t>palintext</a:t>
            </a:r>
            <a:r>
              <a:rPr lang="en-GB" sz="2800" dirty="0" smtClean="0"/>
              <a:t>.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Secret Key</a:t>
            </a:r>
            <a:r>
              <a:rPr lang="en-GB" sz="2800" dirty="0" smtClean="0"/>
              <a:t>: Value independent of plain text and the algorithm.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Cipher Text</a:t>
            </a:r>
            <a:r>
              <a:rPr lang="en-GB" sz="2800" dirty="0" smtClean="0"/>
              <a:t>: Scrambled Message produced as Output.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Decryption Algorithm</a:t>
            </a:r>
            <a:r>
              <a:rPr lang="en-GB" sz="2800" dirty="0" smtClean="0"/>
              <a:t>: Encryption Algorithm in reverse.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816" y="542570"/>
            <a:ext cx="9404723" cy="763716"/>
          </a:xfrm>
        </p:spPr>
        <p:txBody>
          <a:bodyPr/>
          <a:lstStyle/>
          <a:p>
            <a:r>
              <a:rPr lang="en-GB" dirty="0" smtClean="0"/>
              <a:t>Classic Encryption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41417"/>
            <a:ext cx="11469190" cy="4990012"/>
          </a:xfrm>
        </p:spPr>
        <p:txBody>
          <a:bodyPr>
            <a:noAutofit/>
          </a:bodyPr>
          <a:lstStyle/>
          <a:p>
            <a:pPr algn="just"/>
            <a:r>
              <a:rPr lang="en-GB" sz="3000" dirty="0" smtClean="0"/>
              <a:t>Two Requirements of Conventional Algorithm</a:t>
            </a:r>
          </a:p>
          <a:p>
            <a:pPr algn="just">
              <a:buNone/>
            </a:pPr>
            <a:endParaRPr lang="en-GB" sz="3000" dirty="0" smtClean="0"/>
          </a:p>
          <a:p>
            <a:pPr lvl="1" algn="just"/>
            <a:r>
              <a:rPr lang="en-GB" sz="3000" dirty="0" smtClean="0">
                <a:solidFill>
                  <a:srgbClr val="FFC000"/>
                </a:solidFill>
              </a:rPr>
              <a:t>Strong Encryption Algorithm: </a:t>
            </a:r>
            <a:r>
              <a:rPr lang="en-GB" sz="3000" dirty="0" smtClean="0"/>
              <a:t>Opponent who knows the algorithm and have access to one or more Cipher texts would be unable to decipher the </a:t>
            </a:r>
            <a:r>
              <a:rPr lang="en-GB" sz="3000" dirty="0" err="1" smtClean="0"/>
              <a:t>ciphertext</a:t>
            </a:r>
            <a:r>
              <a:rPr lang="en-GB" sz="3000" dirty="0" smtClean="0"/>
              <a:t> and discovery the key.</a:t>
            </a:r>
          </a:p>
          <a:p>
            <a:pPr lvl="1" algn="just"/>
            <a:r>
              <a:rPr lang="en-GB" sz="3000" dirty="0" smtClean="0"/>
              <a:t>Sender and receiver must have obtained copies of the </a:t>
            </a:r>
            <a:r>
              <a:rPr lang="en-GB" sz="3000" dirty="0" smtClean="0">
                <a:solidFill>
                  <a:srgbClr val="FFC000"/>
                </a:solidFill>
              </a:rPr>
              <a:t>secret key in a secure fashion </a:t>
            </a:r>
            <a:r>
              <a:rPr lang="en-GB" sz="3000" dirty="0" smtClean="0"/>
              <a:t>and must keep the key secure.</a:t>
            </a:r>
            <a:endParaRPr lang="en-GB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317</Words>
  <Application>Microsoft Office PowerPoint</Application>
  <PresentationFormat>Custom</PresentationFormat>
  <Paragraphs>49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Model for Network Security</vt:lpstr>
      <vt:lpstr>Model for Network Security</vt:lpstr>
      <vt:lpstr>Model for Network Security</vt:lpstr>
      <vt:lpstr>Model for Network Security</vt:lpstr>
      <vt:lpstr>Model for Network Access Security</vt:lpstr>
      <vt:lpstr>Model for Network Access Security</vt:lpstr>
      <vt:lpstr>Classic Encryption Techniques</vt:lpstr>
      <vt:lpstr>Classic Encryption Techniques</vt:lpstr>
      <vt:lpstr>Classic Encryption Techniques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</dc:title>
  <dc:creator>Venkateswarulu B</dc:creator>
  <cp:lastModifiedBy>JishnuJayadhvaj</cp:lastModifiedBy>
  <cp:revision>10</cp:revision>
  <dcterms:created xsi:type="dcterms:W3CDTF">2019-07-09T06:30:47Z</dcterms:created>
  <dcterms:modified xsi:type="dcterms:W3CDTF">2020-03-30T06:58:04Z</dcterms:modified>
</cp:coreProperties>
</file>