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Rectangle 7"/>
          <p:cNvSpPr txBox="1">
            <a:spLocks noGrp="1"/>
          </p:cNvSpPr>
          <p:nvPr>
            <p:ph type="sldNum" sz="quarter"/>
          </p:nvPr>
        </p:nvSpPr>
        <p:spPr>
          <a:xfrm>
            <a:off x="3884613" y="8685213"/>
            <a:ext cx="2971800" cy="458787"/>
          </a:xfrm>
          <a:prstGeom prst="rect">
            <a:avLst/>
          </a:prstGeom>
          <a:noFill/>
          <a:ln w="9525">
            <a:noFill/>
          </a:ln>
        </p:spPr>
        <p:txBody>
          <a:bodyPr anchor="b" anchorCtr="0"/>
          <a:p>
            <a:pPr lvl="0" algn="r" eaLnBrk="1" hangingPunct="1"/>
            <a:fld id="{9A0DB2DC-4C9A-4742-B13C-FB6460FD3503}" type="slidenum">
              <a:rPr lang="en-AU" altLang="en-US" sz="1200" dirty="0">
                <a:latin typeface="Arial" panose="020B0604020202020204" pitchFamily="34" charset="0"/>
              </a:rPr>
            </a:fld>
            <a:endParaRPr lang="en-AU" altLang="en-US" sz="1200" dirty="0">
              <a:latin typeface="Arial" panose="020B0604020202020204" pitchFamily="34" charset="0"/>
            </a:endParaRPr>
          </a:p>
        </p:txBody>
      </p:sp>
      <p:sp>
        <p:nvSpPr>
          <p:cNvPr id="37891" name="Rectangle 2"/>
          <p:cNvSpPr>
            <a:spLocks noRot="1" noTextEdit="1"/>
          </p:cNvSpPr>
          <p:nvPr>
            <p:ph type="sldImg"/>
          </p:nvPr>
        </p:nvSpPr>
        <p:spPr>
          <a:ln>
            <a:solidFill>
              <a:srgbClr val="000000">
                <a:alpha val="100000"/>
              </a:srgbClr>
            </a:solidFill>
            <a:miter lim="800000"/>
          </a:ln>
        </p:spPr>
      </p:sp>
      <p:sp>
        <p:nvSpPr>
          <p:cNvPr id="37892" name="Rectangle 3"/>
          <p:cNvSpPr>
            <a:spLocks noGrp="1"/>
          </p:cNvSpPr>
          <p:nvPr>
            <p:ph type="body" idx="1"/>
          </p:nvPr>
        </p:nvSpPr>
        <p:spPr>
          <a:noFill/>
          <a:ln>
            <a:noFill/>
          </a:ln>
        </p:spPr>
        <p:txBody>
          <a:bodyPr wrap="square" lIns="91440" tIns="45720" rIns="91440" bIns="45720" anchor="t" anchorCtr="0"/>
          <a:p>
            <a:pPr lvl="0" eaLnBrk="1" hangingPunct="1"/>
            <a:r>
              <a:rPr lang="en-AU" altLang="en-US" dirty="0"/>
              <a:t>Will now discuss the radically different </a:t>
            </a:r>
            <a:r>
              <a:rPr lang="en-AU" altLang="en-US" b="1" dirty="0"/>
              <a:t>public key</a:t>
            </a:r>
            <a:r>
              <a:rPr lang="en-AU" altLang="en-US" dirty="0"/>
              <a:t> systems, in which </a:t>
            </a:r>
            <a:r>
              <a:rPr lang="en-AU" altLang="en-US" b="1" dirty="0"/>
              <a:t>two keys</a:t>
            </a:r>
            <a:r>
              <a:rPr lang="en-AU" altLang="en-US" dirty="0"/>
              <a:t> are used. </a:t>
            </a:r>
            <a:r>
              <a:rPr lang="en-US" altLang="en-US" dirty="0">
                <a:latin typeface="Times-Roman" charset="0"/>
              </a:rPr>
              <a:t>The development of public-key cryptography is the greatest and perhaps the only true revolution in the entire history of cryptography. It is asymmetric, involving the use of two separate keys, in contrast to symmetric encryption,which uses only one key. </a:t>
            </a:r>
            <a:r>
              <a:rPr lang="en-AU" altLang="en-US" dirty="0"/>
              <a:t>Anyone knowing the public key can encrypt messages or verify signatures, but </a:t>
            </a:r>
            <a:r>
              <a:rPr lang="en-AU" altLang="en-US" b="1" dirty="0"/>
              <a:t>cannot</a:t>
            </a:r>
            <a:r>
              <a:rPr lang="en-AU" altLang="en-US" dirty="0"/>
              <a:t> decrypt messages or create signatures, counter-intuitive though this may seem. It works by the clever use of number theory problems that are easy one way but hard the other. Note that public key schemes are neither more nor less secure than private key (security depends on the key size for both), nor do they replace private key schemes (they are too slow to do so), rather they complement them. Both also have issues with key distribution, requiring the use of some suitable protocol.</a:t>
            </a:r>
            <a:endParaRPr lang="en-AU"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Rectangle 7"/>
          <p:cNvSpPr txBox="1">
            <a:spLocks noGrp="1"/>
          </p:cNvSpPr>
          <p:nvPr>
            <p:ph type="sldNum" sz="quarter"/>
          </p:nvPr>
        </p:nvSpPr>
        <p:spPr>
          <a:xfrm>
            <a:off x="3884613" y="8685213"/>
            <a:ext cx="2971800" cy="458787"/>
          </a:xfrm>
          <a:prstGeom prst="rect">
            <a:avLst/>
          </a:prstGeom>
          <a:noFill/>
          <a:ln w="9525">
            <a:noFill/>
          </a:ln>
        </p:spPr>
        <p:txBody>
          <a:bodyPr anchor="b" anchorCtr="0"/>
          <a:p>
            <a:pPr lvl="0" algn="r" eaLnBrk="1" hangingPunct="1"/>
            <a:fld id="{9A0DB2DC-4C9A-4742-B13C-FB6460FD3503}" type="slidenum">
              <a:rPr lang="en-AU" altLang="en-US" sz="1200" dirty="0">
                <a:latin typeface="Arial" panose="020B0604020202020204" pitchFamily="34" charset="0"/>
              </a:rPr>
            </a:fld>
            <a:endParaRPr lang="en-AU" altLang="en-US" sz="1200" dirty="0">
              <a:latin typeface="Arial" panose="020B0604020202020204" pitchFamily="34" charset="0"/>
            </a:endParaRPr>
          </a:p>
        </p:txBody>
      </p:sp>
      <p:sp>
        <p:nvSpPr>
          <p:cNvPr id="47107" name="Rectangle 2"/>
          <p:cNvSpPr>
            <a:spLocks noRot="1" noTextEdit="1"/>
          </p:cNvSpPr>
          <p:nvPr>
            <p:ph type="sldImg"/>
          </p:nvPr>
        </p:nvSpPr>
        <p:spPr>
          <a:ln>
            <a:solidFill>
              <a:srgbClr val="000000">
                <a:alpha val="100000"/>
              </a:srgbClr>
            </a:solidFill>
            <a:miter lim="800000"/>
          </a:ln>
        </p:spPr>
      </p:sp>
      <p:sp>
        <p:nvSpPr>
          <p:cNvPr id="47108" name="Rectangle 3"/>
          <p:cNvSpPr>
            <a:spLocks noGrp="1"/>
          </p:cNvSpPr>
          <p:nvPr>
            <p:ph type="body" idx="1"/>
          </p:nvPr>
        </p:nvSpPr>
        <p:spPr>
          <a:noFill/>
          <a:ln>
            <a:noFill/>
          </a:ln>
        </p:spPr>
        <p:txBody>
          <a:bodyPr wrap="square" lIns="91440" tIns="45720" rIns="91440" bIns="45720" anchor="t" anchorCtr="0"/>
          <a:p>
            <a:pPr lvl="0" eaLnBrk="1" hangingPunct="1"/>
            <a:r>
              <a:rPr lang="en-US" altLang="en-US" dirty="0">
                <a:latin typeface="Times-Roman" charset="0"/>
              </a:rPr>
              <a:t>Asymmetric algorithms rely on one key for encryption and a different but related key for decryption. These algorithms have the following important characteristic:  that it is computationally infeasible to determine the decryption key given only knowledge of the cryptographic algorithm and the encryption key. That is</a:t>
            </a:r>
            <a:r>
              <a:rPr lang="en-AU" altLang="en-US" dirty="0"/>
              <a:t> public key schemes utilise problems that are easy (P type) one way but hard (NP type) the other way, eg exponentiation vs logs, multiplication vs factoring.  </a:t>
            </a:r>
            <a:r>
              <a:rPr lang="en-US" altLang="en-US" dirty="0">
                <a:latin typeface="Times-Roman" charset="0"/>
              </a:rPr>
              <a:t>In addition, some algorithms, such as RSA, are </a:t>
            </a:r>
            <a:r>
              <a:rPr lang="en-AU" altLang="en-US" dirty="0"/>
              <a:t>also able to use either key as public &amp; other private.</a:t>
            </a:r>
            <a:endParaRPr lang="en-AU"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Rectangle 7"/>
          <p:cNvSpPr txBox="1">
            <a:spLocks noGrp="1"/>
          </p:cNvSpPr>
          <p:nvPr>
            <p:ph type="sldNum" sz="quarter"/>
          </p:nvPr>
        </p:nvSpPr>
        <p:spPr>
          <a:xfrm>
            <a:off x="3884613" y="8685213"/>
            <a:ext cx="2971800" cy="458787"/>
          </a:xfrm>
          <a:prstGeom prst="rect">
            <a:avLst/>
          </a:prstGeom>
          <a:noFill/>
          <a:ln w="9525">
            <a:noFill/>
          </a:ln>
        </p:spPr>
        <p:txBody>
          <a:bodyPr anchor="b" anchorCtr="0"/>
          <a:p>
            <a:pPr lvl="0" algn="r" eaLnBrk="1" hangingPunct="1"/>
            <a:fld id="{9A0DB2DC-4C9A-4742-B13C-FB6460FD3503}" type="slidenum">
              <a:rPr lang="en-AU" altLang="en-US" sz="1200" dirty="0">
                <a:latin typeface="Arial" panose="020B0604020202020204" pitchFamily="34" charset="0"/>
              </a:rPr>
            </a:fld>
            <a:endParaRPr lang="en-AU" altLang="en-US" sz="1200" dirty="0">
              <a:latin typeface="Arial" panose="020B0604020202020204" pitchFamily="34" charset="0"/>
            </a:endParaRPr>
          </a:p>
        </p:txBody>
      </p:sp>
      <p:sp>
        <p:nvSpPr>
          <p:cNvPr id="48131" name="Rectangle 2"/>
          <p:cNvSpPr>
            <a:spLocks noRot="1" noTextEdit="1"/>
          </p:cNvSpPr>
          <p:nvPr>
            <p:ph type="sldImg"/>
          </p:nvPr>
        </p:nvSpPr>
        <p:spPr>
          <a:ln>
            <a:solidFill>
              <a:srgbClr val="000000">
                <a:alpha val="100000"/>
              </a:srgbClr>
            </a:solidFill>
            <a:miter lim="800000"/>
          </a:ln>
        </p:spPr>
      </p:sp>
      <p:sp>
        <p:nvSpPr>
          <p:cNvPr id="48132" name="Rectangle 3"/>
          <p:cNvSpPr>
            <a:spLocks noGrp="1"/>
          </p:cNvSpPr>
          <p:nvPr>
            <p:ph type="body" idx="1"/>
          </p:nvPr>
        </p:nvSpPr>
        <p:spPr>
          <a:noFill/>
          <a:ln>
            <a:noFill/>
          </a:ln>
        </p:spPr>
        <p:txBody>
          <a:bodyPr wrap="square" lIns="91440" tIns="45720" rIns="91440" bIns="45720" anchor="t" anchorCtr="0"/>
          <a:p>
            <a:pPr lvl="0" eaLnBrk="1" hangingPunct="1"/>
            <a:r>
              <a:rPr lang="en-US" altLang="en-US" dirty="0"/>
              <a:t>Stallings Figure 9.4 “</a:t>
            </a:r>
            <a:r>
              <a:rPr lang="en-AU" altLang="en-US" dirty="0"/>
              <a:t>Public-Key Cryptosystems: Secrecy and Authentication” illustrates </a:t>
            </a:r>
            <a:r>
              <a:rPr lang="en-US" altLang="en-US" dirty="0">
                <a:latin typeface="Times-Roman" charset="0"/>
              </a:rPr>
              <a:t>the essential elements of a public-key encryption scheme.</a:t>
            </a:r>
            <a:endParaRPr lang="en-US" altLang="en-US" dirty="0"/>
          </a:p>
          <a:p>
            <a:pPr lvl="0" eaLnBrk="1" hangingPunct="1"/>
            <a:r>
              <a:rPr lang="en-US" altLang="en-US" dirty="0"/>
              <a:t>Note that public-key schemes can be used for either secrecy or authentication, or both (as shown here).</a:t>
            </a:r>
            <a:endParaRPr lang="en-US" altLang="en-US" dirty="0"/>
          </a:p>
          <a:p>
            <a:pPr lvl="0" eaLnBrk="1" hangingPunct="1"/>
            <a:r>
              <a:rPr lang="en-US" altLang="en-US" dirty="0"/>
              <a:t>In this case, separate key pairs are used for each of these purposes. The receiver owns and creates secrecy keys, sender owns and creates authentication keys.</a:t>
            </a:r>
            <a:endParaRPr lang="en-US" altLang="en-US" dirty="0"/>
          </a:p>
          <a:p>
            <a:pPr lvl="0" eaLnBrk="1" hangingPunct="1"/>
            <a:r>
              <a:rPr lang="en-US" altLang="en-US" dirty="0"/>
              <a:t>In practice typically DO NOT do this, because of the computational cost of public-key schemes. Rather encrypt a session key which is then used with a block cipher to encrypt the actual message, and separately sign a hash of the message as a digital signature - this will be discussed more later.</a:t>
            </a:r>
            <a:endParaRPr lang="en-AU"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Rectangle 7"/>
          <p:cNvSpPr txBox="1">
            <a:spLocks noGrp="1"/>
          </p:cNvSpPr>
          <p:nvPr>
            <p:ph type="sldNum" sz="quarter"/>
          </p:nvPr>
        </p:nvSpPr>
        <p:spPr>
          <a:xfrm>
            <a:off x="3884613" y="8685213"/>
            <a:ext cx="2971800" cy="458787"/>
          </a:xfrm>
          <a:prstGeom prst="rect">
            <a:avLst/>
          </a:prstGeom>
          <a:noFill/>
          <a:ln w="9525">
            <a:noFill/>
          </a:ln>
        </p:spPr>
        <p:txBody>
          <a:bodyPr anchor="b" anchorCtr="0"/>
          <a:p>
            <a:pPr lvl="0" algn="r" eaLnBrk="1" hangingPunct="1"/>
            <a:fld id="{9A0DB2DC-4C9A-4742-B13C-FB6460FD3503}" type="slidenum">
              <a:rPr lang="en-AU" altLang="en-US" sz="1200" dirty="0">
                <a:latin typeface="Arial" panose="020B0604020202020204" pitchFamily="34" charset="0"/>
              </a:rPr>
            </a:fld>
            <a:endParaRPr lang="en-AU" altLang="en-US" sz="1200" dirty="0">
              <a:latin typeface="Arial" panose="020B0604020202020204" pitchFamily="34" charset="0"/>
            </a:endParaRPr>
          </a:p>
        </p:txBody>
      </p:sp>
      <p:sp>
        <p:nvSpPr>
          <p:cNvPr id="49155" name="Rectangle 2"/>
          <p:cNvSpPr>
            <a:spLocks noRot="1" noTextEdit="1"/>
          </p:cNvSpPr>
          <p:nvPr>
            <p:ph type="sldImg"/>
          </p:nvPr>
        </p:nvSpPr>
        <p:spPr>
          <a:ln>
            <a:solidFill>
              <a:srgbClr val="000000">
                <a:alpha val="100000"/>
              </a:srgbClr>
            </a:solidFill>
            <a:miter lim="800000"/>
          </a:ln>
        </p:spPr>
      </p:sp>
      <p:sp>
        <p:nvSpPr>
          <p:cNvPr id="49156" name="Rectangle 3"/>
          <p:cNvSpPr>
            <a:spLocks noGrp="1"/>
          </p:cNvSpPr>
          <p:nvPr>
            <p:ph type="body" idx="1"/>
          </p:nvPr>
        </p:nvSpPr>
        <p:spPr>
          <a:noFill/>
          <a:ln>
            <a:noFill/>
          </a:ln>
        </p:spPr>
        <p:txBody>
          <a:bodyPr wrap="square" lIns="91440" tIns="45720" rIns="91440" bIns="45720" anchor="t" anchorCtr="0"/>
          <a:p>
            <a:pPr lvl="0" eaLnBrk="1" hangingPunct="1"/>
            <a:r>
              <a:rPr lang="en-AU" altLang="en-US" dirty="0"/>
              <a:t>RSA key setup is done once (rarely) when a user establishes (or replaces) their public key, using the steps as shown. The exponent e is usually fairly small, just must be relatively prime to ø(n). Need to compute its inverse mod ø(n) to find d. It is critically important that the factors p &amp; q of the modulus n are kept secret, since if they become known, the system can be broken. Note that different users will have different moduli n. </a:t>
            </a:r>
            <a:endParaRPr lang="en-AU"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7"/>
          <p:cNvSpPr txBox="1">
            <a:spLocks noGrp="1"/>
          </p:cNvSpPr>
          <p:nvPr>
            <p:ph type="sldNum" sz="quarter"/>
          </p:nvPr>
        </p:nvSpPr>
        <p:spPr>
          <a:xfrm>
            <a:off x="3884613" y="8685213"/>
            <a:ext cx="2971800" cy="458787"/>
          </a:xfrm>
          <a:prstGeom prst="rect">
            <a:avLst/>
          </a:prstGeom>
          <a:noFill/>
          <a:ln w="9525">
            <a:noFill/>
          </a:ln>
        </p:spPr>
        <p:txBody>
          <a:bodyPr anchor="b" anchorCtr="0"/>
          <a:p>
            <a:pPr lvl="0" algn="r" eaLnBrk="1" hangingPunct="1"/>
            <a:fld id="{9A0DB2DC-4C9A-4742-B13C-FB6460FD3503}" type="slidenum">
              <a:rPr lang="en-AU" altLang="en-US" sz="1200" dirty="0">
                <a:latin typeface="Arial" panose="020B0604020202020204" pitchFamily="34" charset="0"/>
              </a:rPr>
            </a:fld>
            <a:endParaRPr lang="en-AU" altLang="en-US" sz="1200" dirty="0">
              <a:latin typeface="Arial" panose="020B0604020202020204" pitchFamily="34" charset="0"/>
            </a:endParaRPr>
          </a:p>
        </p:txBody>
      </p:sp>
      <p:sp>
        <p:nvSpPr>
          <p:cNvPr id="50179" name="Rectangle 2"/>
          <p:cNvSpPr>
            <a:spLocks noRot="1" noTextEdit="1"/>
          </p:cNvSpPr>
          <p:nvPr>
            <p:ph type="sldImg"/>
          </p:nvPr>
        </p:nvSpPr>
        <p:spPr>
          <a:ln>
            <a:solidFill>
              <a:srgbClr val="000000">
                <a:alpha val="100000"/>
              </a:srgbClr>
            </a:solidFill>
            <a:miter lim="800000"/>
          </a:ln>
        </p:spPr>
      </p:sp>
      <p:sp>
        <p:nvSpPr>
          <p:cNvPr id="50180" name="Rectangle 3"/>
          <p:cNvSpPr>
            <a:spLocks noGrp="1"/>
          </p:cNvSpPr>
          <p:nvPr>
            <p:ph type="body" idx="1"/>
          </p:nvPr>
        </p:nvSpPr>
        <p:spPr>
          <a:noFill/>
          <a:ln>
            <a:noFill/>
          </a:ln>
        </p:spPr>
        <p:txBody>
          <a:bodyPr wrap="square" lIns="91440" tIns="45720" rIns="91440" bIns="45720" anchor="t" anchorCtr="0"/>
          <a:p>
            <a:pPr lvl="0" eaLnBrk="1" hangingPunct="1"/>
            <a:r>
              <a:rPr lang="en-US" altLang="en-US" dirty="0"/>
              <a:t>Note some possible </a:t>
            </a:r>
            <a:r>
              <a:rPr lang="en-US" altLang="en-US" dirty="0">
                <a:latin typeface="Times-Roman" charset="0"/>
              </a:rPr>
              <a:t>possible approaches to attacking the RSA algorithm, as shown.</a:t>
            </a:r>
            <a:endParaRPr lang="en-US" altLang="en-US" dirty="0">
              <a:latin typeface="Times-Roman" charset="0"/>
            </a:endParaRPr>
          </a:p>
          <a:p>
            <a:pPr lvl="0" eaLnBrk="1" hangingPunct="1"/>
            <a:r>
              <a:rPr lang="en-US" altLang="en-US" dirty="0">
                <a:latin typeface="Times-Roman" charset="0"/>
              </a:rPr>
              <a:t>The defense against the brute-force approach is the same for RSA as for other cryptosystems, namely, use a large key space. Thus the larger the number of bits in d, the better. However because the calculations involved both in key generation and in encryption/decryption are complex, the larger the size of the key, the slower the system will run.</a:t>
            </a:r>
            <a:endParaRPr lang="en-US" altLang="en-US" dirty="0">
              <a:latin typeface="Times-Roman" charset="0"/>
            </a:endParaRPr>
          </a:p>
          <a:p>
            <a:pPr lvl="0" eaLnBrk="1" hangingPunct="1"/>
            <a:r>
              <a:rPr lang="en-US" altLang="en-US" dirty="0">
                <a:latin typeface="Times-Roman" charset="0"/>
              </a:rPr>
              <a:t>Will now review the other possible types of attacks.</a:t>
            </a:r>
            <a:endParaRPr lang="en-US" altLang="en-US" dirty="0">
              <a:latin typeface="Times-Roman"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7"/>
          <p:cNvSpPr txBox="1">
            <a:spLocks noGrp="1"/>
          </p:cNvSpPr>
          <p:nvPr>
            <p:ph type="sldNum" sz="quarter"/>
          </p:nvPr>
        </p:nvSpPr>
        <p:spPr>
          <a:xfrm>
            <a:off x="3884613" y="8685213"/>
            <a:ext cx="2971800" cy="458787"/>
          </a:xfrm>
          <a:prstGeom prst="rect">
            <a:avLst/>
          </a:prstGeom>
          <a:noFill/>
          <a:ln w="9525">
            <a:noFill/>
          </a:ln>
        </p:spPr>
        <p:txBody>
          <a:bodyPr anchor="b" anchorCtr="0"/>
          <a:p>
            <a:pPr lvl="0" algn="r" eaLnBrk="1" hangingPunct="1"/>
            <a:fld id="{9A0DB2DC-4C9A-4742-B13C-FB6460FD3503}" type="slidenum">
              <a:rPr lang="en-AU" altLang="en-US" sz="1200" dirty="0">
                <a:latin typeface="Arial" panose="020B0604020202020204" pitchFamily="34" charset="0"/>
              </a:rPr>
            </a:fld>
            <a:endParaRPr lang="en-AU" altLang="en-US" sz="1200" dirty="0">
              <a:latin typeface="Arial" panose="020B0604020202020204" pitchFamily="34" charset="0"/>
            </a:endParaRPr>
          </a:p>
        </p:txBody>
      </p:sp>
      <p:sp>
        <p:nvSpPr>
          <p:cNvPr id="51203" name="Rectangle 2"/>
          <p:cNvSpPr>
            <a:spLocks noRot="1" noTextEdit="1"/>
          </p:cNvSpPr>
          <p:nvPr>
            <p:ph type="sldImg"/>
          </p:nvPr>
        </p:nvSpPr>
        <p:spPr>
          <a:ln>
            <a:solidFill>
              <a:srgbClr val="000000">
                <a:alpha val="100000"/>
              </a:srgbClr>
            </a:solidFill>
            <a:miter lim="800000"/>
          </a:ln>
        </p:spPr>
      </p:sp>
      <p:sp>
        <p:nvSpPr>
          <p:cNvPr id="51204" name="Rectangle 3"/>
          <p:cNvSpPr>
            <a:spLocks noGrp="1"/>
          </p:cNvSpPr>
          <p:nvPr>
            <p:ph type="body" idx="1"/>
          </p:nvPr>
        </p:nvSpPr>
        <p:spPr>
          <a:noFill/>
          <a:ln>
            <a:noFill/>
          </a:ln>
        </p:spPr>
        <p:txBody>
          <a:bodyPr wrap="square" lIns="91440" tIns="45720" rIns="91440" bIns="45720" anchor="t" anchorCtr="0"/>
          <a:p>
            <a:pPr lvl="0" eaLnBrk="1" hangingPunct="1"/>
            <a:r>
              <a:rPr lang="en-US" altLang="en-US" dirty="0"/>
              <a:t>Note some possible </a:t>
            </a:r>
            <a:r>
              <a:rPr lang="en-US" altLang="en-US" dirty="0">
                <a:latin typeface="Times-Roman" charset="0"/>
              </a:rPr>
              <a:t>possible approaches to attacking the RSA algorithm, as shown.</a:t>
            </a:r>
            <a:endParaRPr lang="en-US" altLang="en-US" dirty="0">
              <a:latin typeface="Times-Roman" charset="0"/>
            </a:endParaRPr>
          </a:p>
          <a:p>
            <a:pPr lvl="0" eaLnBrk="1" hangingPunct="1"/>
            <a:r>
              <a:rPr lang="en-US" altLang="en-US" dirty="0">
                <a:latin typeface="Times-Roman" charset="0"/>
              </a:rPr>
              <a:t>The defense against the brute-force approach is the same for RSA as for other cryptosystems, namely, use a large key space. Thus the larger the number of bits in d, the better. However because the calculations involved both in key generation and in encryption/decryption are complex, the larger the size of the key, the slower the system will run.</a:t>
            </a:r>
            <a:endParaRPr lang="en-US" altLang="en-US" dirty="0">
              <a:latin typeface="Times-Roman" charset="0"/>
            </a:endParaRPr>
          </a:p>
          <a:p>
            <a:pPr lvl="0" eaLnBrk="1" hangingPunct="1"/>
            <a:r>
              <a:rPr lang="en-US" altLang="en-US" dirty="0">
                <a:latin typeface="Times-Roman" charset="0"/>
              </a:rPr>
              <a:t>Will now review the other possible types of attacks.</a:t>
            </a:r>
            <a:endParaRPr lang="en-US" altLang="en-US" dirty="0">
              <a:latin typeface="Times-Roman"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Rectangle 7"/>
          <p:cNvSpPr txBox="1">
            <a:spLocks noGrp="1"/>
          </p:cNvSpPr>
          <p:nvPr>
            <p:ph type="sldNum" sz="quarter"/>
          </p:nvPr>
        </p:nvSpPr>
        <p:spPr>
          <a:xfrm>
            <a:off x="3884613" y="8685213"/>
            <a:ext cx="2971800" cy="458787"/>
          </a:xfrm>
          <a:prstGeom prst="rect">
            <a:avLst/>
          </a:prstGeom>
          <a:noFill/>
          <a:ln w="9525">
            <a:noFill/>
          </a:ln>
        </p:spPr>
        <p:txBody>
          <a:bodyPr anchor="b" anchorCtr="0"/>
          <a:p>
            <a:pPr lvl="0" algn="r" eaLnBrk="1" hangingPunct="1"/>
            <a:fld id="{9A0DB2DC-4C9A-4742-B13C-FB6460FD3503}" type="slidenum">
              <a:rPr lang="en-AU" altLang="en-US" sz="1200" dirty="0">
                <a:latin typeface="Arial" panose="020B0604020202020204" pitchFamily="34" charset="0"/>
              </a:rPr>
            </a:fld>
            <a:endParaRPr lang="en-AU" altLang="en-US" sz="1200" dirty="0">
              <a:latin typeface="Arial" panose="020B0604020202020204" pitchFamily="34" charset="0"/>
            </a:endParaRPr>
          </a:p>
        </p:txBody>
      </p:sp>
      <p:sp>
        <p:nvSpPr>
          <p:cNvPr id="52227" name="Rectangle 2"/>
          <p:cNvSpPr>
            <a:spLocks noRot="1" noTextEdit="1"/>
          </p:cNvSpPr>
          <p:nvPr>
            <p:ph type="sldImg"/>
          </p:nvPr>
        </p:nvSpPr>
        <p:spPr>
          <a:ln>
            <a:solidFill>
              <a:srgbClr val="000000">
                <a:alpha val="100000"/>
              </a:srgbClr>
            </a:solidFill>
            <a:miter lim="800000"/>
          </a:ln>
        </p:spPr>
      </p:sp>
      <p:sp>
        <p:nvSpPr>
          <p:cNvPr id="52228" name="Rectangle 3"/>
          <p:cNvSpPr>
            <a:spLocks noGrp="1"/>
          </p:cNvSpPr>
          <p:nvPr>
            <p:ph type="body" idx="1"/>
          </p:nvPr>
        </p:nvSpPr>
        <p:spPr>
          <a:noFill/>
          <a:ln>
            <a:noFill/>
          </a:ln>
        </p:spPr>
        <p:txBody>
          <a:bodyPr wrap="square" lIns="91440" tIns="45720" rIns="91440" bIns="45720" anchor="t" anchorCtr="0"/>
          <a:p>
            <a:pPr lvl="0" eaLnBrk="1" hangingPunct="1"/>
            <a:r>
              <a:rPr lang="en-US" altLang="en-US" dirty="0">
                <a:latin typeface="Times-Roman" charset="0"/>
              </a:rPr>
              <a:t>We can identify three approaches to attacking RSA mathematically, as shown. Mathematicians </a:t>
            </a:r>
            <a:r>
              <a:rPr lang="en-US" altLang="en-US" dirty="0"/>
              <a:t>currently believe all equivalent to factoring.</a:t>
            </a:r>
            <a:endParaRPr lang="en-US" altLang="en-US" dirty="0"/>
          </a:p>
          <a:p>
            <a:pPr lvl="0" eaLnBrk="1" hangingPunct="1"/>
            <a:r>
              <a:rPr lang="en-US" altLang="en-US" dirty="0"/>
              <a:t>See Stallings Table 9.4 for progress in factoring, where see </a:t>
            </a:r>
            <a:r>
              <a:rPr lang="en-AU" altLang="en-US" dirty="0"/>
              <a:t>slow improvements over the years, with the biggest improvements coming from improved algorithms.</a:t>
            </a:r>
            <a:endParaRPr lang="en-US" altLang="en-US" dirty="0"/>
          </a:p>
          <a:p>
            <a:pPr lvl="0" eaLnBrk="1" hangingPunct="1"/>
            <a:r>
              <a:rPr lang="en-US" altLang="en-US" dirty="0"/>
              <a:t>The best current algorithm is the “Lattice Sieve” (LS), which replaced the “Generalized Number Field Sieve” (GNFS), which replaced the “Quadratic Sieve”(QS). </a:t>
            </a:r>
            <a:endParaRPr lang="en-US" altLang="en-US" dirty="0"/>
          </a:p>
          <a:p>
            <a:pPr lvl="0" eaLnBrk="1" hangingPunct="1"/>
            <a:r>
              <a:rPr lang="en-US" altLang="en-US" dirty="0"/>
              <a:t>Have to assume computers will continue to get faster, and that better factoring algorithms may yet be found.</a:t>
            </a:r>
            <a:endParaRPr lang="en-US" altLang="en-US" dirty="0"/>
          </a:p>
          <a:p>
            <a:pPr lvl="0" eaLnBrk="1" hangingPunct="1"/>
            <a:r>
              <a:rPr lang="en-US" altLang="en-US" dirty="0"/>
              <a:t>Numbers of size 1024-2048 bits look reasonable at present, provided the factors meet other constraints.</a:t>
            </a:r>
            <a:endParaRPr lang="en-US" altLang="en-US" dirty="0"/>
          </a:p>
          <a:p>
            <a:pPr lvl="0" eaLnBrk="1" hangingPunct="1"/>
            <a:endParaRPr lang="en-AU"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Slide Image Placeholder 1"/>
          <p:cNvSpPr>
            <a:spLocks noGrp="1" noRot="1" noChangeAspect="1" noTextEdit="1"/>
          </p:cNvSpPr>
          <p:nvPr>
            <p:ph type="sldImg"/>
          </p:nvPr>
        </p:nvSpPr>
        <p:spPr>
          <a:ln>
            <a:solidFill>
              <a:srgbClr val="000000">
                <a:alpha val="100000"/>
              </a:srgbClr>
            </a:solidFill>
            <a:miter lim="800000"/>
          </a:ln>
        </p:spPr>
      </p:sp>
      <p:sp>
        <p:nvSpPr>
          <p:cNvPr id="53251" name="Notes Placeholder 2"/>
          <p:cNvSpPr>
            <a:spLocks noGrp="1"/>
          </p:cNvSpPr>
          <p:nvPr>
            <p:ph type="body" idx="1"/>
          </p:nvPr>
        </p:nvSpPr>
        <p:spPr>
          <a:noFill/>
          <a:ln>
            <a:noFill/>
          </a:ln>
        </p:spPr>
        <p:txBody>
          <a:bodyPr wrap="square" lIns="91440" tIns="45720" rIns="91440" bIns="45720" anchor="t" anchorCtr="0"/>
          <a:p>
            <a:pPr lvl="0" eaLnBrk="1" hangingPunct="1"/>
            <a:r>
              <a:rPr lang="en-US" altLang="en-US" dirty="0">
                <a:ea typeface="MS PGothic" panose="020B0600070205080204" pitchFamily="34" charset="-128"/>
              </a:rPr>
              <a:t>Stallings Table 9.5 shows the progress in factoring to date. The level of effort is measured in MIPS-years: a million-instructions-per-second processor running for one year, which is about 3 x 10</a:t>
            </a:r>
            <a:r>
              <a:rPr lang="en-US" altLang="en-US" baseline="30000" dirty="0">
                <a:ea typeface="MS PGothic" panose="020B0600070205080204" pitchFamily="34" charset="-128"/>
              </a:rPr>
              <a:t>13</a:t>
            </a:r>
            <a:r>
              <a:rPr lang="en-US" altLang="en-US" dirty="0">
                <a:ea typeface="MS PGothic" panose="020B0600070205080204" pitchFamily="34" charset="-128"/>
              </a:rPr>
              <a:t> instructions executed. A 1 GHz Pentium is about a 250-MIPS machine. </a:t>
            </a:r>
            <a:endParaRPr lang="en-US" altLang="en-US" dirty="0">
              <a:ea typeface="MS PGothic" panose="020B0600070205080204" pitchFamily="34" charset="-128"/>
            </a:endParaRPr>
          </a:p>
        </p:txBody>
      </p:sp>
      <p:sp>
        <p:nvSpPr>
          <p:cNvPr id="53252" name="Slide Number Placeholder 3"/>
          <p:cNvSpPr txBox="1">
            <a:spLocks noGrp="1"/>
          </p:cNvSpPr>
          <p:nvPr>
            <p:ph type="sldNum" sz="quarter"/>
          </p:nvPr>
        </p:nvSpPr>
        <p:spPr>
          <a:xfrm>
            <a:off x="3884613" y="8685213"/>
            <a:ext cx="2971800" cy="458787"/>
          </a:xfrm>
          <a:prstGeom prst="rect">
            <a:avLst/>
          </a:prstGeom>
          <a:noFill/>
          <a:ln w="9525">
            <a:noFill/>
          </a:ln>
        </p:spPr>
        <p:txBody>
          <a:bodyPr anchor="b" anchorCtr="0"/>
          <a:p>
            <a:pPr lvl="0" algn="r" eaLnBrk="1" hangingPunct="1"/>
            <a:fld id="{9A0DB2DC-4C9A-4742-B13C-FB6460FD3503}" type="slidenum">
              <a:rPr lang="en-AU" altLang="en-US" sz="1200" dirty="0">
                <a:latin typeface="Arial" panose="020B0604020202020204" pitchFamily="34" charset="0"/>
                <a:ea typeface="MS PGothic" panose="020B0600070205080204" pitchFamily="34" charset="-128"/>
              </a:rPr>
            </a:fld>
            <a:endParaRPr lang="en-AU" altLang="en-US" sz="1200" dirty="0">
              <a:latin typeface="Arial" panose="020B0604020202020204" pitchFamily="34" charset="0"/>
              <a:ea typeface="MS PGothic" panose="020B0600070205080204"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Slide Image Placeholder 1"/>
          <p:cNvSpPr>
            <a:spLocks noGrp="1" noRot="1" noChangeAspect="1" noTextEdit="1"/>
          </p:cNvSpPr>
          <p:nvPr>
            <p:ph type="sldImg"/>
          </p:nvPr>
        </p:nvSpPr>
        <p:spPr>
          <a:ln>
            <a:solidFill>
              <a:srgbClr val="000000">
                <a:alpha val="100000"/>
              </a:srgbClr>
            </a:solidFill>
            <a:miter lim="800000"/>
          </a:ln>
        </p:spPr>
      </p:sp>
      <p:sp>
        <p:nvSpPr>
          <p:cNvPr id="54275" name="Notes Placeholder 2"/>
          <p:cNvSpPr>
            <a:spLocks noGrp="1"/>
          </p:cNvSpPr>
          <p:nvPr>
            <p:ph type="body" idx="1"/>
          </p:nvPr>
        </p:nvSpPr>
        <p:spPr>
          <a:noFill/>
          <a:ln>
            <a:noFill/>
          </a:ln>
        </p:spPr>
        <p:txBody>
          <a:bodyPr wrap="square" lIns="91440" tIns="45720" rIns="91440" bIns="45720" anchor="t" anchorCtr="0"/>
          <a:p>
            <a:pPr lvl="0" eaLnBrk="1" hangingPunct="1"/>
            <a:r>
              <a:rPr lang="en-US" altLang="en-US" dirty="0">
                <a:ea typeface="MS PGothic" panose="020B0600070205080204" pitchFamily="34" charset="-128"/>
              </a:rPr>
              <a:t>To counter such attacks RSA Security Inc., a leading RSA vendor and former  holder of the RSA patent, recommends modifying the plaintext using a procedure known as optimal asymmetric encryption padding (OAEP). Stallings Figure 9.10 depicts OAEP encryption. As a first step the message M to be encrypted is padded. A set of optional parameters P is passed through a hash function H. The output is then padded with zeros to get the desired length in the overall data block (DB). Next, a random seed is generated and passed through another hash function, called the mask generating function (MGF). The resulting hash value is bit-by-bit XORed with DB to produce a maskedDB. The maskedDB is in turn passed through the MGF to form a hash that is XORed with the seed to produce the masked seed. The concatenation of the maskedseed and the maskedDB forms the encoded message EM. Note that the EM includes the padded message, masked by the seed, and the seed, masked by the maskedDB. The EM is then encrypted using RSA. </a:t>
            </a:r>
            <a:endParaRPr lang="en-US" altLang="en-US" dirty="0">
              <a:ea typeface="MS PGothic" panose="020B0600070205080204" pitchFamily="34" charset="-128"/>
            </a:endParaRPr>
          </a:p>
        </p:txBody>
      </p:sp>
      <p:sp>
        <p:nvSpPr>
          <p:cNvPr id="54276" name="Slide Number Placeholder 3"/>
          <p:cNvSpPr txBox="1">
            <a:spLocks noGrp="1"/>
          </p:cNvSpPr>
          <p:nvPr>
            <p:ph type="sldNum" sz="quarter"/>
          </p:nvPr>
        </p:nvSpPr>
        <p:spPr>
          <a:xfrm>
            <a:off x="3884613" y="8685213"/>
            <a:ext cx="2971800" cy="458787"/>
          </a:xfrm>
          <a:prstGeom prst="rect">
            <a:avLst/>
          </a:prstGeom>
          <a:noFill/>
          <a:ln w="9525">
            <a:noFill/>
          </a:ln>
        </p:spPr>
        <p:txBody>
          <a:bodyPr anchor="b" anchorCtr="0"/>
          <a:p>
            <a:pPr lvl="0" algn="r" eaLnBrk="1" hangingPunct="1"/>
            <a:fld id="{9A0DB2DC-4C9A-4742-B13C-FB6460FD3503}" type="slidenum">
              <a:rPr lang="en-AU" altLang="en-US" sz="1200" dirty="0">
                <a:latin typeface="Arial" panose="020B0604020202020204" pitchFamily="34" charset="0"/>
                <a:ea typeface="MS PGothic" panose="020B0600070205080204" pitchFamily="34" charset="-128"/>
              </a:rPr>
            </a:fld>
            <a:endParaRPr lang="en-AU" altLang="en-US" sz="1200" dirty="0">
              <a:latin typeface="Arial" panose="020B0604020202020204" pitchFamily="34" charset="0"/>
              <a:ea typeface="MS PGothic" panose="020B0600070205080204"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7"/>
          <p:cNvSpPr txBox="1">
            <a:spLocks noGrp="1"/>
          </p:cNvSpPr>
          <p:nvPr>
            <p:ph type="sldNum" sz="quarter"/>
          </p:nvPr>
        </p:nvSpPr>
        <p:spPr>
          <a:xfrm>
            <a:off x="3884613" y="8685213"/>
            <a:ext cx="2971800" cy="458787"/>
          </a:xfrm>
          <a:prstGeom prst="rect">
            <a:avLst/>
          </a:prstGeom>
          <a:noFill/>
          <a:ln w="9525">
            <a:noFill/>
          </a:ln>
        </p:spPr>
        <p:txBody>
          <a:bodyPr anchor="b" anchorCtr="0"/>
          <a:p>
            <a:pPr lvl="0" algn="r" eaLnBrk="1" hangingPunct="1"/>
            <a:fld id="{9A0DB2DC-4C9A-4742-B13C-FB6460FD3503}" type="slidenum">
              <a:rPr lang="en-AU" altLang="en-US" sz="1200" dirty="0">
                <a:latin typeface="Arial" panose="020B0604020202020204" pitchFamily="34" charset="0"/>
              </a:rPr>
            </a:fld>
            <a:endParaRPr lang="en-AU" altLang="en-US" sz="1200" dirty="0">
              <a:latin typeface="Arial" panose="020B0604020202020204" pitchFamily="34" charset="0"/>
            </a:endParaRPr>
          </a:p>
        </p:txBody>
      </p:sp>
      <p:sp>
        <p:nvSpPr>
          <p:cNvPr id="38915" name="Rectangle 2"/>
          <p:cNvSpPr>
            <a:spLocks noRot="1" noTextEdit="1"/>
          </p:cNvSpPr>
          <p:nvPr>
            <p:ph type="sldImg"/>
          </p:nvPr>
        </p:nvSpPr>
        <p:spPr>
          <a:ln>
            <a:solidFill>
              <a:srgbClr val="000000">
                <a:alpha val="100000"/>
              </a:srgbClr>
            </a:solidFill>
            <a:miter lim="800000"/>
          </a:ln>
        </p:spPr>
      </p:sp>
      <p:sp>
        <p:nvSpPr>
          <p:cNvPr id="38916" name="Rectangle 3"/>
          <p:cNvSpPr>
            <a:spLocks noGrp="1"/>
          </p:cNvSpPr>
          <p:nvPr>
            <p:ph type="body" idx="1"/>
          </p:nvPr>
        </p:nvSpPr>
        <p:spPr>
          <a:noFill/>
          <a:ln>
            <a:noFill/>
          </a:ln>
        </p:spPr>
        <p:txBody>
          <a:bodyPr wrap="square" lIns="91440" tIns="45720" rIns="91440" bIns="45720" anchor="t" anchorCtr="0"/>
          <a:p>
            <a:pPr lvl="0" eaLnBrk="1" hangingPunct="1"/>
            <a:r>
              <a:rPr lang="en-US" altLang="en-US" dirty="0">
                <a:latin typeface="Times-Roman" charset="0"/>
              </a:rPr>
              <a:t>The concept of public-key cryptography evolved from an attempt to attack two of the most difficult problems associated with symmetric encryption: key distribution and digital signatures. </a:t>
            </a:r>
            <a:r>
              <a:rPr lang="en-AU" altLang="en-US" dirty="0"/>
              <a:t>The idea of public key schemes, and the first practical scheme, which was for key distribution only, was published in 1977 by Diffie &amp; Hellman. The concept had been previously described in a classified report in 1970 by James Ellis (UK CESG) - and subsequently declassified </a:t>
            </a:r>
            <a:r>
              <a:rPr lang="en-US" altLang="en-US" dirty="0"/>
              <a:t>[ELLI99]. </a:t>
            </a:r>
            <a:r>
              <a:rPr lang="en-AU" altLang="en-US" dirty="0"/>
              <a:t>Its interesting to note that they discovered RSA first, then Diffie-Hellman, opposite to the order of public discovery! There is also a claim that the NSA knew of the concept in the mid-60’s [SIMM93].</a:t>
            </a:r>
            <a:endParaRPr lang="en-AU"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7"/>
          <p:cNvSpPr txBox="1">
            <a:spLocks noGrp="1"/>
          </p:cNvSpPr>
          <p:nvPr>
            <p:ph type="sldNum" sz="quarter"/>
          </p:nvPr>
        </p:nvSpPr>
        <p:spPr>
          <a:xfrm>
            <a:off x="3884613" y="8685213"/>
            <a:ext cx="2971800" cy="458787"/>
          </a:xfrm>
          <a:prstGeom prst="rect">
            <a:avLst/>
          </a:prstGeom>
          <a:noFill/>
          <a:ln w="9525">
            <a:noFill/>
          </a:ln>
        </p:spPr>
        <p:txBody>
          <a:bodyPr anchor="b" anchorCtr="0"/>
          <a:p>
            <a:pPr lvl="0" algn="r" eaLnBrk="1" hangingPunct="1"/>
            <a:fld id="{9A0DB2DC-4C9A-4742-B13C-FB6460FD3503}" type="slidenum">
              <a:rPr lang="en-AU" altLang="en-US" sz="1200" dirty="0">
                <a:latin typeface="Arial" panose="020B0604020202020204" pitchFamily="34" charset="0"/>
              </a:rPr>
            </a:fld>
            <a:endParaRPr lang="en-AU" altLang="en-US" sz="1200" dirty="0">
              <a:latin typeface="Arial" panose="020B0604020202020204" pitchFamily="34" charset="0"/>
            </a:endParaRPr>
          </a:p>
        </p:txBody>
      </p:sp>
      <p:sp>
        <p:nvSpPr>
          <p:cNvPr id="39939" name="Rectangle 2"/>
          <p:cNvSpPr>
            <a:spLocks noRot="1" noTextEdit="1"/>
          </p:cNvSpPr>
          <p:nvPr>
            <p:ph type="sldImg"/>
          </p:nvPr>
        </p:nvSpPr>
        <p:spPr>
          <a:ln>
            <a:solidFill>
              <a:srgbClr val="000000">
                <a:alpha val="100000"/>
              </a:srgbClr>
            </a:solidFill>
            <a:miter lim="800000"/>
          </a:ln>
        </p:spPr>
      </p:sp>
      <p:sp>
        <p:nvSpPr>
          <p:cNvPr id="39940" name="Rectangle 3"/>
          <p:cNvSpPr>
            <a:spLocks noGrp="1"/>
          </p:cNvSpPr>
          <p:nvPr>
            <p:ph type="body" idx="1"/>
          </p:nvPr>
        </p:nvSpPr>
        <p:spPr>
          <a:noFill/>
          <a:ln>
            <a:noFill/>
          </a:ln>
        </p:spPr>
        <p:txBody>
          <a:bodyPr wrap="square" lIns="91440" tIns="45720" rIns="91440" bIns="45720" anchor="t" anchorCtr="0"/>
          <a:p>
            <a:pPr lvl="0" eaLnBrk="1" hangingPunct="1"/>
            <a:r>
              <a:rPr lang="en-US" altLang="en-US" dirty="0">
                <a:latin typeface="Times-Roman" charset="0"/>
              </a:rPr>
              <a:t>The concept of public-key cryptography evolved from an attempt to attack two of the most difficult problems associated with symmetric encryption: key distribution and digital signatures. </a:t>
            </a:r>
            <a:r>
              <a:rPr lang="en-AU" altLang="en-US" dirty="0"/>
              <a:t>The idea of public key schemes, and the first practical scheme, which was for key distribution only, was published in 1977 by Diffie &amp; Hellman. The concept had been previously described in a classified report in 1970 by James Ellis (UK CESG) - and subsequently declassified </a:t>
            </a:r>
            <a:r>
              <a:rPr lang="en-US" altLang="en-US" dirty="0"/>
              <a:t>[ELLI99]. </a:t>
            </a:r>
            <a:r>
              <a:rPr lang="en-AU" altLang="en-US" dirty="0"/>
              <a:t>Its interesting to note that they discovered RSA first, then Diffie-Hellman, opposite to the order of public discovery! There is also a claim that the NSA knew of the concept in the mid-60’s [SIMM93].</a:t>
            </a:r>
            <a:endParaRPr lang="en-AU"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7"/>
          <p:cNvSpPr txBox="1">
            <a:spLocks noGrp="1"/>
          </p:cNvSpPr>
          <p:nvPr>
            <p:ph type="sldNum" sz="quarter"/>
          </p:nvPr>
        </p:nvSpPr>
        <p:spPr>
          <a:xfrm>
            <a:off x="3884613" y="8685213"/>
            <a:ext cx="2971800" cy="458787"/>
          </a:xfrm>
          <a:prstGeom prst="rect">
            <a:avLst/>
          </a:prstGeom>
          <a:noFill/>
          <a:ln w="9525">
            <a:noFill/>
          </a:ln>
        </p:spPr>
        <p:txBody>
          <a:bodyPr anchor="b" anchorCtr="0"/>
          <a:p>
            <a:pPr lvl="0" algn="r" eaLnBrk="1" hangingPunct="1"/>
            <a:fld id="{9A0DB2DC-4C9A-4742-B13C-FB6460FD3503}" type="slidenum">
              <a:rPr lang="en-AU" altLang="en-US" sz="1200" dirty="0">
                <a:latin typeface="Arial" panose="020B0604020202020204" pitchFamily="34" charset="0"/>
              </a:rPr>
            </a:fld>
            <a:endParaRPr lang="en-AU" altLang="en-US" sz="1200" dirty="0">
              <a:latin typeface="Arial" panose="020B0604020202020204" pitchFamily="34" charset="0"/>
            </a:endParaRPr>
          </a:p>
        </p:txBody>
      </p:sp>
      <p:sp>
        <p:nvSpPr>
          <p:cNvPr id="40963" name="Rectangle 2"/>
          <p:cNvSpPr>
            <a:spLocks noRot="1" noTextEdit="1"/>
          </p:cNvSpPr>
          <p:nvPr>
            <p:ph type="sldImg"/>
          </p:nvPr>
        </p:nvSpPr>
        <p:spPr>
          <a:ln>
            <a:solidFill>
              <a:srgbClr val="000000">
                <a:alpha val="100000"/>
              </a:srgbClr>
            </a:solidFill>
            <a:miter lim="800000"/>
          </a:ln>
        </p:spPr>
      </p:sp>
      <p:sp>
        <p:nvSpPr>
          <p:cNvPr id="40964" name="Rectangle 3"/>
          <p:cNvSpPr>
            <a:spLocks noGrp="1"/>
          </p:cNvSpPr>
          <p:nvPr>
            <p:ph type="body" idx="1"/>
          </p:nvPr>
        </p:nvSpPr>
        <p:spPr>
          <a:noFill/>
          <a:ln>
            <a:noFill/>
          </a:ln>
        </p:spPr>
        <p:txBody>
          <a:bodyPr wrap="square" lIns="91440" tIns="45720" rIns="91440" bIns="45720" anchor="t" anchorCtr="0"/>
          <a:p>
            <a:pPr lvl="0" eaLnBrk="1" hangingPunct="1"/>
            <a:r>
              <a:rPr lang="en-US" altLang="en-US" dirty="0"/>
              <a:t>Stallings Figure 9.1a “</a:t>
            </a:r>
            <a:r>
              <a:rPr lang="en-AU" altLang="en-US" dirty="0"/>
              <a:t>Public-Key Cryptography”, shows tha</a:t>
            </a:r>
            <a:r>
              <a:rPr lang="en-US" altLang="en-US" dirty="0"/>
              <a:t>t a</a:t>
            </a:r>
            <a:r>
              <a:rPr lang="en-US" altLang="en-US" dirty="0">
                <a:latin typeface="Times-Roman" charset="0"/>
              </a:rPr>
              <a:t> public-key encryption scheme has six ingredients: plaintext, encryption algorithm, public &amp; private keys, ciphertext &amp; decryption algorithm.</a:t>
            </a:r>
            <a:endParaRPr lang="en-US" altLang="en-US" dirty="0"/>
          </a:p>
          <a:p>
            <a:pPr lvl="0" eaLnBrk="1" hangingPunct="1"/>
            <a:r>
              <a:rPr lang="en-AU" altLang="en-US" dirty="0"/>
              <a:t>Consider the following analogy using padlocked boxes: traditional schemes involve the sender putting a message in a box and locking it, sending that to the receiver, and somehow securely also sending them the key to unlock the box. The radical advance in public key schemes was to turn this around, the receiver sends an </a:t>
            </a:r>
            <a:r>
              <a:rPr lang="en-AU" altLang="en-US" b="1" dirty="0"/>
              <a:t>unlocked box</a:t>
            </a:r>
            <a:r>
              <a:rPr lang="en-AU" altLang="en-US" dirty="0"/>
              <a:t> (their public key) to the sender, who puts the message in the box and locks it (easy - and having locked it cannot get at the message), and sends the locked box to the receiver who can unlock it (also easy), having the (private) key. An attacker would have to pick the lock on the box (hard).</a:t>
            </a:r>
            <a:endParaRPr lang="en-AU"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7"/>
          <p:cNvSpPr txBox="1">
            <a:spLocks noGrp="1"/>
          </p:cNvSpPr>
          <p:nvPr>
            <p:ph type="sldNum" sz="quarter"/>
          </p:nvPr>
        </p:nvSpPr>
        <p:spPr>
          <a:xfrm>
            <a:off x="3884613" y="8685213"/>
            <a:ext cx="2971800" cy="458787"/>
          </a:xfrm>
          <a:prstGeom prst="rect">
            <a:avLst/>
          </a:prstGeom>
          <a:noFill/>
          <a:ln w="9525">
            <a:noFill/>
          </a:ln>
        </p:spPr>
        <p:txBody>
          <a:bodyPr anchor="b" anchorCtr="0"/>
          <a:p>
            <a:pPr lvl="0" algn="r" eaLnBrk="1" hangingPunct="1"/>
            <a:fld id="{9A0DB2DC-4C9A-4742-B13C-FB6460FD3503}" type="slidenum">
              <a:rPr lang="en-AU" altLang="en-US" sz="1200" dirty="0">
                <a:latin typeface="Arial" panose="020B0604020202020204" pitchFamily="34" charset="0"/>
              </a:rPr>
            </a:fld>
            <a:endParaRPr lang="en-AU" altLang="en-US" sz="1200" dirty="0">
              <a:latin typeface="Arial" panose="020B0604020202020204" pitchFamily="34" charset="0"/>
            </a:endParaRPr>
          </a:p>
        </p:txBody>
      </p:sp>
      <p:sp>
        <p:nvSpPr>
          <p:cNvPr id="41987" name="Rectangle 2"/>
          <p:cNvSpPr>
            <a:spLocks noRot="1" noTextEdit="1"/>
          </p:cNvSpPr>
          <p:nvPr>
            <p:ph type="sldImg"/>
          </p:nvPr>
        </p:nvSpPr>
        <p:spPr>
          <a:ln>
            <a:solidFill>
              <a:srgbClr val="000000">
                <a:alpha val="100000"/>
              </a:srgbClr>
            </a:solidFill>
            <a:miter lim="800000"/>
          </a:ln>
        </p:spPr>
      </p:sp>
      <p:sp>
        <p:nvSpPr>
          <p:cNvPr id="41988" name="Rectangle 3"/>
          <p:cNvSpPr>
            <a:spLocks noGrp="1"/>
          </p:cNvSpPr>
          <p:nvPr>
            <p:ph type="body" idx="1"/>
          </p:nvPr>
        </p:nvSpPr>
        <p:spPr>
          <a:noFill/>
          <a:ln>
            <a:noFill/>
          </a:ln>
        </p:spPr>
        <p:txBody>
          <a:bodyPr wrap="square" lIns="91440" tIns="45720" rIns="91440" bIns="45720" anchor="t" anchorCtr="0"/>
          <a:p>
            <a:pPr lvl="0" eaLnBrk="1" hangingPunct="1"/>
            <a:r>
              <a:rPr lang="en-US" altLang="en-US" dirty="0"/>
              <a:t>Stallings Figure 9.4 “</a:t>
            </a:r>
            <a:r>
              <a:rPr lang="en-AU" altLang="en-US" dirty="0"/>
              <a:t>Public-Key Cryptosystems: Secrecy and Authentication” illustrates </a:t>
            </a:r>
            <a:r>
              <a:rPr lang="en-US" altLang="en-US" dirty="0">
                <a:latin typeface="Times-Roman" charset="0"/>
              </a:rPr>
              <a:t>the essential elements of a public-key encryption scheme.</a:t>
            </a:r>
            <a:endParaRPr lang="en-US" altLang="en-US" dirty="0"/>
          </a:p>
          <a:p>
            <a:pPr lvl="0" eaLnBrk="1" hangingPunct="1"/>
            <a:r>
              <a:rPr lang="en-US" altLang="en-US" dirty="0"/>
              <a:t>Note that public-key schemes can be used for either secrecy or authentication, or both (as shown here).</a:t>
            </a:r>
            <a:endParaRPr lang="en-US" altLang="en-US" dirty="0"/>
          </a:p>
          <a:p>
            <a:pPr lvl="0" eaLnBrk="1" hangingPunct="1"/>
            <a:r>
              <a:rPr lang="en-US" altLang="en-US" dirty="0"/>
              <a:t>In this case, separate key pairs are used for each of these purposes. The receiver owns and creates secrecy keys, sender owns and creates authentication keys.</a:t>
            </a:r>
            <a:endParaRPr lang="en-US" altLang="en-US" dirty="0"/>
          </a:p>
          <a:p>
            <a:pPr lvl="0" eaLnBrk="1" hangingPunct="1"/>
            <a:r>
              <a:rPr lang="en-US" altLang="en-US" dirty="0"/>
              <a:t>In practice typically DO NOT do this, because of the computational cost of public-key schemes. Rather encrypt a session key which is then used with a block cipher to encrypt the actual message, and separately sign a hash of the message as a digital signature - this will be discussed more later.</a:t>
            </a:r>
            <a:endParaRPr lang="en-AU"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Rectangle 7"/>
          <p:cNvSpPr txBox="1">
            <a:spLocks noGrp="1"/>
          </p:cNvSpPr>
          <p:nvPr>
            <p:ph type="sldNum" sz="quarter"/>
          </p:nvPr>
        </p:nvSpPr>
        <p:spPr>
          <a:xfrm>
            <a:off x="3884613" y="8685213"/>
            <a:ext cx="2971800" cy="458787"/>
          </a:xfrm>
          <a:prstGeom prst="rect">
            <a:avLst/>
          </a:prstGeom>
          <a:noFill/>
          <a:ln w="9525">
            <a:noFill/>
          </a:ln>
        </p:spPr>
        <p:txBody>
          <a:bodyPr anchor="b" anchorCtr="0"/>
          <a:p>
            <a:pPr lvl="0" algn="r" eaLnBrk="1" hangingPunct="1"/>
            <a:fld id="{9A0DB2DC-4C9A-4742-B13C-FB6460FD3503}" type="slidenum">
              <a:rPr lang="en-AU" altLang="en-US" sz="1200" dirty="0">
                <a:latin typeface="Arial" panose="020B0604020202020204" pitchFamily="34" charset="0"/>
              </a:rPr>
            </a:fld>
            <a:endParaRPr lang="en-AU" altLang="en-US" sz="1200" dirty="0">
              <a:latin typeface="Arial" panose="020B0604020202020204" pitchFamily="34" charset="0"/>
            </a:endParaRPr>
          </a:p>
        </p:txBody>
      </p:sp>
      <p:sp>
        <p:nvSpPr>
          <p:cNvPr id="43011" name="Rectangle 2"/>
          <p:cNvSpPr>
            <a:spLocks noRot="1" noTextEdit="1"/>
          </p:cNvSpPr>
          <p:nvPr>
            <p:ph type="sldImg"/>
          </p:nvPr>
        </p:nvSpPr>
        <p:spPr>
          <a:ln>
            <a:solidFill>
              <a:srgbClr val="000000">
                <a:alpha val="100000"/>
              </a:srgbClr>
            </a:solidFill>
            <a:miter lim="800000"/>
          </a:ln>
        </p:spPr>
      </p:sp>
      <p:sp>
        <p:nvSpPr>
          <p:cNvPr id="43012" name="Rectangle 3"/>
          <p:cNvSpPr>
            <a:spLocks noGrp="1"/>
          </p:cNvSpPr>
          <p:nvPr>
            <p:ph type="body" idx="1"/>
          </p:nvPr>
        </p:nvSpPr>
        <p:spPr>
          <a:noFill/>
          <a:ln>
            <a:noFill/>
          </a:ln>
        </p:spPr>
        <p:txBody>
          <a:bodyPr wrap="square" lIns="91440" tIns="45720" rIns="91440" bIns="45720" anchor="t" anchorCtr="0"/>
          <a:p>
            <a:pPr lvl="0" eaLnBrk="1" hangingPunct="1"/>
            <a:r>
              <a:rPr lang="en-US" altLang="en-US" dirty="0"/>
              <a:t>Stallings Figure 9.4 “</a:t>
            </a:r>
            <a:r>
              <a:rPr lang="en-AU" altLang="en-US" dirty="0"/>
              <a:t>Public-Key Cryptosystems: Secrecy and Authentication” illustrates </a:t>
            </a:r>
            <a:r>
              <a:rPr lang="en-US" altLang="en-US" dirty="0">
                <a:latin typeface="Times-Roman" charset="0"/>
              </a:rPr>
              <a:t>the essential elements of a public-key encryption scheme.</a:t>
            </a:r>
            <a:endParaRPr lang="en-US" altLang="en-US" dirty="0"/>
          </a:p>
          <a:p>
            <a:pPr lvl="0" eaLnBrk="1" hangingPunct="1"/>
            <a:r>
              <a:rPr lang="en-US" altLang="en-US" dirty="0"/>
              <a:t>Note that public-key schemes can be used for either secrecy or authentication, or both (as shown here).</a:t>
            </a:r>
            <a:endParaRPr lang="en-US" altLang="en-US" dirty="0"/>
          </a:p>
          <a:p>
            <a:pPr lvl="0" eaLnBrk="1" hangingPunct="1"/>
            <a:r>
              <a:rPr lang="en-US" altLang="en-US" dirty="0"/>
              <a:t>In this case, separate key pairs are used for each of these purposes. The receiver owns and creates secrecy keys, sender owns and creates authentication keys.</a:t>
            </a:r>
            <a:endParaRPr lang="en-US" altLang="en-US" dirty="0"/>
          </a:p>
          <a:p>
            <a:pPr lvl="0" eaLnBrk="1" hangingPunct="1"/>
            <a:r>
              <a:rPr lang="en-US" altLang="en-US" dirty="0"/>
              <a:t>In practice typically DO NOT do this, because of the computational cost of public-key schemes. Rather encrypt a session key which is then used with a block cipher to encrypt the actual message, and separately sign a hash of the message as a digital signature - this will be discussed more later.</a:t>
            </a:r>
            <a:endParaRPr lang="en-AU"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7"/>
          <p:cNvSpPr txBox="1">
            <a:spLocks noGrp="1"/>
          </p:cNvSpPr>
          <p:nvPr>
            <p:ph type="sldNum" sz="quarter"/>
          </p:nvPr>
        </p:nvSpPr>
        <p:spPr>
          <a:xfrm>
            <a:off x="3884613" y="8685213"/>
            <a:ext cx="2971800" cy="458787"/>
          </a:xfrm>
          <a:prstGeom prst="rect">
            <a:avLst/>
          </a:prstGeom>
          <a:noFill/>
          <a:ln w="9525">
            <a:noFill/>
          </a:ln>
        </p:spPr>
        <p:txBody>
          <a:bodyPr anchor="b" anchorCtr="0"/>
          <a:p>
            <a:pPr lvl="0" algn="r" eaLnBrk="1" hangingPunct="1"/>
            <a:fld id="{9A0DB2DC-4C9A-4742-B13C-FB6460FD3503}" type="slidenum">
              <a:rPr lang="en-AU" altLang="en-US" sz="1200" dirty="0">
                <a:latin typeface="Arial" panose="020B0604020202020204" pitchFamily="34" charset="0"/>
              </a:rPr>
            </a:fld>
            <a:endParaRPr lang="en-AU" altLang="en-US" sz="1200" dirty="0">
              <a:latin typeface="Arial" panose="020B0604020202020204" pitchFamily="34" charset="0"/>
            </a:endParaRPr>
          </a:p>
        </p:txBody>
      </p:sp>
      <p:sp>
        <p:nvSpPr>
          <p:cNvPr id="44035" name="Rectangle 2"/>
          <p:cNvSpPr>
            <a:spLocks noRot="1" noTextEdit="1"/>
          </p:cNvSpPr>
          <p:nvPr>
            <p:ph type="sldImg"/>
          </p:nvPr>
        </p:nvSpPr>
        <p:spPr>
          <a:ln>
            <a:solidFill>
              <a:srgbClr val="000000">
                <a:alpha val="100000"/>
              </a:srgbClr>
            </a:solidFill>
            <a:miter lim="800000"/>
          </a:ln>
        </p:spPr>
      </p:sp>
      <p:sp>
        <p:nvSpPr>
          <p:cNvPr id="44036" name="Rectangle 3"/>
          <p:cNvSpPr>
            <a:spLocks noGrp="1"/>
          </p:cNvSpPr>
          <p:nvPr>
            <p:ph type="body" idx="1"/>
          </p:nvPr>
        </p:nvSpPr>
        <p:spPr>
          <a:noFill/>
          <a:ln>
            <a:noFill/>
          </a:ln>
        </p:spPr>
        <p:txBody>
          <a:bodyPr wrap="square" lIns="91440" tIns="45720" rIns="91440" bIns="45720" anchor="t" anchorCtr="0"/>
          <a:p>
            <a:pPr lvl="0" eaLnBrk="1" hangingPunct="1"/>
            <a:r>
              <a:rPr lang="en-US" altLang="en-US" dirty="0"/>
              <a:t>Stallings Figure 9.4 “</a:t>
            </a:r>
            <a:r>
              <a:rPr lang="en-AU" altLang="en-US" dirty="0"/>
              <a:t>Public-Key Cryptosystems: Secrecy and Authentication” illustrates </a:t>
            </a:r>
            <a:r>
              <a:rPr lang="en-US" altLang="en-US" dirty="0">
                <a:latin typeface="Times-Roman" charset="0"/>
              </a:rPr>
              <a:t>the essential elements of a public-key encryption scheme.</a:t>
            </a:r>
            <a:endParaRPr lang="en-US" altLang="en-US" dirty="0"/>
          </a:p>
          <a:p>
            <a:pPr lvl="0" eaLnBrk="1" hangingPunct="1"/>
            <a:r>
              <a:rPr lang="en-US" altLang="en-US" dirty="0"/>
              <a:t>Note that public-key schemes can be used for either secrecy or authentication, or both (as shown here).</a:t>
            </a:r>
            <a:endParaRPr lang="en-US" altLang="en-US" dirty="0"/>
          </a:p>
          <a:p>
            <a:pPr lvl="0" eaLnBrk="1" hangingPunct="1"/>
            <a:r>
              <a:rPr lang="en-US" altLang="en-US" dirty="0"/>
              <a:t>In this case, separate key pairs are used for each of these purposes. The receiver owns and creates secrecy keys, sender owns and creates authentication keys.</a:t>
            </a:r>
            <a:endParaRPr lang="en-US" altLang="en-US" dirty="0"/>
          </a:p>
          <a:p>
            <a:pPr lvl="0" eaLnBrk="1" hangingPunct="1"/>
            <a:r>
              <a:rPr lang="en-US" altLang="en-US" dirty="0"/>
              <a:t>In practice typically DO NOT do this, because of the computational cost of public-key schemes. Rather encrypt a session key which is then used with a block cipher to encrypt the actual message, and separately sign a hash of the message as a digital signature - this will be discussed more later.</a:t>
            </a:r>
            <a:endParaRPr lang="en-AU"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7"/>
          <p:cNvSpPr txBox="1">
            <a:spLocks noGrp="1"/>
          </p:cNvSpPr>
          <p:nvPr>
            <p:ph type="sldNum" sz="quarter"/>
          </p:nvPr>
        </p:nvSpPr>
        <p:spPr>
          <a:xfrm>
            <a:off x="3884613" y="8685213"/>
            <a:ext cx="2971800" cy="458787"/>
          </a:xfrm>
          <a:prstGeom prst="rect">
            <a:avLst/>
          </a:prstGeom>
          <a:noFill/>
          <a:ln w="9525">
            <a:noFill/>
          </a:ln>
        </p:spPr>
        <p:txBody>
          <a:bodyPr anchor="b" anchorCtr="0"/>
          <a:p>
            <a:pPr lvl="0" algn="r" eaLnBrk="1" hangingPunct="1"/>
            <a:fld id="{9A0DB2DC-4C9A-4742-B13C-FB6460FD3503}" type="slidenum">
              <a:rPr lang="en-AU" altLang="en-US" sz="1200" dirty="0">
                <a:latin typeface="Arial" panose="020B0604020202020204" pitchFamily="34" charset="0"/>
              </a:rPr>
            </a:fld>
            <a:endParaRPr lang="en-AU" altLang="en-US" sz="1200" dirty="0">
              <a:latin typeface="Arial" panose="020B0604020202020204" pitchFamily="34" charset="0"/>
            </a:endParaRPr>
          </a:p>
        </p:txBody>
      </p:sp>
      <p:sp>
        <p:nvSpPr>
          <p:cNvPr id="45059" name="Rectangle 2"/>
          <p:cNvSpPr>
            <a:spLocks noRot="1" noTextEdit="1"/>
          </p:cNvSpPr>
          <p:nvPr>
            <p:ph type="sldImg"/>
          </p:nvPr>
        </p:nvSpPr>
        <p:spPr>
          <a:ln>
            <a:solidFill>
              <a:srgbClr val="000000">
                <a:alpha val="100000"/>
              </a:srgbClr>
            </a:solidFill>
            <a:miter lim="800000"/>
          </a:ln>
        </p:spPr>
      </p:sp>
      <p:sp>
        <p:nvSpPr>
          <p:cNvPr id="45060" name="Rectangle 3"/>
          <p:cNvSpPr>
            <a:spLocks noGrp="1"/>
          </p:cNvSpPr>
          <p:nvPr>
            <p:ph type="body" idx="1"/>
          </p:nvPr>
        </p:nvSpPr>
        <p:spPr>
          <a:noFill/>
          <a:ln>
            <a:noFill/>
          </a:ln>
        </p:spPr>
        <p:txBody>
          <a:bodyPr wrap="square" lIns="91440" tIns="45720" rIns="91440" bIns="45720" anchor="t" anchorCtr="0"/>
          <a:p>
            <a:pPr lvl="0" eaLnBrk="1" hangingPunct="1"/>
            <a:r>
              <a:rPr lang="en-US" altLang="en-US" dirty="0"/>
              <a:t>Stallings Figure 9.1a “</a:t>
            </a:r>
            <a:r>
              <a:rPr lang="en-AU" altLang="en-US" dirty="0"/>
              <a:t>Public-Key Cryptography”, shows tha</a:t>
            </a:r>
            <a:r>
              <a:rPr lang="en-US" altLang="en-US" dirty="0"/>
              <a:t>t a</a:t>
            </a:r>
            <a:r>
              <a:rPr lang="en-US" altLang="en-US" dirty="0">
                <a:latin typeface="Times-Roman" charset="0"/>
              </a:rPr>
              <a:t> public-key encryption scheme has six ingredients: plaintext, encryption algorithm, public &amp; private keys, ciphertext &amp; decryption algorithm.</a:t>
            </a:r>
            <a:endParaRPr lang="en-US" altLang="en-US" dirty="0"/>
          </a:p>
          <a:p>
            <a:pPr lvl="0" eaLnBrk="1" hangingPunct="1"/>
            <a:r>
              <a:rPr lang="en-AU" altLang="en-US" dirty="0"/>
              <a:t>Consider the following analogy using padlocked boxes: traditional schemes involve the sender putting a message in a box and locking it, sending that to the receiver, and somehow securely also sending them the key to unlock the box. The radical advance in public key schemes was to turn this around, the receiver sends an </a:t>
            </a:r>
            <a:r>
              <a:rPr lang="en-AU" altLang="en-US" b="1" dirty="0"/>
              <a:t>unlocked box</a:t>
            </a:r>
            <a:r>
              <a:rPr lang="en-AU" altLang="en-US" dirty="0"/>
              <a:t> (their public key) to the sender, who puts the message in the box and locks it (easy - and having locked it cannot get at the message), and sends the locked box to the receiver who can unlock it (also easy), having the (private) key. An attacker would have to pick the lock on the box (hard).</a:t>
            </a:r>
            <a:endParaRPr lang="en-AU"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7"/>
          <p:cNvSpPr txBox="1">
            <a:spLocks noGrp="1"/>
          </p:cNvSpPr>
          <p:nvPr>
            <p:ph type="sldNum" sz="quarter"/>
          </p:nvPr>
        </p:nvSpPr>
        <p:spPr>
          <a:xfrm>
            <a:off x="3884613" y="8685213"/>
            <a:ext cx="2971800" cy="458787"/>
          </a:xfrm>
          <a:prstGeom prst="rect">
            <a:avLst/>
          </a:prstGeom>
          <a:noFill/>
          <a:ln w="9525">
            <a:noFill/>
          </a:ln>
        </p:spPr>
        <p:txBody>
          <a:bodyPr anchor="b" anchorCtr="0"/>
          <a:p>
            <a:pPr lvl="0" algn="r" eaLnBrk="1" hangingPunct="1"/>
            <a:fld id="{9A0DB2DC-4C9A-4742-B13C-FB6460FD3503}" type="slidenum">
              <a:rPr lang="en-AU" altLang="en-US" sz="1200" dirty="0">
                <a:latin typeface="Arial" panose="020B0604020202020204" pitchFamily="34" charset="0"/>
              </a:rPr>
            </a:fld>
            <a:endParaRPr lang="en-AU" altLang="en-US" sz="1200" dirty="0">
              <a:latin typeface="Arial" panose="020B0604020202020204" pitchFamily="34" charset="0"/>
            </a:endParaRPr>
          </a:p>
        </p:txBody>
      </p:sp>
      <p:sp>
        <p:nvSpPr>
          <p:cNvPr id="46083" name="Rectangle 2"/>
          <p:cNvSpPr>
            <a:spLocks noRot="1" noTextEdit="1"/>
          </p:cNvSpPr>
          <p:nvPr>
            <p:ph type="sldImg"/>
          </p:nvPr>
        </p:nvSpPr>
        <p:spPr>
          <a:ln>
            <a:solidFill>
              <a:srgbClr val="000000">
                <a:alpha val="100000"/>
              </a:srgbClr>
            </a:solidFill>
            <a:miter lim="800000"/>
          </a:ln>
        </p:spPr>
      </p:sp>
      <p:sp>
        <p:nvSpPr>
          <p:cNvPr id="46084" name="Rectangle 3"/>
          <p:cNvSpPr>
            <a:spLocks noGrp="1"/>
          </p:cNvSpPr>
          <p:nvPr>
            <p:ph type="body" idx="1"/>
          </p:nvPr>
        </p:nvSpPr>
        <p:spPr>
          <a:noFill/>
          <a:ln>
            <a:noFill/>
          </a:ln>
        </p:spPr>
        <p:txBody>
          <a:bodyPr wrap="square" lIns="91440" tIns="45720" rIns="91440" bIns="45720" anchor="t" anchorCtr="0"/>
          <a:p>
            <a:pPr lvl="0" eaLnBrk="1" hangingPunct="1"/>
            <a:r>
              <a:rPr lang="en-US" altLang="en-US" dirty="0"/>
              <a:t>Stallings Figure 9.4 “</a:t>
            </a:r>
            <a:r>
              <a:rPr lang="en-AU" altLang="en-US" dirty="0"/>
              <a:t>Public-Key Cryptosystems: Secrecy and Authentication” illustrates </a:t>
            </a:r>
            <a:r>
              <a:rPr lang="en-US" altLang="en-US" dirty="0">
                <a:latin typeface="Times-Roman" charset="0"/>
              </a:rPr>
              <a:t>the essential elements of a public-key encryption scheme.</a:t>
            </a:r>
            <a:endParaRPr lang="en-US" altLang="en-US" dirty="0"/>
          </a:p>
          <a:p>
            <a:pPr lvl="0" eaLnBrk="1" hangingPunct="1"/>
            <a:r>
              <a:rPr lang="en-US" altLang="en-US" dirty="0"/>
              <a:t>Note that public-key schemes can be used for either secrecy or authentication, or both (as shown here).</a:t>
            </a:r>
            <a:endParaRPr lang="en-US" altLang="en-US" dirty="0"/>
          </a:p>
          <a:p>
            <a:pPr lvl="0" eaLnBrk="1" hangingPunct="1"/>
            <a:r>
              <a:rPr lang="en-US" altLang="en-US" dirty="0"/>
              <a:t>In this case, separate key pairs are used for each of these purposes. The receiver owns and creates secrecy keys, sender owns and creates authentication keys.</a:t>
            </a:r>
            <a:endParaRPr lang="en-US" altLang="en-US" dirty="0"/>
          </a:p>
          <a:p>
            <a:pPr lvl="0" eaLnBrk="1" hangingPunct="1"/>
            <a:r>
              <a:rPr lang="en-US" altLang="en-US" dirty="0"/>
              <a:t>In practice typically DO NOT do this, because of the computational cost of public-key schemes. Rather encrypt a session key which is then used with a block cipher to encrypt the actual message, and separately sign a hash of the message as a digital signature - this will be discussed more later.</a:t>
            </a:r>
            <a:endParaRPr lang="en-AU"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2"/>
          <p:cNvSpPr>
            <a:spLocks noGrp="1"/>
          </p:cNvSpPr>
          <p:nvPr>
            <p:ph type="title"/>
          </p:nvPr>
        </p:nvSpPr>
        <p:spPr>
          <a:xfrm>
            <a:off x="2135188" y="620713"/>
            <a:ext cx="8086725" cy="720725"/>
          </a:xfrm>
        </p:spPr>
        <p:txBody>
          <a:bodyPr vert="horz" wrap="square" lIns="91440" tIns="45720" rIns="91440" bIns="45720" anchor="t" anchorCtr="0"/>
          <a:p>
            <a:pPr eaLnBrk="1" hangingPunct="1"/>
            <a:r>
              <a:rPr lang="en-AU" altLang="en-US" sz="3600" b="1" dirty="0"/>
              <a:t>Public-Key Cryptography</a:t>
            </a:r>
            <a:endParaRPr lang="en-AU" altLang="en-US" sz="3600" b="1" dirty="0"/>
          </a:p>
        </p:txBody>
      </p:sp>
      <p:sp>
        <p:nvSpPr>
          <p:cNvPr id="9219" name="Rectangle 3"/>
          <p:cNvSpPr>
            <a:spLocks noGrp="1"/>
          </p:cNvSpPr>
          <p:nvPr>
            <p:ph idx="1"/>
          </p:nvPr>
        </p:nvSpPr>
        <p:spPr>
          <a:xfrm>
            <a:off x="287338" y="1341438"/>
            <a:ext cx="11652250" cy="5516562"/>
          </a:xfrm>
        </p:spPr>
        <p:txBody>
          <a:bodyPr vert="horz" wrap="square" lIns="91440" tIns="45720" rIns="91440" bIns="45720" anchor="t" anchorCtr="0"/>
          <a:p>
            <a:pPr algn="just" eaLnBrk="1" hangingPunct="1"/>
            <a:r>
              <a:rPr lang="en-IN" altLang="en-US" sz="3200" dirty="0">
                <a:latin typeface="Times New Roman" panose="02020603050405020304" pitchFamily="18" charset="0"/>
                <a:cs typeface="Times New Roman" panose="02020603050405020304" pitchFamily="18" charset="0"/>
              </a:rPr>
              <a:t>In Symmetric key crypto only one secret key between sender and receiver is used to encrypt/decrypt. </a:t>
            </a:r>
            <a:endParaRPr lang="en-IN" altLang="en-US" sz="3200" dirty="0">
              <a:latin typeface="Times New Roman" panose="02020603050405020304" pitchFamily="18" charset="0"/>
              <a:cs typeface="Times New Roman" panose="02020603050405020304" pitchFamily="18" charset="0"/>
            </a:endParaRPr>
          </a:p>
          <a:p>
            <a:pPr algn="just" eaLnBrk="1" hangingPunct="1"/>
            <a:r>
              <a:rPr lang="en-IN" altLang="en-US" sz="3200" dirty="0">
                <a:latin typeface="Times New Roman" panose="02020603050405020304" pitchFamily="18" charset="0"/>
                <a:cs typeface="Times New Roman" panose="02020603050405020304" pitchFamily="18" charset="0"/>
              </a:rPr>
              <a:t>In Symmetric key crypto maintaining the secret key between two parties is a challenge.</a:t>
            </a:r>
            <a:endParaRPr lang="en-IN" altLang="en-US" sz="3200" dirty="0">
              <a:latin typeface="Times New Roman" panose="02020603050405020304" pitchFamily="18" charset="0"/>
              <a:cs typeface="Times New Roman" panose="02020603050405020304" pitchFamily="18" charset="0"/>
            </a:endParaRPr>
          </a:p>
          <a:p>
            <a:pPr algn="just" eaLnBrk="1" hangingPunct="1"/>
            <a:r>
              <a:rPr lang="en-IN" altLang="en-US" sz="3200" dirty="0">
                <a:latin typeface="Times New Roman" panose="02020603050405020304" pitchFamily="18" charset="0"/>
                <a:cs typeface="Times New Roman" panose="02020603050405020304" pitchFamily="18" charset="0"/>
              </a:rPr>
              <a:t>The main use of Symmetric key crypto is encryption and decryption</a:t>
            </a:r>
            <a:endParaRPr lang="en-IN" altLang="en-US" sz="3200" dirty="0">
              <a:latin typeface="Times New Roman" panose="02020603050405020304" pitchFamily="18" charset="0"/>
              <a:cs typeface="Times New Roman" panose="02020603050405020304" pitchFamily="18" charset="0"/>
            </a:endParaRPr>
          </a:p>
          <a:p>
            <a:pPr algn="just" eaLnBrk="1" hangingPunct="1"/>
            <a:r>
              <a:rPr lang="en-US" altLang="en-US" sz="3200" dirty="0">
                <a:latin typeface="Times New Roman" panose="02020603050405020304" pitchFamily="18" charset="0"/>
                <a:cs typeface="Times New Roman" panose="02020603050405020304" pitchFamily="18" charset="0"/>
              </a:rPr>
              <a:t>Public key crypto was invented by Whitfield Diffie &amp; Martin Hellman at Stanford University in 1976.</a:t>
            </a:r>
            <a:endParaRPr lang="en-US" altLang="en-US" sz="3200" dirty="0">
              <a:latin typeface="Times New Roman" panose="02020603050405020304" pitchFamily="18" charset="0"/>
              <a:cs typeface="Times New Roman" panose="02020603050405020304" pitchFamily="18" charset="0"/>
            </a:endParaRPr>
          </a:p>
          <a:p>
            <a:pPr algn="just" eaLnBrk="1" hangingPunct="1"/>
            <a:r>
              <a:rPr lang="en-IN" altLang="en-US" sz="3200" dirty="0">
                <a:latin typeface="Times New Roman" panose="02020603050405020304" pitchFamily="18" charset="0"/>
                <a:cs typeface="Times New Roman" panose="02020603050405020304" pitchFamily="18" charset="0"/>
              </a:rPr>
              <a:t>Two keys, (i) private and (ii) public, so called as asymmetric key crypto.</a:t>
            </a:r>
            <a:endParaRPr lang="en-US" altLang="en-US" sz="3200" dirty="0">
              <a:latin typeface="Times New Roman" panose="02020603050405020304" pitchFamily="18" charset="0"/>
              <a:ea typeface="Times New Roman" panose="02020603050405020304" pitchFamily="18" charset="0"/>
            </a:endParaRPr>
          </a:p>
        </p:txBody>
      </p:sp>
      <p:sp>
        <p:nvSpPr>
          <p:cNvPr id="9220" name="Slide Number Placeholder 1"/>
          <p:cNvSpPr txBox="1">
            <a:spLocks noGrp="1"/>
          </p:cNvSpPr>
          <p:nvPr>
            <p:ph type="sldNum" sz="quarter" idx="4"/>
          </p:nvPr>
        </p:nvSpPr>
        <p:spPr>
          <a:noFill/>
          <a:ln>
            <a:noFill/>
          </a:ln>
        </p:spPr>
        <p:txBody>
          <a:bodyPr anchor="b" anchorCtr="0"/>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entury Gothic" panose="020B050202020202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5pPr>
          </a:lstStyle>
          <a:p>
            <a:pPr lvl="0" algn="ctr" eaLnBrk="1" hangingPunct="1"/>
            <a:fld id="{9A0DB2DC-4C9A-4742-B13C-FB6460FD3503}" type="slidenum">
              <a:rPr lang="en-US" altLang="en-US" sz="2800" dirty="0">
                <a:solidFill>
                  <a:srgbClr val="898989"/>
                </a:solidFill>
                <a:latin typeface="Arial" panose="020B0604020202020204" pitchFamily="34" charset="0"/>
              </a:rPr>
            </a:fld>
            <a:endParaRPr lang="en-US" altLang="en-US" sz="2800" dirty="0">
              <a:solidFill>
                <a:srgbClr val="898989"/>
              </a:solidFill>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2"/>
          <p:cNvSpPr>
            <a:spLocks noGrp="1"/>
          </p:cNvSpPr>
          <p:nvPr>
            <p:ph type="title"/>
          </p:nvPr>
        </p:nvSpPr>
        <p:spPr>
          <a:xfrm>
            <a:off x="1703388" y="274638"/>
            <a:ext cx="8640762" cy="1143000"/>
          </a:xfrm>
        </p:spPr>
        <p:txBody>
          <a:bodyPr vert="horz" wrap="square" lIns="91440" tIns="45720" rIns="91440" bIns="45720" anchor="t" anchorCtr="0"/>
          <a:p>
            <a:pPr eaLnBrk="1" hangingPunct="1"/>
            <a:r>
              <a:rPr lang="en-AU" altLang="en-US" sz="3600" dirty="0"/>
              <a:t>Public-Key Cryptosystems for Authentication &amp; Secrecy</a:t>
            </a:r>
            <a:endParaRPr lang="en-AU" altLang="en-US" sz="3600" dirty="0"/>
          </a:p>
        </p:txBody>
      </p:sp>
      <p:pic>
        <p:nvPicPr>
          <p:cNvPr id="18435" name="Picture 4" descr="_x0011_PK_Dual_Model.pdf                                              00156198  Mnementh                      BEAE7A2F:"/>
          <p:cNvPicPr>
            <a:picLocks noChangeAspect="1"/>
          </p:cNvPicPr>
          <p:nvPr/>
        </p:nvPicPr>
        <p:blipFill>
          <a:blip r:embed="rId1"/>
          <a:srcRect t="13898" b="18529"/>
          <a:stretch>
            <a:fillRect/>
          </a:stretch>
        </p:blipFill>
        <p:spPr>
          <a:xfrm>
            <a:off x="1524000" y="1428750"/>
            <a:ext cx="9144000" cy="5429250"/>
          </a:xfrm>
          <a:prstGeom prst="rect">
            <a:avLst/>
          </a:prstGeom>
          <a:noFill/>
          <a:ln w="9525">
            <a:noFill/>
          </a:ln>
        </p:spPr>
      </p:pic>
      <p:sp>
        <p:nvSpPr>
          <p:cNvPr id="18436" name="Slide Number Placeholder 1"/>
          <p:cNvSpPr txBox="1">
            <a:spLocks noGrp="1"/>
          </p:cNvSpPr>
          <p:nvPr>
            <p:ph type="sldNum" sz="quarter" idx="4"/>
          </p:nvPr>
        </p:nvSpPr>
        <p:spPr>
          <a:noFill/>
          <a:ln>
            <a:noFill/>
          </a:ln>
        </p:spPr>
        <p:txBody>
          <a:bodyPr anchor="b" anchorCtr="0"/>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entury Gothic" panose="020B050202020202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5pPr>
          </a:lstStyle>
          <a:p>
            <a:pPr lvl="0" algn="ctr" eaLnBrk="1" hangingPunct="1"/>
            <a:fld id="{9A0DB2DC-4C9A-4742-B13C-FB6460FD3503}" type="slidenum">
              <a:rPr lang="en-US" altLang="en-US" sz="2800" dirty="0">
                <a:solidFill>
                  <a:srgbClr val="898989"/>
                </a:solidFill>
                <a:latin typeface="Arial" panose="020B0604020202020204" pitchFamily="34" charset="0"/>
              </a:rPr>
            </a:fld>
            <a:endParaRPr lang="en-US" altLang="en-US" sz="2800" dirty="0">
              <a:solidFill>
                <a:srgbClr val="898989"/>
              </a:solidFill>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2"/>
          <p:cNvSpPr>
            <a:spLocks noGrp="1"/>
          </p:cNvSpPr>
          <p:nvPr>
            <p:ph type="title"/>
          </p:nvPr>
        </p:nvSpPr>
        <p:spPr>
          <a:xfrm>
            <a:off x="2351088" y="1052513"/>
            <a:ext cx="7200900" cy="1143000"/>
          </a:xfrm>
        </p:spPr>
        <p:txBody>
          <a:bodyPr vert="horz" wrap="square" lIns="91440" tIns="45720" rIns="91440" bIns="45720" anchor="t" anchorCtr="0"/>
          <a:p>
            <a:pPr eaLnBrk="1" hangingPunct="1"/>
            <a:r>
              <a:rPr lang="en-AU" altLang="en-US" sz="3600" dirty="0"/>
              <a:t>Public-Key Characteristics</a:t>
            </a:r>
            <a:endParaRPr lang="en-AU" altLang="en-US" sz="3600" dirty="0"/>
          </a:p>
        </p:txBody>
      </p:sp>
      <p:sp>
        <p:nvSpPr>
          <p:cNvPr id="19459" name="Rectangle 3"/>
          <p:cNvSpPr>
            <a:spLocks noGrp="1"/>
          </p:cNvSpPr>
          <p:nvPr>
            <p:ph idx="1"/>
          </p:nvPr>
        </p:nvSpPr>
        <p:spPr>
          <a:xfrm>
            <a:off x="954088" y="1916113"/>
            <a:ext cx="10213975" cy="4941887"/>
          </a:xfrm>
        </p:spPr>
        <p:txBody>
          <a:bodyPr vert="horz" wrap="square" lIns="91440" tIns="45720" rIns="91440" bIns="45720" anchor="t" anchorCtr="0"/>
          <a:p>
            <a:pPr algn="just" eaLnBrk="1" hangingPunct="1"/>
            <a:r>
              <a:rPr lang="en-AU" altLang="en-US" sz="2800" dirty="0">
                <a:latin typeface="Times New Roman" panose="02020603050405020304" pitchFamily="18" charset="0"/>
                <a:cs typeface="Times New Roman" panose="02020603050405020304" pitchFamily="18" charset="0"/>
              </a:rPr>
              <a:t>Public-Key algorithms rely on two keys</a:t>
            </a:r>
            <a:endParaRPr lang="en-AU" altLang="en-US" sz="2800" dirty="0">
              <a:latin typeface="Times New Roman" panose="02020603050405020304" pitchFamily="18" charset="0"/>
              <a:cs typeface="Times New Roman" panose="02020603050405020304" pitchFamily="18" charset="0"/>
            </a:endParaRPr>
          </a:p>
          <a:p>
            <a:pPr lvl="1" algn="just" eaLnBrk="1" hangingPunct="1"/>
            <a:r>
              <a:rPr lang="en-AU" altLang="en-US" sz="2800" dirty="0">
                <a:latin typeface="Times New Roman" panose="02020603050405020304" pitchFamily="18" charset="0"/>
                <a:cs typeface="Times New Roman" panose="02020603050405020304" pitchFamily="18" charset="0"/>
              </a:rPr>
              <a:t>it is computationally infeasible to find decryption key knowing only algorithm &amp; encryption key</a:t>
            </a:r>
            <a:endParaRPr lang="en-AU" altLang="en-US" sz="2800" dirty="0">
              <a:latin typeface="Times New Roman" panose="02020603050405020304" pitchFamily="18" charset="0"/>
              <a:cs typeface="Times New Roman" panose="02020603050405020304" pitchFamily="18" charset="0"/>
            </a:endParaRPr>
          </a:p>
          <a:p>
            <a:pPr lvl="1" algn="just" eaLnBrk="1" hangingPunct="1"/>
            <a:r>
              <a:rPr lang="en-AU" altLang="en-US" sz="2800" dirty="0">
                <a:latin typeface="Times New Roman" panose="02020603050405020304" pitchFamily="18" charset="0"/>
                <a:cs typeface="Times New Roman" panose="02020603050405020304" pitchFamily="18" charset="0"/>
              </a:rPr>
              <a:t>it is computationally easy to en/decrypt messages when the relevant (en/decrypt) key is known</a:t>
            </a:r>
            <a:endParaRPr lang="en-AU" altLang="en-US" sz="2800" dirty="0">
              <a:latin typeface="Times New Roman" panose="02020603050405020304" pitchFamily="18" charset="0"/>
              <a:cs typeface="Times New Roman" panose="02020603050405020304" pitchFamily="18" charset="0"/>
            </a:endParaRPr>
          </a:p>
          <a:p>
            <a:pPr lvl="1" algn="just" eaLnBrk="1" hangingPunct="1"/>
            <a:r>
              <a:rPr lang="en-AU" altLang="en-US" sz="2800" dirty="0">
                <a:latin typeface="Times New Roman" panose="02020603050405020304" pitchFamily="18" charset="0"/>
                <a:cs typeface="Times New Roman" panose="02020603050405020304" pitchFamily="18" charset="0"/>
              </a:rPr>
              <a:t>either of the two related keys can be used for encryption, with the other used for decryption</a:t>
            </a:r>
            <a:endParaRPr lang="en-AU" altLang="en-US" sz="2800" dirty="0">
              <a:latin typeface="Times New Roman" panose="02020603050405020304" pitchFamily="18" charset="0"/>
              <a:cs typeface="Times New Roman" panose="02020603050405020304" pitchFamily="18" charset="0"/>
            </a:endParaRPr>
          </a:p>
          <a:p>
            <a:pPr lvl="1" algn="just" eaLnBrk="1" hangingPunct="1"/>
            <a:endParaRPr lang="en-AU" altLang="en-US" sz="2800" dirty="0">
              <a:latin typeface="Times New Roman" panose="02020603050405020304" pitchFamily="18" charset="0"/>
              <a:ea typeface="Times New Roman" panose="02020603050405020304" pitchFamily="18" charset="0"/>
            </a:endParaRPr>
          </a:p>
        </p:txBody>
      </p:sp>
      <p:sp>
        <p:nvSpPr>
          <p:cNvPr id="19460" name="Slide Number Placeholder 1"/>
          <p:cNvSpPr txBox="1">
            <a:spLocks noGrp="1"/>
          </p:cNvSpPr>
          <p:nvPr>
            <p:ph type="sldNum" sz="quarter" idx="4"/>
          </p:nvPr>
        </p:nvSpPr>
        <p:spPr>
          <a:noFill/>
          <a:ln>
            <a:noFill/>
          </a:ln>
        </p:spPr>
        <p:txBody>
          <a:bodyPr anchor="b" anchorCtr="0"/>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entury Gothic" panose="020B050202020202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5pPr>
          </a:lstStyle>
          <a:p>
            <a:pPr lvl="0" algn="ctr" eaLnBrk="1" hangingPunct="1"/>
            <a:fld id="{9A0DB2DC-4C9A-4742-B13C-FB6460FD3503}" type="slidenum">
              <a:rPr lang="en-US" altLang="en-US" sz="2800" dirty="0">
                <a:solidFill>
                  <a:srgbClr val="898989"/>
                </a:solidFill>
                <a:latin typeface="Arial" panose="020B0604020202020204" pitchFamily="34" charset="0"/>
              </a:rPr>
            </a:fld>
            <a:endParaRPr lang="en-US" altLang="en-US" sz="2800" dirty="0">
              <a:solidFill>
                <a:srgbClr val="898989"/>
              </a:solidFill>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2"/>
          <p:cNvSpPr>
            <a:spLocks noGrp="1"/>
          </p:cNvSpPr>
          <p:nvPr>
            <p:ph type="title"/>
          </p:nvPr>
        </p:nvSpPr>
        <p:spPr>
          <a:xfrm>
            <a:off x="1627188" y="142875"/>
            <a:ext cx="8583612" cy="909638"/>
          </a:xfrm>
        </p:spPr>
        <p:txBody>
          <a:bodyPr vert="horz" wrap="square" lIns="91440" tIns="45720" rIns="91440" bIns="45720" anchor="t" anchorCtr="0"/>
          <a:p>
            <a:pPr eaLnBrk="1" hangingPunct="1"/>
            <a:r>
              <a:rPr lang="en-AU" altLang="en-US" sz="2800" dirty="0"/>
              <a:t>Difference b/w Conventional &amp;Public-Key Cryptography</a:t>
            </a:r>
            <a:endParaRPr lang="en-AU" altLang="en-US" sz="2800" dirty="0"/>
          </a:p>
        </p:txBody>
      </p:sp>
      <p:pic>
        <p:nvPicPr>
          <p:cNvPr id="20483" name="Picture 3"/>
          <p:cNvPicPr>
            <a:picLocks noChangeAspect="1"/>
          </p:cNvPicPr>
          <p:nvPr/>
        </p:nvPicPr>
        <p:blipFill>
          <a:blip r:embed="rId1"/>
          <a:stretch>
            <a:fillRect/>
          </a:stretch>
        </p:blipFill>
        <p:spPr>
          <a:xfrm>
            <a:off x="2038350" y="1125538"/>
            <a:ext cx="8521700" cy="5405437"/>
          </a:xfrm>
          <a:prstGeom prst="rect">
            <a:avLst/>
          </a:prstGeom>
          <a:noFill/>
          <a:ln w="9525">
            <a:noFill/>
          </a:ln>
        </p:spPr>
      </p:pic>
      <p:sp>
        <p:nvSpPr>
          <p:cNvPr id="20484" name="Slide Number Placeholder 1"/>
          <p:cNvSpPr txBox="1">
            <a:spLocks noGrp="1"/>
          </p:cNvSpPr>
          <p:nvPr>
            <p:ph type="sldNum" sz="quarter" idx="4"/>
          </p:nvPr>
        </p:nvSpPr>
        <p:spPr>
          <a:noFill/>
          <a:ln>
            <a:noFill/>
          </a:ln>
        </p:spPr>
        <p:txBody>
          <a:bodyPr anchor="b" anchorCtr="0"/>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entury Gothic" panose="020B050202020202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5pPr>
          </a:lstStyle>
          <a:p>
            <a:pPr lvl="0" algn="ctr" eaLnBrk="1" hangingPunct="1"/>
            <a:fld id="{9A0DB2DC-4C9A-4742-B13C-FB6460FD3503}" type="slidenum">
              <a:rPr lang="en-US" altLang="en-US" sz="2800" dirty="0">
                <a:solidFill>
                  <a:srgbClr val="898989"/>
                </a:solidFill>
                <a:latin typeface="Arial" panose="020B0604020202020204" pitchFamily="34" charset="0"/>
              </a:rPr>
            </a:fld>
            <a:endParaRPr lang="en-US" altLang="en-US" sz="2800" dirty="0">
              <a:solidFill>
                <a:srgbClr val="898989"/>
              </a:solidFill>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Content Placeholder 2"/>
          <p:cNvSpPr>
            <a:spLocks noGrp="1"/>
          </p:cNvSpPr>
          <p:nvPr>
            <p:ph idx="1"/>
          </p:nvPr>
        </p:nvSpPr>
        <p:spPr>
          <a:xfrm>
            <a:off x="2063750" y="1268413"/>
            <a:ext cx="8229600" cy="4968875"/>
          </a:xfrm>
        </p:spPr>
        <p:txBody>
          <a:bodyPr vert="horz" wrap="square" lIns="91440" tIns="45720" rIns="91440" bIns="45720" anchor="t" anchorCtr="0"/>
          <a:p>
            <a:pPr eaLnBrk="1" hangingPunct="1"/>
            <a:r>
              <a:rPr lang="en-US" altLang="en-US" sz="2800" dirty="0">
                <a:ea typeface="MS PGothic" panose="020B0600070205080204" pitchFamily="34" charset="-128"/>
              </a:rPr>
              <a:t>Need a trapdoor one-way function</a:t>
            </a:r>
            <a:endParaRPr lang="en-US" altLang="en-US" sz="2800" dirty="0">
              <a:ea typeface="MS PGothic" panose="020B0600070205080204" pitchFamily="34" charset="-128"/>
            </a:endParaRPr>
          </a:p>
          <a:p>
            <a:pPr eaLnBrk="1" hangingPunct="1"/>
            <a:r>
              <a:rPr lang="en-US" altLang="en-US" sz="2800" dirty="0">
                <a:ea typeface="MS PGothic" panose="020B0600070205080204" pitchFamily="34" charset="-128"/>
              </a:rPr>
              <a:t>one-way function has</a:t>
            </a:r>
            <a:endParaRPr lang="en-US" altLang="en-US" sz="2800" dirty="0">
              <a:ea typeface="MS PGothic" panose="020B0600070205080204" pitchFamily="34" charset="-128"/>
            </a:endParaRPr>
          </a:p>
          <a:p>
            <a:pPr marL="457200" lvl="1" indent="0" eaLnBrk="1" hangingPunct="1">
              <a:buNone/>
            </a:pPr>
            <a:r>
              <a:rPr lang="en-US" altLang="en-US" dirty="0">
                <a:ea typeface="MS PGothic" panose="020B0600070205080204" pitchFamily="34" charset="-128"/>
              </a:rPr>
              <a:t>   Y = f(X) easy  </a:t>
            </a:r>
            <a:endParaRPr lang="en-US" altLang="en-US" dirty="0">
              <a:ea typeface="MS PGothic" panose="020B0600070205080204" pitchFamily="34" charset="-128"/>
            </a:endParaRPr>
          </a:p>
          <a:p>
            <a:pPr marL="457200" lvl="1" indent="0" eaLnBrk="1" hangingPunct="1">
              <a:buNone/>
            </a:pPr>
            <a:r>
              <a:rPr lang="en-US" altLang="en-US" dirty="0">
                <a:ea typeface="MS PGothic" panose="020B0600070205080204" pitchFamily="34" charset="-128"/>
              </a:rPr>
              <a:t>   X = f</a:t>
            </a:r>
            <a:r>
              <a:rPr lang="en-US" altLang="en-US" baseline="30000" dirty="0">
                <a:ea typeface="MS PGothic" panose="020B0600070205080204" pitchFamily="34" charset="-128"/>
              </a:rPr>
              <a:t>–1</a:t>
            </a:r>
            <a:r>
              <a:rPr lang="en-US" altLang="en-US" dirty="0">
                <a:ea typeface="MS PGothic" panose="020B0600070205080204" pitchFamily="34" charset="-128"/>
              </a:rPr>
              <a:t>(Y) infeasible</a:t>
            </a:r>
            <a:endParaRPr lang="en-US" altLang="en-US" dirty="0">
              <a:ea typeface="MS PGothic" panose="020B0600070205080204" pitchFamily="34" charset="-128"/>
            </a:endParaRPr>
          </a:p>
          <a:p>
            <a:pPr eaLnBrk="1" hangingPunct="1"/>
            <a:r>
              <a:rPr lang="en-US" altLang="en-US" sz="2800" dirty="0">
                <a:ea typeface="MS PGothic" panose="020B0600070205080204" pitchFamily="34" charset="-128"/>
              </a:rPr>
              <a:t>a trap-door one-way function has</a:t>
            </a:r>
            <a:endParaRPr lang="en-US" altLang="en-US" sz="2800" dirty="0">
              <a:ea typeface="MS PGothic" panose="020B0600070205080204" pitchFamily="34" charset="-128"/>
            </a:endParaRPr>
          </a:p>
          <a:p>
            <a:pPr marL="457200" lvl="1" indent="0" eaLnBrk="1" hangingPunct="1">
              <a:buNone/>
            </a:pPr>
            <a:r>
              <a:rPr lang="en-US" altLang="en-US" dirty="0">
                <a:ea typeface="MS PGothic" panose="020B0600070205080204" pitchFamily="34" charset="-128"/>
              </a:rPr>
              <a:t>   Y = f</a:t>
            </a:r>
            <a:r>
              <a:rPr lang="en-US" altLang="en-US" baseline="-25000" dirty="0">
                <a:ea typeface="MS PGothic" panose="020B0600070205080204" pitchFamily="34" charset="-128"/>
              </a:rPr>
              <a:t>k</a:t>
            </a:r>
            <a:r>
              <a:rPr lang="en-US" altLang="en-US" dirty="0">
                <a:ea typeface="MS PGothic" panose="020B0600070205080204" pitchFamily="34" charset="-128"/>
              </a:rPr>
              <a:t>(X) easy, if k and X are known</a:t>
            </a:r>
            <a:endParaRPr lang="en-US" altLang="en-US" dirty="0">
              <a:ea typeface="MS PGothic" panose="020B0600070205080204" pitchFamily="34" charset="-128"/>
            </a:endParaRPr>
          </a:p>
          <a:p>
            <a:pPr marL="457200" lvl="1" indent="0" eaLnBrk="1" hangingPunct="1">
              <a:buNone/>
            </a:pPr>
            <a:r>
              <a:rPr lang="en-US" altLang="en-US" dirty="0">
                <a:ea typeface="MS PGothic" panose="020B0600070205080204" pitchFamily="34" charset="-128"/>
              </a:rPr>
              <a:t>   X = f</a:t>
            </a:r>
            <a:r>
              <a:rPr lang="en-US" altLang="en-US" baseline="-25000" dirty="0">
                <a:ea typeface="MS PGothic" panose="020B0600070205080204" pitchFamily="34" charset="-128"/>
              </a:rPr>
              <a:t>k</a:t>
            </a:r>
            <a:r>
              <a:rPr lang="en-US" altLang="en-US" baseline="30000" dirty="0">
                <a:ea typeface="MS PGothic" panose="020B0600070205080204" pitchFamily="34" charset="-128"/>
              </a:rPr>
              <a:t>–1</a:t>
            </a:r>
            <a:r>
              <a:rPr lang="en-US" altLang="en-US" dirty="0">
                <a:ea typeface="MS PGothic" panose="020B0600070205080204" pitchFamily="34" charset="-128"/>
              </a:rPr>
              <a:t>(Y) easy, if k and Y are known</a:t>
            </a:r>
            <a:endParaRPr lang="en-US" altLang="en-US" dirty="0">
              <a:ea typeface="MS PGothic" panose="020B0600070205080204" pitchFamily="34" charset="-128"/>
            </a:endParaRPr>
          </a:p>
          <a:p>
            <a:pPr marL="457200" lvl="1" indent="0" eaLnBrk="1" hangingPunct="1">
              <a:buNone/>
            </a:pPr>
            <a:r>
              <a:rPr lang="en-US" altLang="en-US" dirty="0">
                <a:ea typeface="MS PGothic" panose="020B0600070205080204" pitchFamily="34" charset="-128"/>
              </a:rPr>
              <a:t>   X = f</a:t>
            </a:r>
            <a:r>
              <a:rPr lang="en-US" altLang="en-US" baseline="-25000" dirty="0">
                <a:ea typeface="MS PGothic" panose="020B0600070205080204" pitchFamily="34" charset="-128"/>
              </a:rPr>
              <a:t>k</a:t>
            </a:r>
            <a:r>
              <a:rPr lang="en-US" altLang="en-US" baseline="30000" dirty="0">
                <a:ea typeface="MS PGothic" panose="020B0600070205080204" pitchFamily="34" charset="-128"/>
              </a:rPr>
              <a:t>–1</a:t>
            </a:r>
            <a:r>
              <a:rPr lang="en-US" altLang="en-US" dirty="0">
                <a:ea typeface="MS PGothic" panose="020B0600070205080204" pitchFamily="34" charset="-128"/>
              </a:rPr>
              <a:t>(Y) infeasible, if  Y is known but k not known</a:t>
            </a:r>
            <a:endParaRPr lang="en-US" altLang="en-US" dirty="0">
              <a:ea typeface="MS PGothic" panose="020B0600070205080204" pitchFamily="34" charset="-128"/>
            </a:endParaRPr>
          </a:p>
          <a:p>
            <a:pPr eaLnBrk="1" hangingPunct="1"/>
            <a:r>
              <a:rPr lang="en-US" altLang="en-US" sz="2800" dirty="0">
                <a:ea typeface="MS PGothic" panose="020B0600070205080204" pitchFamily="34" charset="-128"/>
              </a:rPr>
              <a:t>a practical public-key scheme depends on a suitable trap-door one-way function</a:t>
            </a:r>
            <a:endParaRPr lang="en-US" altLang="en-US" sz="2800" dirty="0">
              <a:ea typeface="MS PGothic" panose="020B0600070205080204" pitchFamily="34" charset="-128"/>
            </a:endParaRPr>
          </a:p>
          <a:p>
            <a:pPr eaLnBrk="1" hangingPunct="1"/>
            <a:endParaRPr lang="en-IN" altLang="en-US" dirty="0"/>
          </a:p>
        </p:txBody>
      </p:sp>
      <p:sp>
        <p:nvSpPr>
          <p:cNvPr id="4" name="Title 1"/>
          <p:cNvSpPr>
            <a:spLocks noGrp="1"/>
          </p:cNvSpPr>
          <p:nvPr>
            <p:ph type="title"/>
          </p:nvPr>
        </p:nvSpPr>
        <p:spPr bwMode="black">
          <a:xfrm>
            <a:off x="1981200" y="404813"/>
            <a:ext cx="8229600" cy="792163"/>
          </a:xfrm>
        </p:spPr>
        <p:txBody>
          <a:bodyPr vert="horz" wrap="square" lIns="91440" tIns="45720" rIns="91440" bIns="45720" numCol="1" anchor="t" anchorCtr="1" compatLnSpc="1"/>
          <a:lst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MS PGothic" panose="020B0600070205080204" pitchFamily="34" charset="-128"/>
                <a:cs typeface="MS PGothic" panose="020B0600070205080204" pitchFamily="34" charset="-128"/>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ea typeface="MS PGothic" panose="020B0600070205080204" pitchFamily="34" charset="-128"/>
                <a:cs typeface="MS PGothic" panose="020B0600070205080204" pitchFamily="34" charset="-128"/>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ea typeface="MS PGothic" panose="020B0600070205080204" pitchFamily="34" charset="-128"/>
                <a:cs typeface="MS PGothic" panose="020B0600070205080204" pitchFamily="34" charset="-128"/>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ea typeface="MS PGothic" panose="020B0600070205080204" pitchFamily="34" charset="-128"/>
                <a:cs typeface="MS PGothic" panose="020B0600070205080204" pitchFamily="34" charset="-128"/>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ea typeface="MS PGothic" panose="020B0600070205080204" pitchFamily="34" charset="-128"/>
                <a:cs typeface="MS PGothic" panose="020B0600070205080204" pitchFamily="34" charset="-128"/>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defRPr/>
            </a:pPr>
            <a:r>
              <a:rPr kumimoji="0" lang="en-AU" sz="3600" b="1" i="0" u="none" strike="noStrike" kern="1200" cap="none" spc="0" normalizeH="0" baseline="0" noProof="0" dirty="0">
                <a:ln>
                  <a:noFill/>
                </a:ln>
                <a:solidFill>
                  <a:schemeClr val="tx2"/>
                </a:solidFill>
                <a:effectLst>
                  <a:outerShdw blurRad="38100" dist="38100" dir="2700000" algn="tl">
                    <a:srgbClr val="000000"/>
                  </a:outerShdw>
                </a:effectLst>
                <a:uLnTx/>
                <a:uFillTx/>
                <a:latin typeface="+mj-lt"/>
                <a:ea typeface="MS PGothic" panose="020B0600070205080204" pitchFamily="34" charset="-128"/>
                <a:cs typeface="MS PGothic" panose="020B0600070205080204" pitchFamily="34" charset="-128"/>
              </a:rPr>
              <a:t>Public-Key Requirements</a:t>
            </a:r>
            <a:endParaRPr kumimoji="0" lang="en-US" sz="3600" b="1" i="0" u="none" strike="noStrike" kern="1200" cap="none" spc="0" normalizeH="0" baseline="0" noProof="0" dirty="0">
              <a:ln>
                <a:noFill/>
              </a:ln>
              <a:solidFill>
                <a:schemeClr val="tx2"/>
              </a:solidFill>
              <a:effectLst>
                <a:outerShdw blurRad="38100" dist="38100" dir="2700000" algn="tl">
                  <a:srgbClr val="000000"/>
                </a:outerShdw>
              </a:effectLst>
              <a:uLnTx/>
              <a:uFillTx/>
              <a:latin typeface="+mj-lt"/>
              <a:ea typeface="MS PGothic" panose="020B0600070205080204" pitchFamily="34" charset="-128"/>
              <a:cs typeface="MS PGothic" panose="020B0600070205080204" pitchFamily="34" charset="-128"/>
            </a:endParaRPr>
          </a:p>
        </p:txBody>
      </p:sp>
      <p:sp>
        <p:nvSpPr>
          <p:cNvPr id="21508" name="Slide Number Placeholder 4"/>
          <p:cNvSpPr txBox="1">
            <a:spLocks noGrp="1"/>
          </p:cNvSpPr>
          <p:nvPr>
            <p:ph type="sldNum" sz="quarter" idx="4"/>
          </p:nvPr>
        </p:nvSpPr>
        <p:spPr>
          <a:noFill/>
          <a:ln>
            <a:noFill/>
          </a:ln>
        </p:spPr>
        <p:txBody>
          <a:bodyPr anchor="b" anchorCtr="0"/>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entury Gothic" panose="020B050202020202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5pPr>
          </a:lstStyle>
          <a:p>
            <a:pPr lvl="0" algn="ctr" eaLnBrk="1" hangingPunct="1"/>
            <a:fld id="{9A0DB2DC-4C9A-4742-B13C-FB6460FD3503}" type="slidenum">
              <a:rPr lang="en-US" altLang="en-US" sz="2800" dirty="0">
                <a:solidFill>
                  <a:srgbClr val="898989"/>
                </a:solidFill>
                <a:latin typeface="Arial" panose="020B0604020202020204" pitchFamily="34" charset="0"/>
              </a:rPr>
            </a:fld>
            <a:endParaRPr lang="en-US" altLang="en-US" sz="2800" dirty="0">
              <a:solidFill>
                <a:srgbClr val="898989"/>
              </a:solidFill>
              <a:latin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noChangeArrowheads="1"/>
          </p:cNvSpPr>
          <p:nvPr>
            <p:ph type="title"/>
          </p:nvPr>
        </p:nvSpPr>
        <p:spPr bwMode="black">
          <a:xfrm>
            <a:off x="2711450" y="1412875"/>
            <a:ext cx="6192838" cy="576263"/>
          </a:xfrm>
        </p:spPr>
        <p:txBody>
          <a:bodyPr vert="horz" wrap="square" lIns="91440" tIns="45720" rIns="91440" bIns="45720" numCol="1" anchor="t" anchorCtr="1" compatLnSpc="1"/>
          <a:lst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MS PGothic" panose="020B0600070205080204" pitchFamily="34" charset="-128"/>
                <a:cs typeface="MS PGothic" panose="020B0600070205080204" pitchFamily="34" charset="-128"/>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ea typeface="MS PGothic" panose="020B0600070205080204" pitchFamily="34" charset="-128"/>
                <a:cs typeface="MS PGothic" panose="020B0600070205080204" pitchFamily="34" charset="-128"/>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ea typeface="MS PGothic" panose="020B0600070205080204" pitchFamily="34" charset="-128"/>
                <a:cs typeface="MS PGothic" panose="020B0600070205080204" pitchFamily="34" charset="-128"/>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ea typeface="MS PGothic" panose="020B0600070205080204" pitchFamily="34" charset="-128"/>
                <a:cs typeface="MS PGothic" panose="020B0600070205080204" pitchFamily="34" charset="-128"/>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ea typeface="MS PGothic" panose="020B0600070205080204" pitchFamily="34" charset="-128"/>
                <a:cs typeface="MS PGothic" panose="020B0600070205080204" pitchFamily="34" charset="-128"/>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defRPr/>
            </a:pPr>
            <a:r>
              <a:rPr kumimoji="0" lang="en-US" sz="4400" b="1" i="0" u="none" strike="noStrike" kern="1200" cap="none" spc="0" normalizeH="0" baseline="0" noProof="0" dirty="0">
                <a:ln>
                  <a:noFill/>
                </a:ln>
                <a:solidFill>
                  <a:schemeClr val="tx2"/>
                </a:solidFill>
                <a:effectLst>
                  <a:outerShdw blurRad="38100" dist="38100" dir="2700000" algn="tl">
                    <a:srgbClr val="000000"/>
                  </a:outerShdw>
                </a:effectLst>
                <a:uLnTx/>
                <a:uFillTx/>
                <a:latin typeface="+mj-lt"/>
                <a:ea typeface="MS PGothic" panose="020B0600070205080204" pitchFamily="34" charset="-128"/>
                <a:cs typeface="MS PGothic" panose="020B0600070205080204" pitchFamily="34" charset="-128"/>
              </a:rPr>
              <a:t>RSA</a:t>
            </a:r>
            <a:endParaRPr kumimoji="0" lang="en-AU" sz="4400" b="1" i="0" u="none" strike="noStrike" kern="1200" cap="none" spc="0" normalizeH="0" baseline="0" noProof="0" dirty="0">
              <a:ln>
                <a:noFill/>
              </a:ln>
              <a:solidFill>
                <a:schemeClr val="tx2"/>
              </a:solidFill>
              <a:effectLst>
                <a:outerShdw blurRad="38100" dist="38100" dir="2700000" algn="tl">
                  <a:srgbClr val="000000"/>
                </a:outerShdw>
              </a:effectLst>
              <a:uLnTx/>
              <a:uFillTx/>
              <a:latin typeface="+mj-lt"/>
              <a:ea typeface="MS PGothic" panose="020B0600070205080204" pitchFamily="34" charset="-128"/>
              <a:cs typeface="MS PGothic" panose="020B0600070205080204" pitchFamily="34" charset="-128"/>
            </a:endParaRPr>
          </a:p>
        </p:txBody>
      </p:sp>
      <p:sp>
        <p:nvSpPr>
          <p:cNvPr id="22531" name="Slide Number Placeholder 4"/>
          <p:cNvSpPr txBox="1">
            <a:spLocks noGrp="1"/>
          </p:cNvSpPr>
          <p:nvPr>
            <p:ph type="sldNum" sz="quarter" idx="4"/>
          </p:nvPr>
        </p:nvSpPr>
        <p:spPr>
          <a:noFill/>
          <a:ln>
            <a:noFill/>
          </a:ln>
        </p:spPr>
        <p:txBody>
          <a:bodyPr anchor="b" anchorCtr="0"/>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entury Gothic" panose="020B050202020202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5pPr>
          </a:lstStyle>
          <a:p>
            <a:pPr lvl="0" algn="ctr" eaLnBrk="1" hangingPunct="1"/>
            <a:fld id="{9A0DB2DC-4C9A-4742-B13C-FB6460FD3503}" type="slidenum">
              <a:rPr lang="en-US" altLang="en-US" sz="2800" dirty="0">
                <a:solidFill>
                  <a:srgbClr val="898989"/>
                </a:solidFill>
                <a:latin typeface="Arial" panose="020B0604020202020204" pitchFamily="34" charset="0"/>
              </a:rPr>
            </a:fld>
            <a:endParaRPr lang="en-US" altLang="en-US" sz="2800" dirty="0">
              <a:solidFill>
                <a:srgbClr val="898989"/>
              </a:solidFill>
              <a:latin typeface="Arial" panose="020B0604020202020204" pitchFamily="34" charset="0"/>
            </a:endParaRPr>
          </a:p>
        </p:txBody>
      </p:sp>
      <p:sp>
        <p:nvSpPr>
          <p:cNvPr id="2" name="TextBox 1"/>
          <p:cNvSpPr txBox="1">
            <a:spLocks noRot="1" noChangeAspect="1" noMove="1" noResize="1" noEditPoints="1" noAdjustHandles="1" noChangeArrowheads="1" noChangeShapeType="1" noTextEdit="1"/>
          </p:cNvSpPr>
          <p:nvPr/>
        </p:nvSpPr>
        <p:spPr>
          <a:xfrm>
            <a:off x="1940597" y="2060848"/>
            <a:ext cx="8568952" cy="3416320"/>
          </a:xfrm>
          <a:prstGeom prst="rect">
            <a:avLst/>
          </a:prstGeom>
          <a:blipFill rotWithShape="1">
            <a:blip r:embed="rId1"/>
            <a:stretch>
              <a:fillRect l="-925" r="-1351" b="-1429"/>
            </a:stretch>
          </a:blipFill>
        </p:spPr>
        <p:txBody>
          <a:bodyPr/>
          <a:lstStyle/>
          <a:p>
            <a:pPr marR="0" defTabSz="457200">
              <a:buClrTx/>
              <a:buSzTx/>
              <a:buFontTx/>
              <a:buNone/>
              <a:defRPr/>
            </a:pPr>
            <a:r>
              <a:rPr kumimoji="0" lang="en-IN" kern="1200" cap="none" spc="0" normalizeH="0" baseline="0" noProof="0">
                <a:noFill/>
                <a:latin typeface="Century Gothic" panose="020B0502020202020204" pitchFamily="34" charset="0"/>
                <a:ea typeface="+mn-ea"/>
                <a:cs typeface="+mn-cs"/>
              </a:rPr>
              <a:t> </a:t>
            </a:r>
            <a:endParaRPr kumimoji="0" lang="en-IN" kern="1200" cap="none" spc="0" normalizeH="0" baseline="0" noProof="0">
              <a:noFill/>
              <a:latin typeface="Century Gothic" panose="020B0502020202020204" pitchFamily="34" charset="0"/>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2"/>
          <p:cNvSpPr>
            <a:spLocks noGrp="1"/>
          </p:cNvSpPr>
          <p:nvPr>
            <p:ph type="title"/>
          </p:nvPr>
        </p:nvSpPr>
        <p:spPr>
          <a:xfrm>
            <a:off x="1524000" y="0"/>
            <a:ext cx="9144000" cy="785813"/>
          </a:xfrm>
        </p:spPr>
        <p:txBody>
          <a:bodyPr vert="horz" wrap="square" lIns="91440" tIns="45720" rIns="91440" bIns="45720" anchor="t" anchorCtr="0"/>
          <a:p>
            <a:pPr eaLnBrk="1" hangingPunct="1"/>
            <a:r>
              <a:rPr lang="en-AU" altLang="en-US" dirty="0"/>
              <a:t>RSA  Algorithm</a:t>
            </a:r>
            <a:endParaRPr lang="en-AU" altLang="en-US" dirty="0"/>
          </a:p>
        </p:txBody>
      </p:sp>
      <p:pic>
        <p:nvPicPr>
          <p:cNvPr id="23555" name="Picture 0"/>
          <p:cNvPicPr>
            <a:picLocks noChangeAspect="1"/>
          </p:cNvPicPr>
          <p:nvPr/>
        </p:nvPicPr>
        <p:blipFill>
          <a:blip r:embed="rId1"/>
          <a:stretch>
            <a:fillRect/>
          </a:stretch>
        </p:blipFill>
        <p:spPr>
          <a:xfrm>
            <a:off x="1674813" y="852488"/>
            <a:ext cx="8526462" cy="5662612"/>
          </a:xfrm>
          <a:prstGeom prst="rect">
            <a:avLst/>
          </a:prstGeom>
          <a:noFill/>
          <a:ln w="9525">
            <a:noFill/>
          </a:ln>
        </p:spPr>
      </p:pic>
      <p:sp>
        <p:nvSpPr>
          <p:cNvPr id="23556" name="Slide Number Placeholder 1"/>
          <p:cNvSpPr txBox="1">
            <a:spLocks noGrp="1"/>
          </p:cNvSpPr>
          <p:nvPr>
            <p:ph type="sldNum" sz="quarter" idx="4"/>
          </p:nvPr>
        </p:nvSpPr>
        <p:spPr>
          <a:noFill/>
          <a:ln>
            <a:noFill/>
          </a:ln>
        </p:spPr>
        <p:txBody>
          <a:bodyPr anchor="b" anchorCtr="0"/>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entury Gothic" panose="020B050202020202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5pPr>
          </a:lstStyle>
          <a:p>
            <a:pPr lvl="0" algn="ctr" eaLnBrk="1" hangingPunct="1"/>
            <a:fld id="{9A0DB2DC-4C9A-4742-B13C-FB6460FD3503}" type="slidenum">
              <a:rPr lang="en-US" altLang="en-US" sz="2800" dirty="0">
                <a:solidFill>
                  <a:srgbClr val="898989"/>
                </a:solidFill>
                <a:latin typeface="Arial" panose="020B0604020202020204" pitchFamily="34" charset="0"/>
              </a:rPr>
            </a:fld>
            <a:endParaRPr lang="en-US" altLang="en-US" sz="2800" dirty="0">
              <a:solidFill>
                <a:srgbClr val="898989"/>
              </a:solidFill>
              <a:latin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Title 1"/>
          <p:cNvSpPr>
            <a:spLocks noGrp="1"/>
          </p:cNvSpPr>
          <p:nvPr>
            <p:ph type="title"/>
          </p:nvPr>
        </p:nvSpPr>
        <p:spPr>
          <a:xfrm>
            <a:off x="2135188" y="765175"/>
            <a:ext cx="7294562" cy="652463"/>
          </a:xfrm>
        </p:spPr>
        <p:txBody>
          <a:bodyPr vert="horz" wrap="square" lIns="91440" tIns="45720" rIns="91440" bIns="45720" anchor="t" anchorCtr="0"/>
          <a:p>
            <a:pPr eaLnBrk="1" hangingPunct="1"/>
            <a:r>
              <a:rPr lang="en-IN" altLang="en-US" sz="3600" dirty="0"/>
              <a:t>Example</a:t>
            </a:r>
            <a:endParaRPr lang="en-IN" altLang="en-US" sz="3600" dirty="0"/>
          </a:p>
        </p:txBody>
      </p:sp>
      <p:sp>
        <p:nvSpPr>
          <p:cNvPr id="24579" name="Content Placeholder 2"/>
          <p:cNvSpPr>
            <a:spLocks noGrp="1"/>
          </p:cNvSpPr>
          <p:nvPr>
            <p:ph idx="1"/>
          </p:nvPr>
        </p:nvSpPr>
        <p:spPr>
          <a:xfrm>
            <a:off x="1981200" y="1600200"/>
            <a:ext cx="8578850" cy="4133850"/>
          </a:xfrm>
        </p:spPr>
        <p:txBody>
          <a:bodyPr vert="horz" wrap="square" lIns="91440" tIns="45720" rIns="91440" bIns="45720" anchor="t" anchorCtr="0"/>
          <a:p>
            <a:pPr marL="609600" indent="-609600" eaLnBrk="1" hangingPunct="1">
              <a:lnSpc>
                <a:spcPct val="90000"/>
              </a:lnSpc>
              <a:buFontTx/>
              <a:buAutoNum type="arabicPeriod"/>
            </a:pPr>
            <a:r>
              <a:rPr lang="en-AU" altLang="en-US" sz="2800" dirty="0">
                <a:ea typeface="MS PGothic" panose="020B0600070205080204" pitchFamily="34" charset="-128"/>
              </a:rPr>
              <a:t>Select primes: </a:t>
            </a:r>
            <a:r>
              <a:rPr lang="en-AU" altLang="en-US" sz="2800" i="1" dirty="0">
                <a:latin typeface="Courier New" panose="02070309020205020404" pitchFamily="49" charset="0"/>
                <a:ea typeface="MS PGothic" panose="020B0600070205080204" pitchFamily="34" charset="-128"/>
              </a:rPr>
              <a:t>p</a:t>
            </a:r>
            <a:r>
              <a:rPr lang="en-AU" altLang="en-US" sz="2800" dirty="0">
                <a:latin typeface="Courier New" panose="02070309020205020404" pitchFamily="49" charset="0"/>
                <a:ea typeface="MS PGothic" panose="020B0600070205080204" pitchFamily="34" charset="-128"/>
              </a:rPr>
              <a:t>=17 &amp; </a:t>
            </a:r>
            <a:r>
              <a:rPr lang="en-AU" altLang="en-US" sz="2800" i="1" dirty="0">
                <a:latin typeface="Courier New" panose="02070309020205020404" pitchFamily="49" charset="0"/>
                <a:ea typeface="MS PGothic" panose="020B0600070205080204" pitchFamily="34" charset="-128"/>
              </a:rPr>
              <a:t>q</a:t>
            </a:r>
            <a:r>
              <a:rPr lang="en-AU" altLang="en-US" sz="2800" dirty="0">
                <a:latin typeface="Courier New" panose="02070309020205020404" pitchFamily="49" charset="0"/>
                <a:ea typeface="MS PGothic" panose="020B0600070205080204" pitchFamily="34" charset="-128"/>
              </a:rPr>
              <a:t>=11</a:t>
            </a:r>
            <a:endParaRPr lang="en-AU" altLang="en-US" sz="2800" dirty="0">
              <a:ea typeface="MS PGothic" panose="020B0600070205080204" pitchFamily="34" charset="-128"/>
            </a:endParaRPr>
          </a:p>
          <a:p>
            <a:pPr marL="609600" indent="-609600" eaLnBrk="1" hangingPunct="1">
              <a:lnSpc>
                <a:spcPct val="90000"/>
              </a:lnSpc>
              <a:buFontTx/>
              <a:buAutoNum type="arabicPeriod"/>
            </a:pPr>
            <a:r>
              <a:rPr lang="en-US" altLang="en-US" sz="2800" dirty="0">
                <a:ea typeface="MS PGothic" panose="020B0600070205080204" pitchFamily="34" charset="-128"/>
              </a:rPr>
              <a:t>Calculate	</a:t>
            </a:r>
            <a:r>
              <a:rPr lang="en-AU" altLang="en-US" sz="2800" i="1" dirty="0">
                <a:latin typeface="Courier New" panose="02070309020205020404" pitchFamily="49" charset="0"/>
                <a:ea typeface="MS PGothic" panose="020B0600070205080204" pitchFamily="34" charset="-128"/>
              </a:rPr>
              <a:t>n </a:t>
            </a:r>
            <a:r>
              <a:rPr lang="en-AU" altLang="en-US" sz="2800" dirty="0">
                <a:latin typeface="Courier New" panose="02070309020205020404" pitchFamily="49" charset="0"/>
                <a:ea typeface="MS PGothic" panose="020B0600070205080204" pitchFamily="34" charset="-128"/>
              </a:rPr>
              <a:t>= </a:t>
            </a:r>
            <a:r>
              <a:rPr lang="en-AU" altLang="en-US" sz="2800" i="1" dirty="0">
                <a:latin typeface="Courier New" panose="02070309020205020404" pitchFamily="49" charset="0"/>
                <a:ea typeface="MS PGothic" panose="020B0600070205080204" pitchFamily="34" charset="-128"/>
              </a:rPr>
              <a:t>pq </a:t>
            </a:r>
            <a:r>
              <a:rPr lang="en-AU" altLang="en-US" sz="2800" dirty="0">
                <a:latin typeface="Courier New" panose="02070309020205020404" pitchFamily="49" charset="0"/>
                <a:ea typeface="MS PGothic" panose="020B0600070205080204" pitchFamily="34" charset="-128"/>
              </a:rPr>
              <a:t>=17</a:t>
            </a:r>
            <a:r>
              <a:rPr lang="en-US" altLang="en-US" sz="2800" dirty="0">
                <a:latin typeface="Courier New" panose="02070309020205020404" pitchFamily="49" charset="0"/>
                <a:ea typeface="MS PGothic" panose="020B0600070205080204" pitchFamily="34" charset="-128"/>
              </a:rPr>
              <a:t> x </a:t>
            </a:r>
            <a:r>
              <a:rPr lang="en-AU" altLang="en-US" sz="2800" dirty="0">
                <a:latin typeface="Courier New" panose="02070309020205020404" pitchFamily="49" charset="0"/>
                <a:ea typeface="MS PGothic" panose="020B0600070205080204" pitchFamily="34" charset="-128"/>
              </a:rPr>
              <a:t>11=187</a:t>
            </a:r>
            <a:endParaRPr lang="en-AU" altLang="en-US" sz="2800" dirty="0">
              <a:latin typeface="Courier New" panose="02070309020205020404" pitchFamily="49" charset="0"/>
              <a:ea typeface="MS PGothic" panose="020B0600070205080204" pitchFamily="34" charset="-128"/>
            </a:endParaRPr>
          </a:p>
          <a:p>
            <a:pPr marL="609600" indent="-609600" eaLnBrk="1" hangingPunct="1">
              <a:lnSpc>
                <a:spcPct val="90000"/>
              </a:lnSpc>
              <a:buFontTx/>
              <a:buAutoNum type="arabicPeriod"/>
            </a:pPr>
            <a:r>
              <a:rPr lang="en-US" altLang="en-US" sz="2800" dirty="0">
                <a:ea typeface="MS PGothic" panose="020B0600070205080204" pitchFamily="34" charset="-128"/>
              </a:rPr>
              <a:t>Calculate	</a:t>
            </a:r>
            <a:r>
              <a:rPr lang="en-AU" altLang="en-US" sz="2800" dirty="0">
                <a:latin typeface="Courier New" panose="02070309020205020404" pitchFamily="49" charset="0"/>
                <a:ea typeface="MS PGothic" panose="020B0600070205080204" pitchFamily="34" charset="-128"/>
              </a:rPr>
              <a:t>ø(</a:t>
            </a:r>
            <a:r>
              <a:rPr lang="en-AU" altLang="en-US" sz="2800" i="1" dirty="0">
                <a:latin typeface="Courier New" panose="02070309020205020404" pitchFamily="49" charset="0"/>
                <a:ea typeface="MS PGothic" panose="020B0600070205080204" pitchFamily="34" charset="-128"/>
              </a:rPr>
              <a:t>n</a:t>
            </a:r>
            <a:r>
              <a:rPr lang="en-AU" altLang="en-US" sz="2800" dirty="0">
                <a:latin typeface="Courier New" panose="02070309020205020404" pitchFamily="49" charset="0"/>
                <a:ea typeface="MS PGothic" panose="020B0600070205080204" pitchFamily="34" charset="-128"/>
              </a:rPr>
              <a:t>)=(</a:t>
            </a:r>
            <a:r>
              <a:rPr lang="en-AU" altLang="en-US" sz="2800" i="1" dirty="0">
                <a:latin typeface="Courier New" panose="02070309020205020404" pitchFamily="49" charset="0"/>
                <a:ea typeface="MS PGothic" panose="020B0600070205080204" pitchFamily="34" charset="-128"/>
              </a:rPr>
              <a:t>p–</a:t>
            </a:r>
            <a:r>
              <a:rPr lang="en-AU" altLang="en-US" sz="2800" dirty="0">
                <a:latin typeface="Courier New" panose="02070309020205020404" pitchFamily="49" charset="0"/>
                <a:ea typeface="MS PGothic" panose="020B0600070205080204" pitchFamily="34" charset="-128"/>
              </a:rPr>
              <a:t>1)(</a:t>
            </a:r>
            <a:r>
              <a:rPr lang="en-AU" altLang="en-US" sz="2800" i="1" dirty="0">
                <a:latin typeface="Courier New" panose="02070309020205020404" pitchFamily="49" charset="0"/>
                <a:ea typeface="MS PGothic" panose="020B0600070205080204" pitchFamily="34" charset="-128"/>
              </a:rPr>
              <a:t>q-</a:t>
            </a:r>
            <a:r>
              <a:rPr lang="en-AU" altLang="en-US" sz="2800" dirty="0">
                <a:latin typeface="Courier New" panose="02070309020205020404" pitchFamily="49" charset="0"/>
                <a:ea typeface="MS PGothic" panose="020B0600070205080204" pitchFamily="34" charset="-128"/>
              </a:rPr>
              <a:t>1)=16</a:t>
            </a:r>
            <a:r>
              <a:rPr lang="en-US" altLang="en-US" sz="2800" dirty="0">
                <a:latin typeface="Courier New" panose="02070309020205020404" pitchFamily="49" charset="0"/>
                <a:ea typeface="MS PGothic" panose="020B0600070205080204" pitchFamily="34" charset="-128"/>
              </a:rPr>
              <a:t>x</a:t>
            </a:r>
            <a:r>
              <a:rPr lang="en-AU" altLang="en-US" sz="2800" dirty="0">
                <a:latin typeface="Courier New" panose="02070309020205020404" pitchFamily="49" charset="0"/>
                <a:ea typeface="MS PGothic" panose="020B0600070205080204" pitchFamily="34" charset="-128"/>
              </a:rPr>
              <a:t>10=160</a:t>
            </a:r>
            <a:endParaRPr lang="en-AU" altLang="en-US" sz="2800" dirty="0">
              <a:latin typeface="Courier New" panose="02070309020205020404" pitchFamily="49" charset="0"/>
              <a:ea typeface="MS PGothic" panose="020B0600070205080204" pitchFamily="34" charset="-128"/>
            </a:endParaRPr>
          </a:p>
          <a:p>
            <a:pPr marL="609600" indent="-609600" eaLnBrk="1" hangingPunct="1">
              <a:lnSpc>
                <a:spcPct val="90000"/>
              </a:lnSpc>
              <a:buFontTx/>
              <a:buAutoNum type="arabicPeriod"/>
            </a:pPr>
            <a:r>
              <a:rPr lang="en-AU" altLang="en-US" sz="2800" dirty="0">
                <a:ea typeface="MS PGothic" panose="020B0600070205080204" pitchFamily="34" charset="-128"/>
              </a:rPr>
              <a:t>Select </a:t>
            </a:r>
            <a:r>
              <a:rPr lang="en-AU" altLang="en-US" sz="2800" dirty="0">
                <a:latin typeface="Courier New" panose="02070309020205020404" pitchFamily="49" charset="0"/>
                <a:ea typeface="MS PGothic" panose="020B0600070205080204" pitchFamily="34" charset="-128"/>
              </a:rPr>
              <a:t>e</a:t>
            </a:r>
            <a:r>
              <a:rPr lang="en-AU" altLang="en-US" sz="2800" dirty="0">
                <a:ea typeface="MS PGothic" panose="020B0600070205080204" pitchFamily="34" charset="-128"/>
              </a:rPr>
              <a:t>:</a:t>
            </a:r>
            <a:r>
              <a:rPr lang="en-AU" altLang="en-US" sz="2800" i="1" dirty="0">
                <a:ea typeface="MS PGothic" panose="020B0600070205080204" pitchFamily="34" charset="-128"/>
              </a:rPr>
              <a:t> </a:t>
            </a:r>
            <a:r>
              <a:rPr lang="en-AU" altLang="en-US" sz="2800" dirty="0">
                <a:latin typeface="Courier New" panose="02070309020205020404" pitchFamily="49" charset="0"/>
                <a:ea typeface="MS PGothic" panose="020B0600070205080204" pitchFamily="34" charset="-128"/>
              </a:rPr>
              <a:t>gcd(e,160)=1; </a:t>
            </a:r>
            <a:r>
              <a:rPr lang="en-AU" altLang="en-US" sz="2800" dirty="0">
                <a:ea typeface="MS PGothic" panose="020B0600070205080204" pitchFamily="34" charset="-128"/>
              </a:rPr>
              <a:t>choose </a:t>
            </a:r>
            <a:r>
              <a:rPr lang="en-AU" altLang="en-US" sz="2800" i="1" dirty="0">
                <a:latin typeface="Courier New" panose="02070309020205020404" pitchFamily="49" charset="0"/>
                <a:ea typeface="MS PGothic" panose="020B0600070205080204" pitchFamily="34" charset="-128"/>
              </a:rPr>
              <a:t>e</a:t>
            </a:r>
            <a:r>
              <a:rPr lang="en-AU" altLang="en-US" sz="2800" dirty="0">
                <a:latin typeface="Courier New" panose="02070309020205020404" pitchFamily="49" charset="0"/>
                <a:ea typeface="MS PGothic" panose="020B0600070205080204" pitchFamily="34" charset="-128"/>
              </a:rPr>
              <a:t>=7</a:t>
            </a:r>
            <a:endParaRPr lang="en-AU" altLang="en-US" sz="2800" dirty="0">
              <a:ea typeface="MS PGothic" panose="020B0600070205080204" pitchFamily="34" charset="-128"/>
            </a:endParaRPr>
          </a:p>
          <a:p>
            <a:pPr marL="609600" indent="-609600" eaLnBrk="1" hangingPunct="1">
              <a:lnSpc>
                <a:spcPct val="90000"/>
              </a:lnSpc>
              <a:buFontTx/>
              <a:buAutoNum type="arabicPeriod"/>
            </a:pPr>
            <a:r>
              <a:rPr lang="en-AU" altLang="en-US" sz="2800" dirty="0">
                <a:ea typeface="MS PGothic" panose="020B0600070205080204" pitchFamily="34" charset="-128"/>
              </a:rPr>
              <a:t>Find </a:t>
            </a:r>
            <a:r>
              <a:rPr lang="en-AU" altLang="en-US" sz="2800" dirty="0">
                <a:latin typeface="Courier New" panose="02070309020205020404" pitchFamily="49" charset="0"/>
                <a:ea typeface="MS PGothic" panose="020B0600070205080204" pitchFamily="34" charset="-128"/>
              </a:rPr>
              <a:t>d</a:t>
            </a:r>
            <a:r>
              <a:rPr lang="en-AU" altLang="en-US" sz="2800" dirty="0">
                <a:ea typeface="MS PGothic" panose="020B0600070205080204" pitchFamily="34" charset="-128"/>
              </a:rPr>
              <a:t> such that</a:t>
            </a:r>
            <a:r>
              <a:rPr lang="en-AU" altLang="en-US" sz="2800" i="1" dirty="0">
                <a:ea typeface="MS PGothic" panose="020B0600070205080204" pitchFamily="34" charset="-128"/>
              </a:rPr>
              <a:t> </a:t>
            </a:r>
            <a:r>
              <a:rPr lang="en-AU" altLang="en-US" sz="2800" i="1" dirty="0">
                <a:latin typeface="Courier New" panose="02070309020205020404" pitchFamily="49" charset="0"/>
                <a:ea typeface="MS PGothic" panose="020B0600070205080204" pitchFamily="34" charset="-128"/>
              </a:rPr>
              <a:t>de=</a:t>
            </a:r>
            <a:r>
              <a:rPr lang="en-AU" altLang="en-US" sz="2800" dirty="0">
                <a:latin typeface="Courier New" panose="02070309020205020404" pitchFamily="49" charset="0"/>
                <a:ea typeface="MS PGothic" panose="020B0600070205080204" pitchFamily="34" charset="-128"/>
              </a:rPr>
              <a:t>1 mod 160</a:t>
            </a:r>
            <a:r>
              <a:rPr lang="en-AU" altLang="en-US" sz="2800" dirty="0">
                <a:ea typeface="MS PGothic" panose="020B0600070205080204" pitchFamily="34" charset="-128"/>
              </a:rPr>
              <a:t> and </a:t>
            </a:r>
            <a:r>
              <a:rPr lang="en-AU" altLang="en-US" sz="2800" i="1" dirty="0">
                <a:latin typeface="Courier New" panose="02070309020205020404" pitchFamily="49" charset="0"/>
                <a:ea typeface="MS PGothic" panose="020B0600070205080204" pitchFamily="34" charset="-128"/>
              </a:rPr>
              <a:t>d </a:t>
            </a:r>
            <a:r>
              <a:rPr lang="en-AU" altLang="en-US" sz="2800" dirty="0">
                <a:latin typeface="Courier New" panose="02070309020205020404" pitchFamily="49" charset="0"/>
                <a:ea typeface="MS PGothic" panose="020B0600070205080204" pitchFamily="34" charset="-128"/>
              </a:rPr>
              <a:t>&lt; 160</a:t>
            </a:r>
            <a:r>
              <a:rPr lang="en-AU" altLang="en-US" sz="2800" dirty="0">
                <a:ea typeface="MS PGothic" panose="020B0600070205080204" pitchFamily="34" charset="-128"/>
              </a:rPr>
              <a:t> </a:t>
            </a:r>
            <a:endParaRPr lang="en-AU" altLang="en-US" sz="2800" dirty="0">
              <a:ea typeface="MS PGothic" panose="020B0600070205080204" pitchFamily="34" charset="-128"/>
            </a:endParaRPr>
          </a:p>
          <a:p>
            <a:pPr marL="609600" indent="-609600" eaLnBrk="1" hangingPunct="1">
              <a:lnSpc>
                <a:spcPct val="90000"/>
              </a:lnSpc>
              <a:buNone/>
            </a:pPr>
            <a:r>
              <a:rPr lang="en-AU" altLang="en-US" sz="2800" dirty="0">
                <a:ea typeface="MS PGothic" panose="020B0600070205080204" pitchFamily="34" charset="-128"/>
              </a:rPr>
              <a:t>        Value of </a:t>
            </a:r>
            <a:r>
              <a:rPr lang="en-AU" altLang="en-US" sz="2800" dirty="0">
                <a:latin typeface="Courier New" panose="02070309020205020404" pitchFamily="49" charset="0"/>
                <a:ea typeface="MS PGothic" panose="020B0600070205080204" pitchFamily="34" charset="-128"/>
              </a:rPr>
              <a:t>d=23</a:t>
            </a:r>
            <a:r>
              <a:rPr lang="en-AU" altLang="en-US" sz="2800" dirty="0">
                <a:ea typeface="MS PGothic" panose="020B0600070205080204" pitchFamily="34" charset="-128"/>
              </a:rPr>
              <a:t> since </a:t>
            </a:r>
            <a:r>
              <a:rPr lang="en-AU" altLang="en-US" sz="2800" dirty="0">
                <a:latin typeface="Courier New" panose="02070309020205020404" pitchFamily="49" charset="0"/>
                <a:ea typeface="MS PGothic" panose="020B0600070205080204" pitchFamily="34" charset="-128"/>
              </a:rPr>
              <a:t>23</a:t>
            </a:r>
            <a:r>
              <a:rPr lang="en-US" altLang="en-US" sz="2800" dirty="0">
                <a:latin typeface="Courier New" panose="02070309020205020404" pitchFamily="49" charset="0"/>
                <a:ea typeface="MS PGothic" panose="020B0600070205080204" pitchFamily="34" charset="-128"/>
              </a:rPr>
              <a:t>×</a:t>
            </a:r>
            <a:r>
              <a:rPr lang="en-AU" altLang="en-US" sz="2800" dirty="0">
                <a:latin typeface="Courier New" panose="02070309020205020404" pitchFamily="49" charset="0"/>
                <a:ea typeface="MS PGothic" panose="020B0600070205080204" pitchFamily="34" charset="-128"/>
              </a:rPr>
              <a:t>e=161</a:t>
            </a:r>
            <a:endParaRPr lang="en-AU" altLang="en-US" sz="2800" dirty="0">
              <a:latin typeface="Courier New" panose="02070309020205020404" pitchFamily="49" charset="0"/>
              <a:ea typeface="MS PGothic" panose="020B0600070205080204" pitchFamily="34" charset="-128"/>
            </a:endParaRPr>
          </a:p>
          <a:p>
            <a:pPr marL="609600" indent="-609600" eaLnBrk="1" hangingPunct="1">
              <a:lnSpc>
                <a:spcPct val="90000"/>
              </a:lnSpc>
              <a:buNone/>
            </a:pPr>
            <a:r>
              <a:rPr lang="en-US" altLang="en-US" sz="2800" dirty="0">
                <a:ea typeface="MS PGothic" panose="020B0600070205080204" pitchFamily="34" charset="-128"/>
              </a:rPr>
              <a:t>6.     Publish public key </a:t>
            </a:r>
            <a:r>
              <a:rPr lang="en-US" altLang="en-US" sz="2800" dirty="0">
                <a:latin typeface="Courier New" panose="02070309020205020404" pitchFamily="49" charset="0"/>
                <a:ea typeface="MS PGothic" panose="020B0600070205080204" pitchFamily="34" charset="-128"/>
              </a:rPr>
              <a:t>PU={7,187}</a:t>
            </a:r>
            <a:endParaRPr lang="en-US" altLang="en-US" sz="2800" dirty="0">
              <a:latin typeface="Courier New" panose="02070309020205020404" pitchFamily="49" charset="0"/>
              <a:ea typeface="MS PGothic" panose="020B0600070205080204" pitchFamily="34" charset="-128"/>
            </a:endParaRPr>
          </a:p>
          <a:p>
            <a:pPr marL="609600" indent="-609600" eaLnBrk="1" hangingPunct="1">
              <a:lnSpc>
                <a:spcPct val="90000"/>
              </a:lnSpc>
              <a:buNone/>
            </a:pPr>
            <a:r>
              <a:rPr lang="en-US" altLang="en-US" sz="2800" dirty="0">
                <a:ea typeface="MS PGothic" panose="020B0600070205080204" pitchFamily="34" charset="-128"/>
              </a:rPr>
              <a:t>7.     Keep private key </a:t>
            </a:r>
            <a:r>
              <a:rPr lang="en-US" altLang="en-US" sz="2800" dirty="0">
                <a:latin typeface="Courier New" panose="02070309020205020404" pitchFamily="49" charset="0"/>
                <a:ea typeface="MS PGothic" panose="020B0600070205080204" pitchFamily="34" charset="-128"/>
              </a:rPr>
              <a:t>PR={23,</a:t>
            </a:r>
            <a:r>
              <a:rPr lang="en-AU" altLang="en-US" sz="2800" dirty="0">
                <a:latin typeface="Courier New" panose="02070309020205020404" pitchFamily="49" charset="0"/>
                <a:ea typeface="MS PGothic" panose="020B0600070205080204" pitchFamily="34" charset="-128"/>
              </a:rPr>
              <a:t>187}</a:t>
            </a:r>
            <a:endParaRPr lang="en-AU" altLang="en-US" sz="2800" dirty="0">
              <a:latin typeface="Courier New" panose="02070309020205020404" pitchFamily="49" charset="0"/>
              <a:ea typeface="MS PGothic" panose="020B0600070205080204" pitchFamily="34" charset="-128"/>
            </a:endParaRPr>
          </a:p>
          <a:p>
            <a:pPr marL="609600" indent="-609600" eaLnBrk="1" hangingPunct="1"/>
            <a:endParaRPr lang="en-IN" altLang="en-US" dirty="0"/>
          </a:p>
        </p:txBody>
      </p:sp>
      <p:sp>
        <p:nvSpPr>
          <p:cNvPr id="24580" name="Slide Number Placeholder 3"/>
          <p:cNvSpPr txBox="1">
            <a:spLocks noGrp="1"/>
          </p:cNvSpPr>
          <p:nvPr>
            <p:ph type="sldNum" sz="quarter" idx="4"/>
          </p:nvPr>
        </p:nvSpPr>
        <p:spPr>
          <a:noFill/>
          <a:ln>
            <a:noFill/>
          </a:ln>
        </p:spPr>
        <p:txBody>
          <a:bodyPr anchor="b" anchorCtr="0"/>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entury Gothic" panose="020B050202020202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5pPr>
          </a:lstStyle>
          <a:p>
            <a:pPr lvl="0" algn="ctr" eaLnBrk="1" hangingPunct="1"/>
            <a:fld id="{9A0DB2DC-4C9A-4742-B13C-FB6460FD3503}" type="slidenum">
              <a:rPr lang="en-US" altLang="en-US" sz="2800" dirty="0">
                <a:solidFill>
                  <a:srgbClr val="898989"/>
                </a:solidFill>
                <a:latin typeface="Arial" panose="020B0604020202020204" pitchFamily="34" charset="0"/>
              </a:rPr>
            </a:fld>
            <a:endParaRPr lang="en-US" altLang="en-US" sz="2800" dirty="0">
              <a:solidFill>
                <a:srgbClr val="898989"/>
              </a:solidFill>
              <a:latin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Title 1"/>
          <p:cNvSpPr>
            <a:spLocks noGrp="1"/>
          </p:cNvSpPr>
          <p:nvPr>
            <p:ph type="title"/>
          </p:nvPr>
        </p:nvSpPr>
        <p:spPr>
          <a:xfrm>
            <a:off x="2459038" y="981075"/>
            <a:ext cx="6624637" cy="652463"/>
          </a:xfrm>
        </p:spPr>
        <p:txBody>
          <a:bodyPr vert="horz" wrap="square" lIns="91440" tIns="45720" rIns="91440" bIns="45720" anchor="t" anchorCtr="0"/>
          <a:p>
            <a:pPr eaLnBrk="1" hangingPunct="1"/>
            <a:r>
              <a:rPr lang="en-IN" altLang="en-US" dirty="0"/>
              <a:t>Example</a:t>
            </a:r>
            <a:endParaRPr lang="en-IN" altLang="en-US" dirty="0"/>
          </a:p>
        </p:txBody>
      </p:sp>
      <p:sp>
        <p:nvSpPr>
          <p:cNvPr id="25603" name="TextBox 3"/>
          <p:cNvSpPr txBox="1"/>
          <p:nvPr/>
        </p:nvSpPr>
        <p:spPr>
          <a:xfrm>
            <a:off x="2459038" y="4149725"/>
            <a:ext cx="6840537" cy="1662113"/>
          </a:xfrm>
          <a:prstGeom prst="rect">
            <a:avLst/>
          </a:prstGeom>
          <a:noFill/>
          <a:ln w="9525">
            <a:noFill/>
          </a:ln>
        </p:spPr>
        <p:txBody>
          <a:bodyPr>
            <a:spAutoFit/>
          </a:bodyPr>
          <a:p>
            <a:pPr eaLnBrk="1" hangingPunct="1">
              <a:buFont typeface="Wingdings" panose="05000000000000000000" pitchFamily="2" charset="2"/>
              <a:buChar char="Ø"/>
            </a:pPr>
            <a:r>
              <a:rPr lang="en-AU" altLang="en-US" sz="2800" dirty="0">
                <a:latin typeface="Arial" panose="020B0604020202020204" pitchFamily="34" charset="0"/>
              </a:rPr>
              <a:t>given message </a:t>
            </a:r>
            <a:r>
              <a:rPr lang="en-AU" altLang="en-US" sz="2800" dirty="0">
                <a:latin typeface="Courier New" panose="02070309020205020404" pitchFamily="49" charset="0"/>
              </a:rPr>
              <a:t>M = 88, (88&lt;187)</a:t>
            </a:r>
            <a:endParaRPr lang="en-AU" altLang="en-US" sz="2800" dirty="0">
              <a:latin typeface="Arial" panose="020B0604020202020204" pitchFamily="34" charset="0"/>
            </a:endParaRPr>
          </a:p>
          <a:p>
            <a:pPr eaLnBrk="1" hangingPunct="1">
              <a:buFont typeface="Wingdings" panose="05000000000000000000" pitchFamily="2" charset="2"/>
              <a:buChar char="Ø"/>
            </a:pPr>
            <a:r>
              <a:rPr lang="en-AU" altLang="en-US" sz="2800" dirty="0">
                <a:latin typeface="Arial" panose="020B0604020202020204" pitchFamily="34" charset="0"/>
              </a:rPr>
              <a:t>encryption: </a:t>
            </a:r>
            <a:r>
              <a:rPr lang="en-AU" altLang="en-US" sz="2800" dirty="0">
                <a:latin typeface="Courier New" panose="02070309020205020404" pitchFamily="49" charset="0"/>
                <a:ea typeface="MS PGothic" panose="020B0600070205080204" pitchFamily="34" charset="-128"/>
              </a:rPr>
              <a:t>C = 88</a:t>
            </a:r>
            <a:r>
              <a:rPr lang="en-AU" altLang="en-US" sz="2800" baseline="30000" dirty="0">
                <a:latin typeface="Courier New" panose="02070309020205020404" pitchFamily="49" charset="0"/>
                <a:ea typeface="MS PGothic" panose="020B0600070205080204" pitchFamily="34" charset="-128"/>
              </a:rPr>
              <a:t>7</a:t>
            </a:r>
            <a:r>
              <a:rPr lang="en-AU" altLang="en-US" sz="2800" dirty="0">
                <a:latin typeface="Courier New" panose="02070309020205020404" pitchFamily="49" charset="0"/>
                <a:ea typeface="MS PGothic" panose="020B0600070205080204" pitchFamily="34" charset="-128"/>
              </a:rPr>
              <a:t> mod 187 = 11</a:t>
            </a:r>
            <a:r>
              <a:rPr lang="en-AU" altLang="en-US" sz="2800" dirty="0">
                <a:latin typeface="Arial" panose="020B0604020202020204" pitchFamily="34" charset="0"/>
                <a:ea typeface="MS PGothic" panose="020B0600070205080204" pitchFamily="34" charset="-128"/>
              </a:rPr>
              <a:t> </a:t>
            </a:r>
            <a:endParaRPr lang="en-AU" altLang="en-US" sz="2800" dirty="0">
              <a:latin typeface="Arial" panose="020B0604020202020204" pitchFamily="34" charset="0"/>
              <a:ea typeface="MS PGothic" panose="020B0600070205080204" pitchFamily="34" charset="-128"/>
            </a:endParaRPr>
          </a:p>
          <a:p>
            <a:pPr eaLnBrk="1" hangingPunct="1">
              <a:buFont typeface="Wingdings" panose="05000000000000000000" pitchFamily="2" charset="2"/>
              <a:buChar char="Ø"/>
            </a:pPr>
            <a:r>
              <a:rPr lang="en-AU" altLang="en-US" sz="2800" dirty="0">
                <a:latin typeface="Arial" panose="020B0604020202020204" pitchFamily="34" charset="0"/>
              </a:rPr>
              <a:t>decryption: </a:t>
            </a:r>
            <a:r>
              <a:rPr lang="en-AU" altLang="en-US" sz="2800" dirty="0">
                <a:latin typeface="Courier New" panose="02070309020205020404" pitchFamily="49" charset="0"/>
                <a:ea typeface="MS PGothic" panose="020B0600070205080204" pitchFamily="34" charset="-128"/>
              </a:rPr>
              <a:t>M = 11</a:t>
            </a:r>
            <a:r>
              <a:rPr lang="en-AU" altLang="en-US" sz="2800" baseline="30000" dirty="0">
                <a:latin typeface="Courier New" panose="02070309020205020404" pitchFamily="49" charset="0"/>
                <a:ea typeface="MS PGothic" panose="020B0600070205080204" pitchFamily="34" charset="-128"/>
              </a:rPr>
              <a:t>23</a:t>
            </a:r>
            <a:r>
              <a:rPr lang="en-AU" altLang="en-US" sz="2800" dirty="0">
                <a:latin typeface="Courier New" panose="02070309020205020404" pitchFamily="49" charset="0"/>
                <a:ea typeface="MS PGothic" panose="020B0600070205080204" pitchFamily="34" charset="-128"/>
              </a:rPr>
              <a:t> mod 187 = 88</a:t>
            </a:r>
            <a:r>
              <a:rPr lang="en-AU" altLang="en-US" sz="2800" dirty="0">
                <a:latin typeface="Arial" panose="020B0604020202020204" pitchFamily="34" charset="0"/>
                <a:ea typeface="MS PGothic" panose="020B0600070205080204" pitchFamily="34" charset="-128"/>
              </a:rPr>
              <a:t> </a:t>
            </a:r>
            <a:endParaRPr lang="en-AU" altLang="en-US" sz="2800" dirty="0">
              <a:latin typeface="Arial" panose="020B0604020202020204" pitchFamily="34" charset="0"/>
              <a:ea typeface="MS PGothic" panose="020B0600070205080204" pitchFamily="34" charset="-128"/>
            </a:endParaRPr>
          </a:p>
          <a:p>
            <a:pPr eaLnBrk="1" hangingPunct="1"/>
            <a:endParaRPr lang="en-IN" altLang="en-US" dirty="0">
              <a:latin typeface="Arial" panose="020B0604020202020204" pitchFamily="34" charset="0"/>
            </a:endParaRPr>
          </a:p>
        </p:txBody>
      </p:sp>
      <p:pic>
        <p:nvPicPr>
          <p:cNvPr id="25604" name="Picture 2"/>
          <p:cNvPicPr>
            <a:picLocks noChangeAspect="1"/>
          </p:cNvPicPr>
          <p:nvPr/>
        </p:nvPicPr>
        <p:blipFill>
          <a:blip r:embed="rId1"/>
          <a:stretch>
            <a:fillRect/>
          </a:stretch>
        </p:blipFill>
        <p:spPr>
          <a:xfrm>
            <a:off x="2243138" y="1916113"/>
            <a:ext cx="7056437" cy="2232025"/>
          </a:xfrm>
          <a:prstGeom prst="rect">
            <a:avLst/>
          </a:prstGeom>
          <a:noFill/>
          <a:ln w="9525">
            <a:noFill/>
          </a:ln>
        </p:spPr>
      </p:pic>
      <p:sp>
        <p:nvSpPr>
          <p:cNvPr id="25605" name="Slide Number Placeholder 4"/>
          <p:cNvSpPr txBox="1">
            <a:spLocks noGrp="1"/>
          </p:cNvSpPr>
          <p:nvPr>
            <p:ph type="sldNum" sz="quarter" idx="4"/>
          </p:nvPr>
        </p:nvSpPr>
        <p:spPr>
          <a:noFill/>
          <a:ln>
            <a:noFill/>
          </a:ln>
        </p:spPr>
        <p:txBody>
          <a:bodyPr anchor="b" anchorCtr="0"/>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entury Gothic" panose="020B050202020202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5pPr>
          </a:lstStyle>
          <a:p>
            <a:pPr lvl="0" algn="ctr" eaLnBrk="1" hangingPunct="1"/>
            <a:fld id="{9A0DB2DC-4C9A-4742-B13C-FB6460FD3503}" type="slidenum">
              <a:rPr lang="en-US" altLang="en-US" sz="2800" dirty="0">
                <a:solidFill>
                  <a:srgbClr val="898989"/>
                </a:solidFill>
                <a:latin typeface="Arial" panose="020B0604020202020204" pitchFamily="34" charset="0"/>
              </a:rPr>
            </a:fld>
            <a:endParaRPr lang="en-US" altLang="en-US" sz="2800" dirty="0">
              <a:solidFill>
                <a:srgbClr val="898989"/>
              </a:solidFill>
              <a:latin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Slide Number Placeholder 4"/>
          <p:cNvSpPr txBox="1">
            <a:spLocks noGrp="1"/>
          </p:cNvSpPr>
          <p:nvPr>
            <p:ph type="sldNum" sz="quarter" idx="4"/>
          </p:nvPr>
        </p:nvSpPr>
        <p:spPr>
          <a:noFill/>
          <a:ln>
            <a:noFill/>
          </a:ln>
        </p:spPr>
        <p:txBody>
          <a:bodyPr anchor="b" anchorCtr="0"/>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entury Gothic" panose="020B050202020202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5pPr>
          </a:lstStyle>
          <a:p>
            <a:pPr lvl="0" algn="ctr" eaLnBrk="1" hangingPunct="1"/>
            <a:fld id="{9A0DB2DC-4C9A-4742-B13C-FB6460FD3503}" type="slidenum">
              <a:rPr lang="en-US" altLang="en-US" sz="2800" dirty="0">
                <a:solidFill>
                  <a:srgbClr val="898989"/>
                </a:solidFill>
                <a:latin typeface="Arial" panose="020B0604020202020204" pitchFamily="34" charset="0"/>
              </a:rPr>
            </a:fld>
            <a:endParaRPr lang="en-US" altLang="en-US" sz="2800" dirty="0">
              <a:solidFill>
                <a:srgbClr val="898989"/>
              </a:solidFill>
              <a:latin typeface="Arial" panose="020B0604020202020204" pitchFamily="34" charset="0"/>
            </a:endParaRPr>
          </a:p>
        </p:txBody>
      </p:sp>
      <p:sp>
        <p:nvSpPr>
          <p:cNvPr id="26627" name="TextBox 5"/>
          <p:cNvSpPr txBox="1"/>
          <p:nvPr/>
        </p:nvSpPr>
        <p:spPr>
          <a:xfrm>
            <a:off x="1990725" y="1633538"/>
            <a:ext cx="8675688" cy="584200"/>
          </a:xfrm>
          <a:prstGeom prst="rect">
            <a:avLst/>
          </a:prstGeom>
          <a:noFill/>
          <a:ln w="9525">
            <a:noFill/>
          </a:ln>
        </p:spPr>
        <p:txBody>
          <a:bodyPr>
            <a:spAutoFit/>
          </a:bodyPr>
          <a:p>
            <a:pPr eaLnBrk="1" hangingPunct="1"/>
            <a:r>
              <a:rPr lang="en-US" altLang="en-US" sz="3200" b="1" i="1" dirty="0">
                <a:latin typeface="Arial" panose="020B0604020202020204" pitchFamily="34" charset="0"/>
              </a:rPr>
              <a:t>Exponentiation in Modular Arithmetic</a:t>
            </a:r>
            <a:endParaRPr lang="en-IN" altLang="en-US" sz="3200" dirty="0">
              <a:latin typeface="Arial" panose="020B0604020202020204" pitchFamily="34" charset="0"/>
            </a:endParaRPr>
          </a:p>
        </p:txBody>
      </p:sp>
      <p:sp>
        <p:nvSpPr>
          <p:cNvPr id="10" name="Content Placeholder 2"/>
          <p:cNvSpPr>
            <a:spLocks noGrp="1"/>
          </p:cNvSpPr>
          <p:nvPr>
            <p:ph idx="1"/>
          </p:nvPr>
        </p:nvSpPr>
        <p:spPr>
          <a:xfrm>
            <a:off x="2201863" y="2247900"/>
            <a:ext cx="8229600" cy="1325563"/>
          </a:xfrm>
        </p:spPr>
        <p:txBody>
          <a:bodyPr vert="horz" wrap="square" lIns="91440" tIns="45720" rIns="91440" bIns="45720" numCol="1" anchor="t" anchorCtr="0" compatLnSpc="1"/>
          <a:lstStyle/>
          <a:p>
            <a:pPr marL="342900" marR="0" lvl="0" indent="-342900" algn="l" defTabSz="457200" rtl="0" eaLnBrk="1" fontAlgn="base" latinLnBrk="0" hangingPunct="1">
              <a:lnSpc>
                <a:spcPct val="100000"/>
              </a:lnSpc>
              <a:spcBef>
                <a:spcPts val="1000"/>
              </a:spcBef>
              <a:spcAft>
                <a:spcPct val="0"/>
              </a:spcAft>
              <a:buClr>
                <a:srgbClr val="8AD0D6"/>
              </a:buClr>
              <a:buSzPct val="80000"/>
              <a:buFont typeface="Wingdings 3" panose="05040102010807070707" pitchFamily="18" charset="2"/>
              <a:buChar char=""/>
              <a:defRPr/>
            </a:pPr>
            <a:r>
              <a:rPr kumimoji="0" lang="en-AU" sz="2800" b="0" i="0" u="none" strike="noStrike" kern="1200" cap="none" spc="0" normalizeH="0" baseline="0" noProof="0" dirty="0">
                <a:ln>
                  <a:noFill/>
                </a:ln>
                <a:solidFill>
                  <a:schemeClr val="tx1"/>
                </a:solidFill>
                <a:effectLst/>
                <a:uLnTx/>
                <a:uFillTx/>
                <a:latin typeface="+mj-lt"/>
                <a:ea typeface="MS PGothic" panose="020B0600070205080204" pitchFamily="34" charset="-128"/>
                <a:cs typeface="+mj-cs"/>
              </a:rPr>
              <a:t>a fast, efficient algorithm for exponentiation is repeatedly dividing the exponent to lower powers and multiplying</a:t>
            </a:r>
            <a:endParaRPr kumimoji="0" lang="en-AU" sz="2800" b="0" i="0" u="none" strike="noStrike" kern="1200" cap="none" spc="0" normalizeH="0" baseline="0" noProof="0" dirty="0">
              <a:ln>
                <a:noFill/>
              </a:ln>
              <a:solidFill>
                <a:schemeClr val="tx1"/>
              </a:solidFill>
              <a:effectLst/>
              <a:uLnTx/>
              <a:uFillTx/>
              <a:latin typeface="+mj-lt"/>
              <a:ea typeface="MS PGothic" panose="020B0600070205080204" pitchFamily="34" charset="-128"/>
              <a:cs typeface="+mj-cs"/>
            </a:endParaRPr>
          </a:p>
          <a:p>
            <a:pPr marL="342900" marR="0" lvl="0" indent="-342900" algn="l" defTabSz="457200" rtl="0" eaLnBrk="1" fontAlgn="base" latinLnBrk="0" hangingPunct="1">
              <a:lnSpc>
                <a:spcPct val="100000"/>
              </a:lnSpc>
              <a:spcBef>
                <a:spcPts val="1000"/>
              </a:spcBef>
              <a:spcAft>
                <a:spcPct val="0"/>
              </a:spcAft>
              <a:buClr>
                <a:srgbClr val="8AD0D6"/>
              </a:buClr>
              <a:buSzPct val="80000"/>
              <a:buFont typeface="Wingdings 3" panose="05040102010807070707" pitchFamily="18" charset="2"/>
              <a:buChar char=""/>
              <a:defRPr/>
            </a:pPr>
            <a:r>
              <a:rPr kumimoji="0" lang="en-AU" sz="2800" b="0" i="0" u="none" strike="noStrike" kern="1200" cap="none" spc="0" normalizeH="0" baseline="0" noProof="0" dirty="0">
                <a:ln>
                  <a:noFill/>
                </a:ln>
                <a:solidFill>
                  <a:schemeClr val="tx1"/>
                </a:solidFill>
                <a:effectLst/>
                <a:uLnTx/>
                <a:uFillTx/>
                <a:latin typeface="+mj-lt"/>
                <a:ea typeface="MS PGothic" panose="020B0600070205080204" pitchFamily="34" charset="-128"/>
                <a:cs typeface="+mj-cs"/>
              </a:rPr>
              <a:t>The following property of mod can also be used.</a:t>
            </a:r>
            <a:endParaRPr kumimoji="0" lang="en-AU" sz="2800" b="0" i="0" u="none" strike="noStrike" kern="1200" cap="none" spc="0" normalizeH="0" baseline="0" noProof="0" dirty="0">
              <a:ln>
                <a:noFill/>
              </a:ln>
              <a:solidFill>
                <a:schemeClr val="tx1"/>
              </a:solidFill>
              <a:effectLst/>
              <a:uLnTx/>
              <a:uFillTx/>
              <a:latin typeface="+mj-lt"/>
              <a:ea typeface="MS PGothic" panose="020B0600070205080204" pitchFamily="34" charset="-128"/>
              <a:cs typeface="+mj-cs"/>
            </a:endParaRPr>
          </a:p>
          <a:p>
            <a:pPr marL="0" marR="0" lvl="0" indent="0" algn="l" defTabSz="457200" rtl="0" eaLnBrk="1" fontAlgn="base" latinLnBrk="0" hangingPunct="1">
              <a:lnSpc>
                <a:spcPct val="100000"/>
              </a:lnSpc>
              <a:spcBef>
                <a:spcPts val="1000"/>
              </a:spcBef>
              <a:spcAft>
                <a:spcPct val="0"/>
              </a:spcAft>
              <a:buClr>
                <a:srgbClr val="8AD0D6"/>
              </a:buClr>
              <a:buSzPct val="80000"/>
              <a:buFont typeface="Wingdings 3" panose="05040102010807070707" pitchFamily="18" charset="2"/>
              <a:buNone/>
              <a:defRPr/>
            </a:pPr>
            <a:endParaRPr kumimoji="0" lang="en-IN" sz="2000" b="0" i="0" u="none" strike="noStrike" kern="1200" cap="none" spc="0" normalizeH="0" baseline="0" noProof="0" dirty="0">
              <a:ln>
                <a:noFill/>
              </a:ln>
              <a:solidFill>
                <a:schemeClr val="tx1"/>
              </a:solidFill>
              <a:effectLst/>
              <a:uLnTx/>
              <a:uFillTx/>
              <a:latin typeface="+mj-lt"/>
              <a:ea typeface="+mj-ea"/>
              <a:cs typeface="+mj-cs"/>
            </a:endParaRPr>
          </a:p>
        </p:txBody>
      </p:sp>
      <p:pic>
        <p:nvPicPr>
          <p:cNvPr id="26629" name="Picture 5"/>
          <p:cNvPicPr>
            <a:picLocks noChangeAspect="1"/>
          </p:cNvPicPr>
          <p:nvPr/>
        </p:nvPicPr>
        <p:blipFill>
          <a:blip r:embed="rId1"/>
          <a:stretch>
            <a:fillRect/>
          </a:stretch>
        </p:blipFill>
        <p:spPr>
          <a:xfrm>
            <a:off x="2284413" y="4217988"/>
            <a:ext cx="7627937" cy="579437"/>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Title 1"/>
          <p:cNvSpPr>
            <a:spLocks noGrp="1"/>
          </p:cNvSpPr>
          <p:nvPr>
            <p:ph type="title"/>
          </p:nvPr>
        </p:nvSpPr>
        <p:spPr>
          <a:xfrm>
            <a:off x="1992313" y="1916113"/>
            <a:ext cx="8229600" cy="649287"/>
          </a:xfrm>
        </p:spPr>
        <p:txBody>
          <a:bodyPr vert="horz" wrap="square" lIns="91440" tIns="45720" rIns="91440" bIns="45720" anchor="t" anchorCtr="0"/>
          <a:p>
            <a:pPr eaLnBrk="1" hangingPunct="1"/>
            <a:r>
              <a:rPr lang="en-AU" altLang="en-US" dirty="0"/>
              <a:t>Exponentiation</a:t>
            </a:r>
            <a:endParaRPr lang="en-IN" altLang="en-US" dirty="0"/>
          </a:p>
        </p:txBody>
      </p:sp>
      <p:sp>
        <p:nvSpPr>
          <p:cNvPr id="27651" name="Slide Number Placeholder 3"/>
          <p:cNvSpPr txBox="1">
            <a:spLocks noGrp="1"/>
          </p:cNvSpPr>
          <p:nvPr>
            <p:ph type="sldNum" sz="quarter" idx="4"/>
          </p:nvPr>
        </p:nvSpPr>
        <p:spPr>
          <a:noFill/>
          <a:ln>
            <a:noFill/>
          </a:ln>
        </p:spPr>
        <p:txBody>
          <a:bodyPr anchor="b" anchorCtr="0"/>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entury Gothic" panose="020B050202020202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5pPr>
          </a:lstStyle>
          <a:p>
            <a:pPr lvl="0" algn="ctr" eaLnBrk="1" hangingPunct="1"/>
            <a:fld id="{9A0DB2DC-4C9A-4742-B13C-FB6460FD3503}" type="slidenum">
              <a:rPr lang="en-US" altLang="en-US" sz="2800" dirty="0">
                <a:solidFill>
                  <a:srgbClr val="898989"/>
                </a:solidFill>
                <a:latin typeface="Arial" panose="020B0604020202020204" pitchFamily="34" charset="0"/>
              </a:rPr>
            </a:fld>
            <a:endParaRPr lang="en-US" altLang="en-US" sz="2800" dirty="0">
              <a:solidFill>
                <a:srgbClr val="898989"/>
              </a:solidFill>
              <a:latin typeface="Arial" panose="020B0604020202020204" pitchFamily="34" charset="0"/>
            </a:endParaRPr>
          </a:p>
        </p:txBody>
      </p:sp>
      <p:pic>
        <p:nvPicPr>
          <p:cNvPr id="27652" name="Picture 2"/>
          <p:cNvPicPr>
            <a:picLocks noChangeAspect="1"/>
          </p:cNvPicPr>
          <p:nvPr/>
        </p:nvPicPr>
        <p:blipFill>
          <a:blip r:embed="rId1"/>
          <a:stretch>
            <a:fillRect/>
          </a:stretch>
        </p:blipFill>
        <p:spPr>
          <a:xfrm>
            <a:off x="2640013" y="2781300"/>
            <a:ext cx="7219950" cy="2447925"/>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2"/>
          <p:cNvSpPr>
            <a:spLocks noGrp="1"/>
          </p:cNvSpPr>
          <p:nvPr>
            <p:ph type="title"/>
          </p:nvPr>
        </p:nvSpPr>
        <p:spPr>
          <a:xfrm>
            <a:off x="2279650" y="1196975"/>
            <a:ext cx="7561263" cy="792163"/>
          </a:xfrm>
        </p:spPr>
        <p:txBody>
          <a:bodyPr vert="horz" wrap="square" lIns="91440" tIns="45720" rIns="91440" bIns="45720" anchor="t" anchorCtr="0"/>
          <a:p>
            <a:pPr eaLnBrk="1" hangingPunct="1"/>
            <a:r>
              <a:rPr lang="en-AU" altLang="en-US" sz="3600" dirty="0"/>
              <a:t>Public Key Cryptography</a:t>
            </a:r>
            <a:endParaRPr lang="en-AU" altLang="en-US" sz="3600" dirty="0"/>
          </a:p>
        </p:txBody>
      </p:sp>
      <p:sp>
        <p:nvSpPr>
          <p:cNvPr id="10243" name="Rectangle 3"/>
          <p:cNvSpPr>
            <a:spLocks noGrp="1"/>
          </p:cNvSpPr>
          <p:nvPr>
            <p:ph idx="1"/>
          </p:nvPr>
        </p:nvSpPr>
        <p:spPr>
          <a:xfrm>
            <a:off x="822325" y="1933575"/>
            <a:ext cx="10320338" cy="4924425"/>
          </a:xfrm>
        </p:spPr>
        <p:txBody>
          <a:bodyPr vert="horz" wrap="square" lIns="91440" tIns="45720" rIns="91440" bIns="45720" anchor="t" anchorCtr="0"/>
          <a:p>
            <a:pPr algn="just" eaLnBrk="1" hangingPunct="1">
              <a:lnSpc>
                <a:spcPct val="90000"/>
              </a:lnSpc>
            </a:pPr>
            <a:r>
              <a:rPr sz="3200" dirty="0">
                <a:latin typeface="Times New Roman" panose="02020603050405020304" pitchFamily="18" charset="0"/>
                <a:cs typeface="Times New Roman" panose="02020603050405020304" pitchFamily="18" charset="0"/>
              </a:rPr>
              <a:t>The main idea of public key crypto is not a substitute, but a complement to symmetric key crypto.</a:t>
            </a:r>
            <a:endParaRPr sz="3200" dirty="0">
              <a:latin typeface="Times New Roman" panose="02020603050405020304" pitchFamily="18" charset="0"/>
              <a:cs typeface="Times New Roman" panose="02020603050405020304" pitchFamily="18" charset="0"/>
            </a:endParaRPr>
          </a:p>
          <a:p>
            <a:pPr algn="just" eaLnBrk="1" hangingPunct="1"/>
            <a:r>
              <a:rPr sz="3200" dirty="0">
                <a:latin typeface="Times New Roman" panose="02020603050405020304" pitchFamily="18" charset="0"/>
                <a:cs typeface="Times New Roman" panose="02020603050405020304" pitchFamily="18" charset="0"/>
              </a:rPr>
              <a:t>The uses of public key crypto can be classified  into 3 categories:</a:t>
            </a:r>
            <a:endParaRPr sz="3200" dirty="0">
              <a:latin typeface="Times New Roman" panose="02020603050405020304" pitchFamily="18" charset="0"/>
              <a:cs typeface="Times New Roman" panose="02020603050405020304" pitchFamily="18" charset="0"/>
            </a:endParaRPr>
          </a:p>
          <a:p>
            <a:pPr lvl="1" algn="just" eaLnBrk="1" hangingPunct="1"/>
            <a:r>
              <a:rPr sz="3200" b="1" dirty="0">
                <a:latin typeface="Times New Roman" panose="02020603050405020304" pitchFamily="18" charset="0"/>
                <a:cs typeface="Times New Roman" panose="02020603050405020304" pitchFamily="18" charset="0"/>
              </a:rPr>
              <a:t>encryption/decryption</a:t>
            </a:r>
            <a:r>
              <a:rPr sz="3200" dirty="0">
                <a:latin typeface="Times New Roman" panose="02020603050405020304" pitchFamily="18" charset="0"/>
                <a:cs typeface="Times New Roman" panose="02020603050405020304" pitchFamily="18" charset="0"/>
              </a:rPr>
              <a:t> (provide secrecy)</a:t>
            </a:r>
            <a:endParaRPr sz="3200" dirty="0">
              <a:latin typeface="Times New Roman" panose="02020603050405020304" pitchFamily="18" charset="0"/>
              <a:cs typeface="Times New Roman" panose="02020603050405020304" pitchFamily="18" charset="0"/>
            </a:endParaRPr>
          </a:p>
          <a:p>
            <a:pPr lvl="1" algn="just" eaLnBrk="1" hangingPunct="1"/>
            <a:r>
              <a:rPr sz="3200" b="1" dirty="0">
                <a:latin typeface="Times New Roman" panose="02020603050405020304" pitchFamily="18" charset="0"/>
                <a:cs typeface="Times New Roman" panose="02020603050405020304" pitchFamily="18" charset="0"/>
              </a:rPr>
              <a:t>digital signatures</a:t>
            </a:r>
            <a:r>
              <a:rPr sz="3200" dirty="0">
                <a:latin typeface="Times New Roman" panose="02020603050405020304" pitchFamily="18" charset="0"/>
                <a:cs typeface="Times New Roman" panose="02020603050405020304" pitchFamily="18" charset="0"/>
              </a:rPr>
              <a:t> (provide authentication)</a:t>
            </a:r>
            <a:endParaRPr sz="3200" dirty="0">
              <a:latin typeface="Times New Roman" panose="02020603050405020304" pitchFamily="18" charset="0"/>
              <a:cs typeface="Times New Roman" panose="02020603050405020304" pitchFamily="18" charset="0"/>
            </a:endParaRPr>
          </a:p>
          <a:p>
            <a:pPr lvl="1" algn="just" eaLnBrk="1" hangingPunct="1"/>
            <a:r>
              <a:rPr sz="3200" b="1" dirty="0">
                <a:latin typeface="Times New Roman" panose="02020603050405020304" pitchFamily="18" charset="0"/>
                <a:cs typeface="Times New Roman" panose="02020603050405020304" pitchFamily="18" charset="0"/>
              </a:rPr>
              <a:t>key exchange</a:t>
            </a:r>
            <a:r>
              <a:rPr sz="3200" dirty="0">
                <a:latin typeface="Times New Roman" panose="02020603050405020304" pitchFamily="18" charset="0"/>
                <a:cs typeface="Times New Roman" panose="02020603050405020304" pitchFamily="18" charset="0"/>
              </a:rPr>
              <a:t> (session keys)</a:t>
            </a:r>
            <a:endParaRPr sz="3200" dirty="0">
              <a:latin typeface="Times New Roman" panose="02020603050405020304" pitchFamily="18" charset="0"/>
              <a:cs typeface="Times New Roman" panose="02020603050405020304" pitchFamily="18" charset="0"/>
            </a:endParaRPr>
          </a:p>
          <a:p>
            <a:pPr lvl="1" algn="just" eaLnBrk="1" hangingPunct="1">
              <a:lnSpc>
                <a:spcPct val="90000"/>
              </a:lnSpc>
            </a:pPr>
            <a:endParaRPr lang="en-AU" altLang="x-none" sz="3200" dirty="0">
              <a:latin typeface="Times New Roman" panose="02020603050405020304" pitchFamily="18" charset="0"/>
              <a:ea typeface="Times New Roman" panose="02020603050405020304" pitchFamily="18" charset="0"/>
            </a:endParaRPr>
          </a:p>
        </p:txBody>
      </p:sp>
      <p:sp>
        <p:nvSpPr>
          <p:cNvPr id="10244" name="Slide Number Placeholder 1"/>
          <p:cNvSpPr txBox="1">
            <a:spLocks noGrp="1"/>
          </p:cNvSpPr>
          <p:nvPr>
            <p:ph type="sldNum" sz="quarter" idx="4"/>
          </p:nvPr>
        </p:nvSpPr>
        <p:spPr>
          <a:noFill/>
          <a:ln>
            <a:noFill/>
          </a:ln>
        </p:spPr>
        <p:txBody>
          <a:bodyPr anchor="b" anchorCtr="0"/>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entury Gothic" panose="020B050202020202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5pPr>
          </a:lstStyle>
          <a:p>
            <a:pPr lvl="0" algn="ctr" eaLnBrk="1" hangingPunct="1"/>
            <a:fld id="{9A0DB2DC-4C9A-4742-B13C-FB6460FD3503}" type="slidenum">
              <a:rPr lang="en-US" altLang="en-US" sz="2800" dirty="0">
                <a:solidFill>
                  <a:srgbClr val="898989"/>
                </a:solidFill>
                <a:latin typeface="Arial" panose="020B0604020202020204" pitchFamily="34" charset="0"/>
              </a:rPr>
            </a:fld>
            <a:endParaRPr lang="en-US" altLang="en-US" sz="2800" dirty="0">
              <a:solidFill>
                <a:srgbClr val="898989"/>
              </a:solidFill>
              <a:latin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Title 1"/>
          <p:cNvSpPr>
            <a:spLocks noGrp="1"/>
          </p:cNvSpPr>
          <p:nvPr>
            <p:ph type="title"/>
          </p:nvPr>
        </p:nvSpPr>
        <p:spPr>
          <a:xfrm>
            <a:off x="1919288" y="1484313"/>
            <a:ext cx="7272337" cy="784225"/>
          </a:xfrm>
        </p:spPr>
        <p:txBody>
          <a:bodyPr vert="horz" wrap="square" lIns="91440" tIns="45720" rIns="91440" bIns="45720" anchor="t" anchorCtr="0"/>
          <a:p>
            <a:pPr eaLnBrk="1" hangingPunct="1"/>
            <a:r>
              <a:rPr lang="en-AU" altLang="en-US" dirty="0"/>
              <a:t>Exponentiation</a:t>
            </a:r>
            <a:endParaRPr lang="en-IN" altLang="en-US" dirty="0"/>
          </a:p>
        </p:txBody>
      </p:sp>
      <p:sp>
        <p:nvSpPr>
          <p:cNvPr id="28675" name="Slide Number Placeholder 3"/>
          <p:cNvSpPr txBox="1">
            <a:spLocks noGrp="1"/>
          </p:cNvSpPr>
          <p:nvPr>
            <p:ph type="sldNum" sz="quarter" idx="4"/>
          </p:nvPr>
        </p:nvSpPr>
        <p:spPr>
          <a:noFill/>
          <a:ln>
            <a:noFill/>
          </a:ln>
        </p:spPr>
        <p:txBody>
          <a:bodyPr anchor="b" anchorCtr="0"/>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entury Gothic" panose="020B050202020202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5pPr>
          </a:lstStyle>
          <a:p>
            <a:pPr lvl="0" algn="ctr" eaLnBrk="1" hangingPunct="1"/>
            <a:fld id="{9A0DB2DC-4C9A-4742-B13C-FB6460FD3503}" type="slidenum">
              <a:rPr lang="en-US" altLang="en-US" sz="2800" dirty="0">
                <a:solidFill>
                  <a:srgbClr val="898989"/>
                </a:solidFill>
                <a:latin typeface="Arial" panose="020B0604020202020204" pitchFamily="34" charset="0"/>
              </a:rPr>
            </a:fld>
            <a:endParaRPr lang="en-US" altLang="en-US" sz="2800" dirty="0">
              <a:solidFill>
                <a:srgbClr val="898989"/>
              </a:solidFill>
              <a:latin typeface="Arial" panose="020B0604020202020204" pitchFamily="34" charset="0"/>
            </a:endParaRPr>
          </a:p>
        </p:txBody>
      </p:sp>
      <p:pic>
        <p:nvPicPr>
          <p:cNvPr id="28676" name="Picture 4"/>
          <p:cNvPicPr>
            <a:picLocks noChangeAspect="1"/>
          </p:cNvPicPr>
          <p:nvPr/>
        </p:nvPicPr>
        <p:blipFill>
          <a:blip r:embed="rId1"/>
          <a:stretch>
            <a:fillRect/>
          </a:stretch>
        </p:blipFill>
        <p:spPr>
          <a:xfrm>
            <a:off x="2566988" y="2492375"/>
            <a:ext cx="7418387" cy="2725738"/>
          </a:xfrm>
          <a:prstGeom prst="rect">
            <a:avLst/>
          </a:prstGeom>
          <a:noFill/>
          <a:ln w="9525">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9698" name="Picture 2"/>
          <p:cNvPicPr>
            <a:picLocks noChangeAspect="1"/>
          </p:cNvPicPr>
          <p:nvPr/>
        </p:nvPicPr>
        <p:blipFill>
          <a:blip r:embed="rId1"/>
          <a:stretch>
            <a:fillRect/>
          </a:stretch>
        </p:blipFill>
        <p:spPr>
          <a:xfrm>
            <a:off x="1803400" y="692150"/>
            <a:ext cx="3529013" cy="5905500"/>
          </a:xfrm>
          <a:prstGeom prst="rect">
            <a:avLst/>
          </a:prstGeom>
          <a:noFill/>
          <a:ln w="9525">
            <a:noFill/>
          </a:ln>
        </p:spPr>
      </p:pic>
      <p:pic>
        <p:nvPicPr>
          <p:cNvPr id="29699" name="Picture 3"/>
          <p:cNvPicPr>
            <a:picLocks noChangeAspect="1"/>
          </p:cNvPicPr>
          <p:nvPr/>
        </p:nvPicPr>
        <p:blipFill>
          <a:blip r:embed="rId2"/>
          <a:stretch>
            <a:fillRect/>
          </a:stretch>
        </p:blipFill>
        <p:spPr>
          <a:xfrm>
            <a:off x="6096000" y="692150"/>
            <a:ext cx="4321175" cy="5976938"/>
          </a:xfrm>
          <a:prstGeom prst="rect">
            <a:avLst/>
          </a:prstGeom>
          <a:noFill/>
          <a:ln w="9525">
            <a:noFill/>
          </a:ln>
        </p:spPr>
      </p:pic>
      <p:sp>
        <p:nvSpPr>
          <p:cNvPr id="29700" name="TextBox 3"/>
          <p:cNvSpPr txBox="1"/>
          <p:nvPr/>
        </p:nvSpPr>
        <p:spPr>
          <a:xfrm>
            <a:off x="2424113" y="107950"/>
            <a:ext cx="7993062" cy="584200"/>
          </a:xfrm>
          <a:prstGeom prst="rect">
            <a:avLst/>
          </a:prstGeom>
          <a:noFill/>
          <a:ln w="9525">
            <a:noFill/>
          </a:ln>
        </p:spPr>
        <p:txBody>
          <a:bodyPr>
            <a:spAutoFit/>
          </a:bodyPr>
          <a:p>
            <a:pPr eaLnBrk="1" hangingPunct="1"/>
            <a:r>
              <a:rPr lang="en-US" altLang="en-US" sz="3200" dirty="0">
                <a:latin typeface="Arial" panose="020B0604020202020204" pitchFamily="34" charset="0"/>
              </a:rPr>
              <a:t>RSA Processeing of Multiple Blocks</a:t>
            </a:r>
            <a:endParaRPr lang="en-IN" altLang="en-US" sz="3200" dirty="0">
              <a:latin typeface="Arial" panose="020B0604020202020204" pitchFamily="34" charset="0"/>
            </a:endParaRPr>
          </a:p>
        </p:txBody>
      </p:sp>
      <p:sp>
        <p:nvSpPr>
          <p:cNvPr id="29701" name="Slide Number Placeholder 4"/>
          <p:cNvSpPr txBox="1">
            <a:spLocks noGrp="1"/>
          </p:cNvSpPr>
          <p:nvPr>
            <p:ph type="sldNum" sz="quarter" idx="4"/>
          </p:nvPr>
        </p:nvSpPr>
        <p:spPr>
          <a:noFill/>
          <a:ln>
            <a:noFill/>
          </a:ln>
        </p:spPr>
        <p:txBody>
          <a:bodyPr anchor="b" anchorCtr="0"/>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entury Gothic" panose="020B050202020202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5pPr>
          </a:lstStyle>
          <a:p>
            <a:pPr lvl="0" algn="ctr" eaLnBrk="1" hangingPunct="1"/>
            <a:fld id="{9A0DB2DC-4C9A-4742-B13C-FB6460FD3503}" type="slidenum">
              <a:rPr lang="en-US" altLang="en-US" sz="2800" dirty="0">
                <a:solidFill>
                  <a:srgbClr val="898989"/>
                </a:solidFill>
                <a:latin typeface="Arial" panose="020B0604020202020204" pitchFamily="34" charset="0"/>
              </a:rPr>
            </a:fld>
            <a:endParaRPr lang="en-US" altLang="en-US" sz="2800" dirty="0">
              <a:solidFill>
                <a:srgbClr val="898989"/>
              </a:solidFill>
              <a:latin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2"/>
          <p:cNvSpPr>
            <a:spLocks noGrp="1"/>
          </p:cNvSpPr>
          <p:nvPr>
            <p:ph type="title"/>
          </p:nvPr>
        </p:nvSpPr>
        <p:spPr>
          <a:xfrm>
            <a:off x="2640013" y="209550"/>
            <a:ext cx="7718425" cy="639763"/>
          </a:xfrm>
        </p:spPr>
        <p:txBody>
          <a:bodyPr vert="horz" wrap="square" lIns="91440" tIns="45720" rIns="91440" bIns="45720" anchor="t" anchorCtr="0"/>
          <a:p>
            <a:pPr eaLnBrk="1" hangingPunct="1"/>
            <a:r>
              <a:rPr lang="en-AU" altLang="en-US" sz="3600" dirty="0"/>
              <a:t>Attacks on RSA</a:t>
            </a:r>
            <a:endParaRPr lang="en-AU" altLang="en-US" sz="3600" dirty="0"/>
          </a:p>
        </p:txBody>
      </p:sp>
      <p:sp>
        <p:nvSpPr>
          <p:cNvPr id="30723" name="Rectangle 3"/>
          <p:cNvSpPr>
            <a:spLocks noGrp="1"/>
          </p:cNvSpPr>
          <p:nvPr>
            <p:ph idx="1"/>
          </p:nvPr>
        </p:nvSpPr>
        <p:spPr>
          <a:xfrm>
            <a:off x="417513" y="1149350"/>
            <a:ext cx="11774487" cy="5708650"/>
          </a:xfrm>
        </p:spPr>
        <p:txBody>
          <a:bodyPr vert="horz" wrap="square" lIns="91440" tIns="45720" rIns="91440" bIns="45720" anchor="t" anchorCtr="0"/>
          <a:p>
            <a:pPr eaLnBrk="1" hangingPunct="1"/>
            <a:r>
              <a:rPr lang="en-AU" altLang="en-US" dirty="0">
                <a:latin typeface="Times New Roman" panose="02020603050405020304" pitchFamily="18" charset="0"/>
                <a:cs typeface="Times New Roman" panose="02020603050405020304" pitchFamily="18" charset="0"/>
              </a:rPr>
              <a:t>Four Possible Approaches to attack RSA</a:t>
            </a:r>
            <a:endParaRPr lang="en-AU" altLang="en-US" dirty="0">
              <a:latin typeface="Times New Roman" panose="02020603050405020304" pitchFamily="18" charset="0"/>
              <a:cs typeface="Times New Roman" panose="02020603050405020304" pitchFamily="18" charset="0"/>
            </a:endParaRPr>
          </a:p>
          <a:p>
            <a:pPr lvl="1" eaLnBrk="1" hangingPunct="1"/>
            <a:r>
              <a:rPr lang="en-AU" altLang="en-US" sz="2000" b="1" dirty="0">
                <a:solidFill>
                  <a:srgbClr val="FF0000"/>
                </a:solidFill>
                <a:latin typeface="Times New Roman" panose="02020603050405020304" pitchFamily="18" charset="0"/>
                <a:cs typeface="Times New Roman" panose="02020603050405020304" pitchFamily="18" charset="0"/>
              </a:rPr>
              <a:t>Bruteforce attack: </a:t>
            </a:r>
            <a:r>
              <a:rPr lang="en-AU" altLang="en-US" sz="2000" dirty="0">
                <a:latin typeface="Times New Roman" panose="02020603050405020304" pitchFamily="18" charset="0"/>
                <a:cs typeface="Times New Roman" panose="02020603050405020304" pitchFamily="18" charset="0"/>
              </a:rPr>
              <a:t>Typing of all possible keys.</a:t>
            </a:r>
            <a:endParaRPr lang="en-AU" altLang="en-US" sz="2000" dirty="0">
              <a:latin typeface="Times New Roman" panose="02020603050405020304" pitchFamily="18" charset="0"/>
              <a:cs typeface="Times New Roman" panose="02020603050405020304" pitchFamily="18" charset="0"/>
            </a:endParaRPr>
          </a:p>
          <a:p>
            <a:pPr lvl="2" eaLnBrk="1" hangingPunct="1"/>
            <a:r>
              <a:rPr lang="en-AU" altLang="en-US" sz="2000" dirty="0">
                <a:latin typeface="Times New Roman" panose="02020603050405020304" pitchFamily="18" charset="0"/>
                <a:cs typeface="Times New Roman" panose="02020603050405020304" pitchFamily="18" charset="0"/>
              </a:rPr>
              <a:t>Defence-large key space. ‘d’ large number of bits.(p and q Large values may cause to d large value)</a:t>
            </a:r>
            <a:endParaRPr lang="en-AU" altLang="en-US" sz="2000" dirty="0">
              <a:latin typeface="Times New Roman" panose="02020603050405020304" pitchFamily="18" charset="0"/>
              <a:cs typeface="Times New Roman" panose="02020603050405020304" pitchFamily="18" charset="0"/>
            </a:endParaRPr>
          </a:p>
          <a:p>
            <a:pPr lvl="1" eaLnBrk="1" hangingPunct="1"/>
            <a:r>
              <a:rPr lang="en-AU" altLang="en-US" sz="2000" dirty="0">
                <a:solidFill>
                  <a:srgbClr val="FF0000"/>
                </a:solidFill>
                <a:latin typeface="Times New Roman" panose="02020603050405020304" pitchFamily="18" charset="0"/>
                <a:cs typeface="Times New Roman" panose="02020603050405020304" pitchFamily="18" charset="0"/>
              </a:rPr>
              <a:t>Mathematical Attacks: </a:t>
            </a:r>
            <a:r>
              <a:rPr lang="en-AU" altLang="en-US" sz="2000" dirty="0">
                <a:latin typeface="Times New Roman" panose="02020603050405020304" pitchFamily="18" charset="0"/>
                <a:cs typeface="Times New Roman" panose="02020603050405020304" pitchFamily="18" charset="0"/>
              </a:rPr>
              <a:t>Factoring the product of two primes.</a:t>
            </a:r>
            <a:endParaRPr lang="en-AU" altLang="en-US" sz="2000" dirty="0">
              <a:latin typeface="Times New Roman" panose="02020603050405020304" pitchFamily="18" charset="0"/>
              <a:cs typeface="Times New Roman" panose="02020603050405020304" pitchFamily="18" charset="0"/>
            </a:endParaRPr>
          </a:p>
          <a:p>
            <a:pPr lvl="2" eaLnBrk="1" hangingPunct="1"/>
            <a:r>
              <a:rPr lang="en-AU" altLang="en-US" sz="2000" dirty="0">
                <a:latin typeface="Times New Roman" panose="02020603050405020304" pitchFamily="18" charset="0"/>
                <a:cs typeface="Times New Roman" panose="02020603050405020304" pitchFamily="18" charset="0"/>
              </a:rPr>
              <a:t>A) </a:t>
            </a:r>
            <a:r>
              <a:rPr lang="en-AU" altLang="en-US" sz="2000" dirty="0">
                <a:solidFill>
                  <a:schemeClr val="accent2"/>
                </a:solidFill>
                <a:latin typeface="Times New Roman" panose="02020603050405020304" pitchFamily="18" charset="0"/>
                <a:cs typeface="Times New Roman" panose="02020603050405020304" pitchFamily="18" charset="0"/>
              </a:rPr>
              <a:t>Factoring n </a:t>
            </a:r>
            <a:r>
              <a:rPr lang="en-AU" altLang="en-US" sz="2000" dirty="0">
                <a:latin typeface="Times New Roman" panose="02020603050405020304" pitchFamily="18" charset="0"/>
                <a:cs typeface="Times New Roman" panose="02020603050405020304" pitchFamily="18" charset="0"/>
              </a:rPr>
              <a:t>into two prime factors which may lead to know phi(n) and d</a:t>
            </a:r>
            <a:endParaRPr lang="en-AU" altLang="en-US" sz="2000" dirty="0">
              <a:latin typeface="Times New Roman" panose="02020603050405020304" pitchFamily="18" charset="0"/>
              <a:cs typeface="Times New Roman" panose="02020603050405020304" pitchFamily="18" charset="0"/>
            </a:endParaRPr>
          </a:p>
          <a:p>
            <a:pPr lvl="2" eaLnBrk="1" hangingPunct="1"/>
            <a:r>
              <a:rPr lang="en-AU" altLang="en-US" sz="2000" dirty="0">
                <a:latin typeface="Times New Roman" panose="02020603050405020304" pitchFamily="18" charset="0"/>
                <a:cs typeface="Times New Roman" panose="02020603050405020304" pitchFamily="18" charset="0"/>
              </a:rPr>
              <a:t>B) </a:t>
            </a:r>
            <a:r>
              <a:rPr lang="en-AU" altLang="en-US" sz="2000" dirty="0">
                <a:solidFill>
                  <a:schemeClr val="accent2"/>
                </a:solidFill>
                <a:latin typeface="Times New Roman" panose="02020603050405020304" pitchFamily="18" charset="0"/>
                <a:cs typeface="Times New Roman" panose="02020603050405020304" pitchFamily="18" charset="0"/>
              </a:rPr>
              <a:t>Determine phi(n)</a:t>
            </a:r>
            <a:r>
              <a:rPr lang="en-AU" altLang="en-US" sz="2000" dirty="0">
                <a:latin typeface="Times New Roman" panose="02020603050405020304" pitchFamily="18" charset="0"/>
                <a:cs typeface="Times New Roman" panose="02020603050405020304" pitchFamily="18" charset="0"/>
              </a:rPr>
              <a:t> directly without determining p and q</a:t>
            </a:r>
            <a:endParaRPr lang="en-AU" altLang="en-US" sz="2000" dirty="0">
              <a:latin typeface="Times New Roman" panose="02020603050405020304" pitchFamily="18" charset="0"/>
              <a:cs typeface="Times New Roman" panose="02020603050405020304" pitchFamily="18" charset="0"/>
            </a:endParaRPr>
          </a:p>
          <a:p>
            <a:pPr lvl="2" eaLnBrk="1" hangingPunct="1"/>
            <a:r>
              <a:rPr lang="en-AU" altLang="en-US" sz="2000" dirty="0">
                <a:latin typeface="Times New Roman" panose="02020603050405020304" pitchFamily="18" charset="0"/>
                <a:cs typeface="Times New Roman" panose="02020603050405020304" pitchFamily="18" charset="0"/>
              </a:rPr>
              <a:t>C)</a:t>
            </a:r>
            <a:r>
              <a:rPr lang="en-AU" altLang="en-US" sz="2000" dirty="0">
                <a:solidFill>
                  <a:schemeClr val="accent2"/>
                </a:solidFill>
                <a:latin typeface="Times New Roman" panose="02020603050405020304" pitchFamily="18" charset="0"/>
                <a:cs typeface="Times New Roman" panose="02020603050405020304" pitchFamily="18" charset="0"/>
              </a:rPr>
              <a:t>Determine d</a:t>
            </a:r>
            <a:r>
              <a:rPr lang="en-AU" altLang="en-US" sz="2000" dirty="0">
                <a:latin typeface="Times New Roman" panose="02020603050405020304" pitchFamily="18" charset="0"/>
                <a:cs typeface="Times New Roman" panose="02020603050405020304" pitchFamily="18" charset="0"/>
              </a:rPr>
              <a:t> directly without determining phi(n).</a:t>
            </a:r>
            <a:endParaRPr lang="en-AU" altLang="en-US" sz="2000" dirty="0">
              <a:latin typeface="Times New Roman" panose="02020603050405020304" pitchFamily="18" charset="0"/>
              <a:cs typeface="Times New Roman" panose="02020603050405020304" pitchFamily="18" charset="0"/>
            </a:endParaRPr>
          </a:p>
          <a:p>
            <a:pPr lvl="2" eaLnBrk="1" hangingPunct="1"/>
            <a:r>
              <a:rPr lang="en-AU" altLang="en-US" sz="2000" dirty="0">
                <a:solidFill>
                  <a:schemeClr val="accent2"/>
                </a:solidFill>
                <a:latin typeface="Times New Roman" panose="02020603050405020304" pitchFamily="18" charset="0"/>
                <a:cs typeface="Times New Roman" panose="02020603050405020304" pitchFamily="18" charset="0"/>
              </a:rPr>
              <a:t>To specify the size of n</a:t>
            </a:r>
            <a:r>
              <a:rPr lang="en-AU" altLang="en-US" sz="2000" dirty="0">
                <a:latin typeface="Times New Roman" panose="02020603050405020304" pitchFamily="18" charset="0"/>
                <a:cs typeface="Times New Roman" panose="02020603050405020304" pitchFamily="18" charset="0"/>
              </a:rPr>
              <a:t>(to avoid factorization) : </a:t>
            </a:r>
            <a:endParaRPr lang="en-AU" altLang="en-US" sz="2000" dirty="0">
              <a:latin typeface="Times New Roman" panose="02020603050405020304" pitchFamily="18" charset="0"/>
              <a:cs typeface="Times New Roman" panose="02020603050405020304" pitchFamily="18" charset="0"/>
            </a:endParaRPr>
          </a:p>
          <a:p>
            <a:pPr lvl="3" eaLnBrk="1" hangingPunct="1"/>
            <a:r>
              <a:rPr lang="en-AU" altLang="en-US" sz="2000" dirty="0">
                <a:latin typeface="Times New Roman" panose="02020603050405020304" pitchFamily="18" charset="0"/>
                <a:cs typeface="Times New Roman" panose="02020603050405020304" pitchFamily="18" charset="0"/>
              </a:rPr>
              <a:t>P and q should differ in length by only few digits</a:t>
            </a:r>
            <a:endParaRPr lang="en-AU" altLang="en-US" sz="2000" dirty="0">
              <a:latin typeface="Times New Roman" panose="02020603050405020304" pitchFamily="18" charset="0"/>
              <a:cs typeface="Times New Roman" panose="02020603050405020304" pitchFamily="18" charset="0"/>
            </a:endParaRPr>
          </a:p>
          <a:p>
            <a:pPr lvl="3" eaLnBrk="1" hangingPunct="1"/>
            <a:r>
              <a:rPr lang="en-AU" altLang="en-US" sz="2000" dirty="0">
                <a:latin typeface="Times New Roman" panose="02020603050405020304" pitchFamily="18" charset="0"/>
                <a:cs typeface="Times New Roman" panose="02020603050405020304" pitchFamily="18" charset="0"/>
              </a:rPr>
              <a:t>Both (p-1) and (q-1) should contain a large prime factors.</a:t>
            </a:r>
            <a:endParaRPr lang="en-AU" altLang="en-US" sz="2000" dirty="0">
              <a:latin typeface="Times New Roman" panose="02020603050405020304" pitchFamily="18" charset="0"/>
              <a:cs typeface="Times New Roman" panose="02020603050405020304" pitchFamily="18" charset="0"/>
            </a:endParaRPr>
          </a:p>
          <a:p>
            <a:pPr lvl="3" eaLnBrk="1" hangingPunct="1"/>
            <a:r>
              <a:rPr lang="en-AU" altLang="en-US" sz="2000" dirty="0">
                <a:latin typeface="Times New Roman" panose="02020603050405020304" pitchFamily="18" charset="0"/>
                <a:cs typeface="Times New Roman" panose="02020603050405020304" pitchFamily="18" charset="0"/>
              </a:rPr>
              <a:t>gcd(p-1,q-1) should be small</a:t>
            </a:r>
            <a:endParaRPr lang="en-AU" altLang="en-US" sz="2000" dirty="0">
              <a:latin typeface="Times New Roman" panose="02020603050405020304" pitchFamily="18" charset="0"/>
              <a:cs typeface="Times New Roman" panose="02020603050405020304" pitchFamily="18" charset="0"/>
            </a:endParaRPr>
          </a:p>
          <a:p>
            <a:pPr lvl="1" eaLnBrk="1" hangingPunct="1"/>
            <a:r>
              <a:rPr lang="en-AU" altLang="en-US" sz="2000" dirty="0">
                <a:solidFill>
                  <a:srgbClr val="FF0000"/>
                </a:solidFill>
                <a:latin typeface="Times New Roman" panose="02020603050405020304" pitchFamily="18" charset="0"/>
                <a:cs typeface="Times New Roman" panose="02020603050405020304" pitchFamily="18" charset="0"/>
              </a:rPr>
              <a:t>Timing Attacks</a:t>
            </a:r>
            <a:r>
              <a:rPr lang="en-AU" altLang="en-US" sz="2000" dirty="0">
                <a:latin typeface="Times New Roman" panose="02020603050405020304" pitchFamily="18" charset="0"/>
                <a:cs typeface="Times New Roman" panose="02020603050405020304" pitchFamily="18" charset="0"/>
              </a:rPr>
              <a:t>: running time of the decryption algorithm.</a:t>
            </a:r>
            <a:endParaRPr lang="en-AU" altLang="en-US" sz="2000" dirty="0">
              <a:latin typeface="Times New Roman" panose="02020603050405020304" pitchFamily="18" charset="0"/>
              <a:cs typeface="Times New Roman" panose="02020603050405020304" pitchFamily="18" charset="0"/>
            </a:endParaRPr>
          </a:p>
          <a:p>
            <a:pPr lvl="1" eaLnBrk="1" hangingPunct="1"/>
            <a:r>
              <a:rPr lang="en-AU" altLang="en-US" sz="2000" dirty="0">
                <a:solidFill>
                  <a:srgbClr val="FF0000"/>
                </a:solidFill>
                <a:latin typeface="Times New Roman" panose="02020603050405020304" pitchFamily="18" charset="0"/>
                <a:cs typeface="Times New Roman" panose="02020603050405020304" pitchFamily="18" charset="0"/>
              </a:rPr>
              <a:t>Chosen Cipher text attack:</a:t>
            </a:r>
            <a:r>
              <a:rPr lang="en-AU" altLang="en-US" sz="2000" dirty="0">
                <a:latin typeface="Times New Roman" panose="02020603050405020304" pitchFamily="18" charset="0"/>
                <a:cs typeface="Times New Roman" panose="02020603050405020304" pitchFamily="18" charset="0"/>
              </a:rPr>
              <a:t> Type of attack exploits properties of the RSA algorithm.</a:t>
            </a:r>
            <a:endParaRPr lang="en-AU" altLang="en-US" sz="2000" dirty="0">
              <a:latin typeface="Times New Roman" panose="02020603050405020304" pitchFamily="18" charset="0"/>
              <a:cs typeface="Times New Roman" panose="02020603050405020304" pitchFamily="18" charset="0"/>
            </a:endParaRPr>
          </a:p>
          <a:p>
            <a:pPr lvl="1" eaLnBrk="1" hangingPunct="1"/>
            <a:endParaRPr lang="en-AU" altLang="en-US" sz="2000" dirty="0">
              <a:latin typeface="Times New Roman" panose="02020603050405020304" pitchFamily="18" charset="0"/>
              <a:ea typeface="Times New Roman" panose="02020603050405020304" pitchFamily="18" charset="0"/>
            </a:endParaRPr>
          </a:p>
        </p:txBody>
      </p:sp>
      <p:sp>
        <p:nvSpPr>
          <p:cNvPr id="30724" name="Slide Number Placeholder 1"/>
          <p:cNvSpPr txBox="1">
            <a:spLocks noGrp="1"/>
          </p:cNvSpPr>
          <p:nvPr>
            <p:ph type="sldNum" sz="quarter" idx="4"/>
          </p:nvPr>
        </p:nvSpPr>
        <p:spPr>
          <a:noFill/>
          <a:ln>
            <a:noFill/>
          </a:ln>
        </p:spPr>
        <p:txBody>
          <a:bodyPr anchor="b" anchorCtr="0"/>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entury Gothic" panose="020B050202020202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5pPr>
          </a:lstStyle>
          <a:p>
            <a:pPr lvl="0" algn="ctr" eaLnBrk="1" hangingPunct="1"/>
            <a:fld id="{9A0DB2DC-4C9A-4742-B13C-FB6460FD3503}" type="slidenum">
              <a:rPr lang="en-US" altLang="en-US" sz="2800" dirty="0">
                <a:solidFill>
                  <a:srgbClr val="898989"/>
                </a:solidFill>
                <a:latin typeface="Arial" panose="020B0604020202020204" pitchFamily="34" charset="0"/>
              </a:rPr>
            </a:fld>
            <a:endParaRPr lang="en-US" altLang="en-US" sz="2800" dirty="0">
              <a:solidFill>
                <a:srgbClr val="898989"/>
              </a:solidFill>
              <a:latin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2"/>
          <p:cNvSpPr>
            <a:spLocks noGrp="1"/>
          </p:cNvSpPr>
          <p:nvPr>
            <p:ph type="title"/>
          </p:nvPr>
        </p:nvSpPr>
        <p:spPr>
          <a:xfrm>
            <a:off x="2640013" y="0"/>
            <a:ext cx="6408737" cy="639763"/>
          </a:xfrm>
        </p:spPr>
        <p:txBody>
          <a:bodyPr vert="horz" wrap="square" lIns="91440" tIns="45720" rIns="91440" bIns="45720" anchor="t" anchorCtr="0"/>
          <a:p>
            <a:pPr eaLnBrk="1" hangingPunct="1"/>
            <a:r>
              <a:rPr lang="en-AU" altLang="en-US" sz="3600" dirty="0"/>
              <a:t>RSA Timing Attack</a:t>
            </a:r>
            <a:endParaRPr lang="en-AU" altLang="en-US" sz="3600" dirty="0"/>
          </a:p>
        </p:txBody>
      </p:sp>
      <p:sp>
        <p:nvSpPr>
          <p:cNvPr id="31747" name="Rectangle 3"/>
          <p:cNvSpPr>
            <a:spLocks noGrp="1"/>
          </p:cNvSpPr>
          <p:nvPr>
            <p:ph idx="1"/>
          </p:nvPr>
        </p:nvSpPr>
        <p:spPr>
          <a:xfrm>
            <a:off x="222250" y="979488"/>
            <a:ext cx="11969750" cy="5878512"/>
          </a:xfrm>
        </p:spPr>
        <p:txBody>
          <a:bodyPr vert="horz" wrap="square" lIns="91440" tIns="45720" rIns="91440" bIns="45720" anchor="t" anchorCtr="0"/>
          <a:p>
            <a:pPr algn="just" eaLnBrk="1" hangingPunct="1"/>
            <a:r>
              <a:rPr lang="en-AU" altLang="en-US" sz="2300" dirty="0">
                <a:latin typeface="Times New Roman" panose="02020603050405020304" pitchFamily="18" charset="0"/>
                <a:cs typeface="Times New Roman" panose="02020603050405020304" pitchFamily="18" charset="0"/>
              </a:rPr>
              <a:t>Paul Kocher demonstrated that a Snooper can determine a private key by keeping track of how long a computer takes to decipher messages(Cipher text only attack).</a:t>
            </a:r>
            <a:endParaRPr lang="en-AU" altLang="en-US" sz="2300" dirty="0">
              <a:latin typeface="Times New Roman" panose="02020603050405020304" pitchFamily="18" charset="0"/>
              <a:cs typeface="Times New Roman" panose="02020603050405020304" pitchFamily="18" charset="0"/>
            </a:endParaRPr>
          </a:p>
          <a:p>
            <a:pPr lvl="1" algn="just" eaLnBrk="1" hangingPunct="1"/>
            <a:r>
              <a:rPr lang="en-AU" altLang="en-US" sz="2300" dirty="0">
                <a:latin typeface="Times New Roman" panose="02020603050405020304" pitchFamily="18" charset="0"/>
                <a:cs typeface="Times New Roman" panose="02020603050405020304" pitchFamily="18" charset="0"/>
              </a:rPr>
              <a:t>Suppose a target system uses a modular multiplicative function that is very fast in almost all cases but in few cases takes much more time than an entire average modular  exponentiation.</a:t>
            </a:r>
            <a:endParaRPr lang="en-AU" altLang="en-US" sz="2300" dirty="0">
              <a:latin typeface="Times New Roman" panose="02020603050405020304" pitchFamily="18" charset="0"/>
              <a:cs typeface="Times New Roman" panose="02020603050405020304" pitchFamily="18" charset="0"/>
            </a:endParaRPr>
          </a:p>
          <a:p>
            <a:pPr lvl="1" algn="just" eaLnBrk="1" hangingPunct="1"/>
            <a:r>
              <a:rPr lang="en-AU" altLang="en-US" sz="2300" dirty="0">
                <a:latin typeface="Times New Roman" panose="02020603050405020304" pitchFamily="18" charset="0"/>
                <a:cs typeface="Times New Roman" panose="02020603050405020304" pitchFamily="18" charset="0"/>
              </a:rPr>
              <a:t>Attack proceeds </a:t>
            </a:r>
            <a:r>
              <a:rPr lang="en-AU" altLang="en-US" sz="2300" dirty="0">
                <a:solidFill>
                  <a:schemeClr val="accent2"/>
                </a:solidFill>
                <a:latin typeface="Times New Roman" panose="02020603050405020304" pitchFamily="18" charset="0"/>
                <a:cs typeface="Times New Roman" panose="02020603050405020304" pitchFamily="18" charset="0"/>
              </a:rPr>
              <a:t>bit by bit</a:t>
            </a:r>
            <a:r>
              <a:rPr lang="en-AU" altLang="en-US" sz="2300" dirty="0">
                <a:latin typeface="Times New Roman" panose="02020603050405020304" pitchFamily="18" charset="0"/>
                <a:cs typeface="Times New Roman" panose="02020603050405020304" pitchFamily="18" charset="0"/>
              </a:rPr>
              <a:t> starting from leftmost bit </a:t>
            </a:r>
            <a:r>
              <a:rPr lang="en-GB" altLang="x-none" sz="2300" dirty="0">
                <a:latin typeface="Times New Roman" panose="02020603050405020304" pitchFamily="18" charset="0"/>
                <a:cs typeface="Times New Roman" panose="02020603050405020304" pitchFamily="18" charset="0"/>
              </a:rPr>
              <a:t>b</a:t>
            </a:r>
            <a:r>
              <a:rPr lang="en-GB" altLang="x-none" sz="2300" baseline="-25000" dirty="0">
                <a:latin typeface="Times New Roman" panose="02020603050405020304" pitchFamily="18" charset="0"/>
                <a:cs typeface="Times New Roman" panose="02020603050405020304" pitchFamily="18" charset="0"/>
              </a:rPr>
              <a:t>k.</a:t>
            </a:r>
            <a:endParaRPr lang="en-GB" altLang="x-none" sz="2300" dirty="0">
              <a:latin typeface="Times New Roman" panose="02020603050405020304" pitchFamily="18" charset="0"/>
              <a:cs typeface="Times New Roman" panose="02020603050405020304" pitchFamily="18" charset="0"/>
            </a:endParaRPr>
          </a:p>
          <a:p>
            <a:pPr lvl="1" algn="just" eaLnBrk="1" hangingPunct="1"/>
            <a:r>
              <a:rPr lang="en-AU" altLang="en-US" sz="2300" dirty="0">
                <a:latin typeface="Times New Roman" panose="02020603050405020304" pitchFamily="18" charset="0"/>
                <a:cs typeface="Times New Roman" panose="02020603050405020304" pitchFamily="18" charset="0"/>
              </a:rPr>
              <a:t>Suppose that the first j bits are known(d value j Bits). Attacker can complete the first j iterations of the for loop(for given cipher text).</a:t>
            </a:r>
            <a:endParaRPr lang="en-AU" altLang="en-US" sz="2300" dirty="0">
              <a:latin typeface="Times New Roman" panose="02020603050405020304" pitchFamily="18" charset="0"/>
              <a:cs typeface="Times New Roman" panose="02020603050405020304" pitchFamily="18" charset="0"/>
            </a:endParaRPr>
          </a:p>
          <a:p>
            <a:pPr lvl="1" algn="just" eaLnBrk="1" hangingPunct="1"/>
            <a:r>
              <a:rPr lang="en-AU" altLang="en-US" sz="2300" dirty="0">
                <a:latin typeface="Times New Roman" panose="02020603050405020304" pitchFamily="18" charset="0"/>
                <a:cs typeface="Times New Roman" panose="02020603050405020304" pitchFamily="18" charset="0"/>
              </a:rPr>
              <a:t>Operation of subsequent steps depends on the unknown exponent bit.</a:t>
            </a:r>
            <a:endParaRPr lang="en-AU" altLang="en-US" sz="2300" dirty="0">
              <a:latin typeface="Times New Roman" panose="02020603050405020304" pitchFamily="18" charset="0"/>
              <a:cs typeface="Times New Roman" panose="02020603050405020304" pitchFamily="18" charset="0"/>
            </a:endParaRPr>
          </a:p>
          <a:p>
            <a:pPr lvl="1" algn="just" eaLnBrk="1" hangingPunct="1"/>
            <a:r>
              <a:rPr lang="en-AU" altLang="en-US" sz="2300" dirty="0">
                <a:latin typeface="Times New Roman" panose="02020603050405020304" pitchFamily="18" charset="0"/>
                <a:cs typeface="Times New Roman" panose="02020603050405020304" pitchFamily="18" charset="0"/>
              </a:rPr>
              <a:t>If the bit is set d</a:t>
            </a:r>
            <a:r>
              <a:rPr lang="en-AU" altLang="en-US" sz="2300" dirty="0">
                <a:latin typeface="Times New Roman" panose="02020603050405020304" pitchFamily="18" charset="0"/>
                <a:cs typeface="Times New Roman" panose="02020603050405020304" pitchFamily="18" charset="0"/>
                <a:sym typeface="Wingdings" panose="05000000000000000000" pitchFamily="2" charset="2"/>
              </a:rPr>
              <a:t>(d*a) mod n will be executed.</a:t>
            </a:r>
            <a:endParaRPr lang="en-AU" altLang="en-US" sz="2300" dirty="0">
              <a:latin typeface="Times New Roman" panose="02020603050405020304" pitchFamily="18" charset="0"/>
              <a:cs typeface="Times New Roman" panose="02020603050405020304" pitchFamily="18" charset="0"/>
              <a:sym typeface="Wingdings" panose="05000000000000000000" pitchFamily="2" charset="2"/>
            </a:endParaRPr>
          </a:p>
          <a:p>
            <a:pPr lvl="1" algn="just" eaLnBrk="1" hangingPunct="1"/>
            <a:r>
              <a:rPr lang="en-AU" altLang="en-US" sz="2300" dirty="0">
                <a:latin typeface="Times New Roman" panose="02020603050405020304" pitchFamily="18" charset="0"/>
                <a:cs typeface="Times New Roman" panose="02020603050405020304" pitchFamily="18" charset="0"/>
              </a:rPr>
              <a:t>For few values of a &amp; d, the modular multiplication will be extremely slow and the attacker knows them.</a:t>
            </a:r>
            <a:endParaRPr lang="en-AU" altLang="en-US" sz="2300" dirty="0">
              <a:latin typeface="Times New Roman" panose="02020603050405020304" pitchFamily="18" charset="0"/>
              <a:cs typeface="Times New Roman" panose="02020603050405020304" pitchFamily="18" charset="0"/>
            </a:endParaRPr>
          </a:p>
          <a:p>
            <a:pPr lvl="1" algn="just" eaLnBrk="1" hangingPunct="1"/>
            <a:r>
              <a:rPr lang="en-AU" altLang="en-US" sz="2300" dirty="0">
                <a:latin typeface="Times New Roman" panose="02020603050405020304" pitchFamily="18" charset="0"/>
                <a:cs typeface="Times New Roman" panose="02020603050405020304" pitchFamily="18" charset="0"/>
              </a:rPr>
              <a:t>Eg: if the decryption algorithm is slow it is assumed to be 1 or it is assumed to be 0(fast )</a:t>
            </a:r>
            <a:endParaRPr lang="en-AU" altLang="en-US" sz="2300" dirty="0">
              <a:latin typeface="Times New Roman" panose="02020603050405020304" pitchFamily="18" charset="0"/>
              <a:cs typeface="Times New Roman" panose="02020603050405020304" pitchFamily="18" charset="0"/>
            </a:endParaRPr>
          </a:p>
          <a:p>
            <a:pPr algn="just" eaLnBrk="1" hangingPunct="1">
              <a:buNone/>
            </a:pPr>
            <a:endParaRPr lang="en-AU" altLang="en-US" sz="2300" dirty="0">
              <a:latin typeface="Times New Roman" panose="02020603050405020304" pitchFamily="18" charset="0"/>
              <a:ea typeface="Times New Roman" panose="02020603050405020304" pitchFamily="18" charset="0"/>
            </a:endParaRPr>
          </a:p>
        </p:txBody>
      </p:sp>
      <p:sp>
        <p:nvSpPr>
          <p:cNvPr id="31748" name="Slide Number Placeholder 1"/>
          <p:cNvSpPr txBox="1">
            <a:spLocks noGrp="1"/>
          </p:cNvSpPr>
          <p:nvPr>
            <p:ph type="sldNum" sz="quarter" idx="4"/>
          </p:nvPr>
        </p:nvSpPr>
        <p:spPr>
          <a:noFill/>
          <a:ln>
            <a:noFill/>
          </a:ln>
        </p:spPr>
        <p:txBody>
          <a:bodyPr anchor="b" anchorCtr="0"/>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entury Gothic" panose="020B050202020202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5pPr>
          </a:lstStyle>
          <a:p>
            <a:pPr lvl="0" algn="ctr" eaLnBrk="1" hangingPunct="1"/>
            <a:fld id="{9A0DB2DC-4C9A-4742-B13C-FB6460FD3503}" type="slidenum">
              <a:rPr lang="en-US" altLang="en-US" sz="2800" dirty="0">
                <a:solidFill>
                  <a:srgbClr val="898989"/>
                </a:solidFill>
                <a:latin typeface="Arial" panose="020B0604020202020204" pitchFamily="34" charset="0"/>
              </a:rPr>
            </a:fld>
            <a:endParaRPr lang="en-US" altLang="en-US" sz="2800" dirty="0">
              <a:solidFill>
                <a:srgbClr val="898989"/>
              </a:solidFill>
              <a:latin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2"/>
          <p:cNvSpPr>
            <a:spLocks noGrp="1"/>
          </p:cNvSpPr>
          <p:nvPr>
            <p:ph type="title"/>
          </p:nvPr>
        </p:nvSpPr>
        <p:spPr>
          <a:xfrm>
            <a:off x="1123950" y="212725"/>
            <a:ext cx="8193088" cy="576263"/>
          </a:xfrm>
        </p:spPr>
        <p:txBody>
          <a:bodyPr vert="horz" wrap="square" lIns="91440" tIns="45720" rIns="91440" bIns="45720" anchor="t" anchorCtr="0"/>
          <a:p>
            <a:pPr eaLnBrk="1" hangingPunct="1"/>
            <a:r>
              <a:rPr lang="en-AU" altLang="en-US" sz="3200" dirty="0"/>
              <a:t>Counter Measures of RSA timing attack</a:t>
            </a:r>
            <a:endParaRPr lang="en-AU" altLang="en-US" sz="3200" dirty="0"/>
          </a:p>
        </p:txBody>
      </p:sp>
      <p:sp>
        <p:nvSpPr>
          <p:cNvPr id="32771" name="Rectangle 3"/>
          <p:cNvSpPr>
            <a:spLocks noGrp="1"/>
          </p:cNvSpPr>
          <p:nvPr>
            <p:ph idx="1"/>
          </p:nvPr>
        </p:nvSpPr>
        <p:spPr>
          <a:xfrm>
            <a:off x="0" y="1006475"/>
            <a:ext cx="12192000" cy="5851525"/>
          </a:xfrm>
        </p:spPr>
        <p:txBody>
          <a:bodyPr vert="horz" wrap="square" lIns="91440" tIns="45720" rIns="91440" bIns="45720" anchor="t" anchorCtr="0"/>
          <a:p>
            <a:pPr algn="just" eaLnBrk="1" hangingPunct="1">
              <a:lnSpc>
                <a:spcPct val="90000"/>
              </a:lnSpc>
            </a:pPr>
            <a:r>
              <a:rPr lang="en-AU" altLang="x-none" sz="2400" dirty="0"/>
              <a:t>Constant Exponential Time: Same amount of time for all exponentiation.</a:t>
            </a:r>
            <a:endParaRPr lang="en-AU" altLang="x-none" sz="2400" dirty="0"/>
          </a:p>
          <a:p>
            <a:pPr algn="just" eaLnBrk="1" hangingPunct="1">
              <a:lnSpc>
                <a:spcPct val="90000"/>
              </a:lnSpc>
            </a:pPr>
            <a:r>
              <a:rPr lang="en-AU" altLang="x-none" sz="2400" dirty="0"/>
              <a:t>Random Delay: Add random delay to the exponential algorithm.</a:t>
            </a:r>
            <a:endParaRPr lang="en-AU" altLang="x-none" sz="2400" dirty="0"/>
          </a:p>
          <a:p>
            <a:pPr algn="just" eaLnBrk="1" hangingPunct="1">
              <a:lnSpc>
                <a:spcPct val="90000"/>
              </a:lnSpc>
            </a:pPr>
            <a:r>
              <a:rPr lang="en-AU" altLang="x-none" sz="2400" dirty="0"/>
              <a:t>Blinding: Multiply Cipher text by a random number before performing exponentiation to prevent attacker knowing what the cipher text bits are.</a:t>
            </a:r>
            <a:endParaRPr lang="en-AU" altLang="x-none" sz="2400" dirty="0"/>
          </a:p>
          <a:p>
            <a:pPr lvl="1" algn="just" eaLnBrk="1" hangingPunct="1">
              <a:lnSpc>
                <a:spcPct val="90000"/>
              </a:lnSpc>
            </a:pPr>
            <a:endParaRPr lang="en-AU" altLang="x-none" sz="2200" dirty="0"/>
          </a:p>
          <a:p>
            <a:pPr lvl="1" algn="just" eaLnBrk="1" hangingPunct="1">
              <a:lnSpc>
                <a:spcPct val="90000"/>
              </a:lnSpc>
            </a:pPr>
            <a:r>
              <a:rPr lang="en-AU" altLang="x-none" sz="2200" dirty="0"/>
              <a:t>Blinding Features incorporated in RSA:</a:t>
            </a:r>
            <a:endParaRPr lang="en-AU" altLang="x-none" sz="2200" dirty="0"/>
          </a:p>
          <a:p>
            <a:pPr lvl="2" algn="just" eaLnBrk="1" hangingPunct="1">
              <a:lnSpc>
                <a:spcPct val="90000"/>
              </a:lnSpc>
            </a:pPr>
            <a:r>
              <a:rPr lang="en-AU" altLang="x-none" sz="2000" dirty="0"/>
              <a:t>Generate a Secrete random number r between 0 and n-1</a:t>
            </a:r>
            <a:endParaRPr lang="en-AU" altLang="x-none" sz="2000" dirty="0"/>
          </a:p>
          <a:p>
            <a:pPr lvl="2" algn="just" eaLnBrk="1" hangingPunct="1">
              <a:lnSpc>
                <a:spcPct val="90000"/>
              </a:lnSpc>
            </a:pPr>
            <a:r>
              <a:rPr lang="en-AU" altLang="x-none" sz="2000" dirty="0"/>
              <a:t>Compute </a:t>
            </a:r>
            <a:r>
              <a:rPr lang="en-GB" altLang="x-none" sz="2000" dirty="0"/>
              <a:t>C’=c(r</a:t>
            </a:r>
            <a:r>
              <a:rPr lang="en-GB" altLang="x-none" sz="2000" baseline="30000" dirty="0"/>
              <a:t>e) </a:t>
            </a:r>
            <a:r>
              <a:rPr lang="en-GB" altLang="x-none" sz="2000" dirty="0"/>
              <a:t>mod n where e is public</a:t>
            </a:r>
            <a:endParaRPr lang="en-GB" altLang="x-none" sz="2000" dirty="0"/>
          </a:p>
          <a:p>
            <a:pPr lvl="2" algn="just" eaLnBrk="1" hangingPunct="1">
              <a:lnSpc>
                <a:spcPct val="90000"/>
              </a:lnSpc>
            </a:pPr>
            <a:r>
              <a:rPr lang="en-GB" altLang="x-none" sz="2000" dirty="0"/>
              <a:t>Compute M’=(C’)</a:t>
            </a:r>
            <a:r>
              <a:rPr lang="en-GB" altLang="x-none" sz="2000" baseline="30000" dirty="0"/>
              <a:t>d</a:t>
            </a:r>
            <a:r>
              <a:rPr lang="en-GB" altLang="x-none" sz="2000" dirty="0"/>
              <a:t> mod n</a:t>
            </a:r>
            <a:endParaRPr lang="en-GB" altLang="x-none" sz="2000" dirty="0"/>
          </a:p>
          <a:p>
            <a:pPr lvl="2" algn="just" eaLnBrk="1" hangingPunct="1">
              <a:lnSpc>
                <a:spcPct val="90000"/>
              </a:lnSpc>
            </a:pPr>
            <a:r>
              <a:rPr lang="en-GB" altLang="x-none" sz="2000" dirty="0"/>
              <a:t>M=M’r</a:t>
            </a:r>
            <a:r>
              <a:rPr lang="en-GB" altLang="x-none" sz="2000" baseline="30000" dirty="0"/>
              <a:t>-1</a:t>
            </a:r>
            <a:r>
              <a:rPr lang="en-GB" altLang="x-none" sz="2000" dirty="0"/>
              <a:t> mod n where r inverse is multiplicative inverse of r mod n</a:t>
            </a:r>
            <a:endParaRPr lang="en-GB" altLang="x-none" sz="2000" dirty="0"/>
          </a:p>
          <a:p>
            <a:pPr lvl="2" algn="just" eaLnBrk="1" hangingPunct="1">
              <a:lnSpc>
                <a:spcPct val="90000"/>
              </a:lnSpc>
            </a:pPr>
            <a:r>
              <a:rPr lang="en-GB" altLang="x-none" sz="2000" dirty="0"/>
              <a:t>Correct result can be observed by observing r</a:t>
            </a:r>
            <a:r>
              <a:rPr lang="en-GB" altLang="x-none" sz="2000" baseline="30000" dirty="0"/>
              <a:t>ed</a:t>
            </a:r>
            <a:r>
              <a:rPr lang="en-GB" altLang="x-none" sz="2000" dirty="0"/>
              <a:t> mod n = r mod n</a:t>
            </a:r>
            <a:endParaRPr lang="en-GB" altLang="x-none" sz="2000" dirty="0"/>
          </a:p>
          <a:p>
            <a:pPr lvl="2" eaLnBrk="1" hangingPunct="1">
              <a:lnSpc>
                <a:spcPct val="90000"/>
              </a:lnSpc>
              <a:buNone/>
            </a:pPr>
            <a:endParaRPr lang="en-GB" altLang="x-none" sz="2000" dirty="0"/>
          </a:p>
          <a:p>
            <a:pPr lvl="2" eaLnBrk="1" hangingPunct="1">
              <a:lnSpc>
                <a:spcPct val="90000"/>
              </a:lnSpc>
              <a:buNone/>
            </a:pPr>
            <a:endParaRPr lang="en-GB" altLang="x-none" sz="2000" dirty="0"/>
          </a:p>
          <a:p>
            <a:pPr lvl="2" eaLnBrk="1" hangingPunct="1">
              <a:lnSpc>
                <a:spcPct val="90000"/>
              </a:lnSpc>
            </a:pPr>
            <a:endParaRPr lang="en-GB" altLang="x-none" sz="2000" dirty="0"/>
          </a:p>
          <a:p>
            <a:pPr lvl="2" eaLnBrk="1" hangingPunct="1">
              <a:lnSpc>
                <a:spcPct val="90000"/>
              </a:lnSpc>
            </a:pPr>
            <a:endParaRPr lang="en-AU" altLang="x-none" sz="2000" dirty="0"/>
          </a:p>
        </p:txBody>
      </p:sp>
      <p:sp>
        <p:nvSpPr>
          <p:cNvPr id="32772" name="Slide Number Placeholder 1"/>
          <p:cNvSpPr txBox="1">
            <a:spLocks noGrp="1"/>
          </p:cNvSpPr>
          <p:nvPr>
            <p:ph type="sldNum" sz="quarter" idx="4"/>
          </p:nvPr>
        </p:nvSpPr>
        <p:spPr>
          <a:noFill/>
          <a:ln>
            <a:noFill/>
          </a:ln>
        </p:spPr>
        <p:txBody>
          <a:bodyPr anchor="b" anchorCtr="0"/>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entury Gothic" panose="020B050202020202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5pPr>
          </a:lstStyle>
          <a:p>
            <a:pPr lvl="0" algn="ctr" eaLnBrk="1" hangingPunct="1"/>
            <a:fld id="{9A0DB2DC-4C9A-4742-B13C-FB6460FD3503}" type="slidenum">
              <a:rPr lang="en-US" altLang="en-US" sz="2800" dirty="0">
                <a:solidFill>
                  <a:srgbClr val="898989"/>
                </a:solidFill>
                <a:latin typeface="Arial" panose="020B0604020202020204" pitchFamily="34" charset="0"/>
              </a:rPr>
            </a:fld>
            <a:endParaRPr lang="en-US" altLang="en-US" sz="2800" dirty="0">
              <a:solidFill>
                <a:srgbClr val="898989"/>
              </a:solidFill>
              <a:latin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Title 1"/>
          <p:cNvSpPr>
            <a:spLocks noGrp="1"/>
          </p:cNvSpPr>
          <p:nvPr>
            <p:ph type="title"/>
          </p:nvPr>
        </p:nvSpPr>
        <p:spPr>
          <a:xfrm>
            <a:off x="914400" y="0"/>
            <a:ext cx="9548813" cy="1268413"/>
          </a:xfrm>
        </p:spPr>
        <p:txBody>
          <a:bodyPr vert="horz" wrap="square" lIns="91440" tIns="45720" rIns="91440" bIns="45720" anchor="t" anchorCtr="0"/>
          <a:p>
            <a:pPr eaLnBrk="1" hangingPunct="1"/>
            <a:r>
              <a:rPr lang="en-US" altLang="en-US" sz="3200" dirty="0">
                <a:ea typeface="MS PGothic" panose="020B0600070205080204" pitchFamily="34" charset="-128"/>
              </a:rPr>
              <a:t>Chosen Cipher Text Attack(CCA) and Optimal Symmetric Encryption Padding(RSA)</a:t>
            </a:r>
            <a:endParaRPr lang="en-US" altLang="en-US" sz="3200" dirty="0">
              <a:ea typeface="MS PGothic" panose="020B0600070205080204" pitchFamily="34" charset="-128"/>
            </a:endParaRPr>
          </a:p>
        </p:txBody>
      </p:sp>
      <p:sp>
        <p:nvSpPr>
          <p:cNvPr id="33795" name="Slide Number Placeholder 2"/>
          <p:cNvSpPr txBox="1">
            <a:spLocks noGrp="1"/>
          </p:cNvSpPr>
          <p:nvPr>
            <p:ph type="sldNum" sz="quarter" idx="4"/>
          </p:nvPr>
        </p:nvSpPr>
        <p:spPr>
          <a:noFill/>
          <a:ln>
            <a:noFill/>
          </a:ln>
        </p:spPr>
        <p:txBody>
          <a:bodyPr anchor="b" anchorCtr="0"/>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entury Gothic" panose="020B050202020202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5pPr>
          </a:lstStyle>
          <a:p>
            <a:pPr lvl="0" algn="ctr" eaLnBrk="1" hangingPunct="1"/>
            <a:fld id="{9A0DB2DC-4C9A-4742-B13C-FB6460FD3503}" type="slidenum">
              <a:rPr lang="en-US" altLang="en-US" sz="2800" dirty="0">
                <a:solidFill>
                  <a:srgbClr val="898989"/>
                </a:solidFill>
                <a:latin typeface="Arial" panose="020B0604020202020204" pitchFamily="34" charset="0"/>
              </a:rPr>
            </a:fld>
            <a:endParaRPr lang="en-US" altLang="en-US" sz="2800" dirty="0">
              <a:solidFill>
                <a:srgbClr val="898989"/>
              </a:solidFill>
              <a:latin typeface="Arial" panose="020B0604020202020204" pitchFamily="34" charset="0"/>
            </a:endParaRPr>
          </a:p>
        </p:txBody>
      </p:sp>
      <p:sp>
        <p:nvSpPr>
          <p:cNvPr id="6" name="TextBox 5"/>
          <p:cNvSpPr txBox="1"/>
          <p:nvPr/>
        </p:nvSpPr>
        <p:spPr>
          <a:xfrm>
            <a:off x="849313" y="1463675"/>
            <a:ext cx="11342688" cy="5170488"/>
          </a:xfrm>
          <a:prstGeom prst="rect">
            <a:avLst/>
          </a:prstGeom>
          <a:noFill/>
        </p:spPr>
        <p:txBody>
          <a:bodyPr>
            <a:spAutoFit/>
          </a:bodyPr>
          <a:lstStyle/>
          <a:p>
            <a:pPr marR="0" algn="just" defTabSz="457200">
              <a:buClrTx/>
              <a:buSzTx/>
              <a:buFontTx/>
              <a:buNone/>
              <a:defRPr/>
            </a:pPr>
            <a:r>
              <a:rPr kumimoji="0" lang="en-GB" sz="2200" kern="1200" cap="none" spc="0" normalizeH="0" baseline="0" noProof="0" dirty="0">
                <a:latin typeface="Century Gothic" panose="020B0502020202020204" pitchFamily="34" charset="0"/>
                <a:ea typeface="+mn-ea"/>
                <a:cs typeface="+mn-cs"/>
              </a:rPr>
              <a:t>Takes advantage of the following Property: E(Pu,M1)*E(pu,M2)=E(</a:t>
            </a:r>
            <a:r>
              <a:rPr kumimoji="0" lang="en-GB" sz="2200" kern="1200" cap="none" spc="0" normalizeH="0" baseline="0" noProof="0" dirty="0" err="1">
                <a:latin typeface="Century Gothic" panose="020B0502020202020204" pitchFamily="34" charset="0"/>
                <a:ea typeface="+mn-ea"/>
                <a:cs typeface="+mn-cs"/>
              </a:rPr>
              <a:t>Pu</a:t>
            </a:r>
            <a:r>
              <a:rPr kumimoji="0" lang="en-GB" sz="2200" kern="1200" cap="none" spc="0" normalizeH="0" baseline="0" noProof="0" dirty="0">
                <a:latin typeface="Century Gothic" panose="020B0502020202020204" pitchFamily="34" charset="0"/>
                <a:ea typeface="+mn-ea"/>
                <a:cs typeface="+mn-cs"/>
              </a:rPr>
              <a:t>(M1,M2))</a:t>
            </a:r>
            <a:endParaRPr kumimoji="0" lang="en-GB" sz="2200" kern="1200" cap="none" spc="0" normalizeH="0" baseline="0" noProof="0" dirty="0">
              <a:latin typeface="Century Gothic" panose="020B0502020202020204" pitchFamily="34" charset="0"/>
              <a:ea typeface="+mn-ea"/>
              <a:cs typeface="+mn-cs"/>
            </a:endParaRPr>
          </a:p>
          <a:p>
            <a:pPr marR="0" algn="just" defTabSz="457200">
              <a:buClrTx/>
              <a:buSzTx/>
              <a:buFontTx/>
              <a:buNone/>
              <a:defRPr/>
            </a:pPr>
            <a:r>
              <a:rPr kumimoji="0" lang="en-GB" sz="2200" kern="1200" cap="none" spc="0" normalizeH="0" baseline="0" noProof="0" dirty="0">
                <a:latin typeface="Century Gothic" panose="020B0502020202020204" pitchFamily="34" charset="0"/>
                <a:ea typeface="+mn-ea"/>
                <a:cs typeface="+mn-cs"/>
              </a:rPr>
              <a:t>Can decrypt  C=M</a:t>
            </a:r>
            <a:r>
              <a:rPr kumimoji="0" lang="en-GB" sz="2200" kern="1200" cap="none" spc="0" normalizeH="0" baseline="30000" noProof="0" dirty="0">
                <a:latin typeface="Century Gothic" panose="020B0502020202020204" pitchFamily="34" charset="0"/>
                <a:ea typeface="+mn-ea"/>
                <a:cs typeface="+mn-cs"/>
              </a:rPr>
              <a:t>e</a:t>
            </a:r>
            <a:r>
              <a:rPr kumimoji="0" lang="en-GB" sz="2200" kern="1200" cap="none" spc="0" normalizeH="0" baseline="0" noProof="0" dirty="0">
                <a:latin typeface="Century Gothic" panose="020B0502020202020204" pitchFamily="34" charset="0"/>
                <a:ea typeface="+mn-ea"/>
                <a:cs typeface="+mn-cs"/>
              </a:rPr>
              <a:t> mod n  using CCA as follows</a:t>
            </a:r>
            <a:endParaRPr kumimoji="0" lang="en-GB" sz="2200" kern="1200" cap="none" spc="0" normalizeH="0" baseline="0" noProof="0" dirty="0">
              <a:latin typeface="Century Gothic" panose="020B0502020202020204" pitchFamily="34" charset="0"/>
              <a:ea typeface="+mn-ea"/>
              <a:cs typeface="+mn-cs"/>
            </a:endParaRPr>
          </a:p>
          <a:p>
            <a:pPr marR="0" algn="just" defTabSz="457200">
              <a:buClrTx/>
              <a:buSzTx/>
              <a:buFontTx/>
              <a:buNone/>
              <a:defRPr/>
            </a:pPr>
            <a:endParaRPr kumimoji="0" lang="en-GB" sz="2200" kern="1200" cap="none" spc="0" normalizeH="0" baseline="0" noProof="0" dirty="0">
              <a:latin typeface="Century Gothic" panose="020B0502020202020204" pitchFamily="34" charset="0"/>
              <a:ea typeface="+mn-ea"/>
              <a:cs typeface="+mn-cs"/>
            </a:endParaRPr>
          </a:p>
          <a:p>
            <a:pPr marL="342900" marR="0" indent="-342900" algn="just" defTabSz="457200">
              <a:buClrTx/>
              <a:buSzTx/>
              <a:buFontTx/>
              <a:buAutoNum type="arabicParenR"/>
              <a:defRPr/>
            </a:pPr>
            <a:r>
              <a:rPr kumimoji="0" lang="en-GB" sz="2200" kern="1200" cap="none" spc="0" normalizeH="0" baseline="0" noProof="0" dirty="0">
                <a:latin typeface="Century Gothic" panose="020B0502020202020204" pitchFamily="34" charset="0"/>
                <a:ea typeface="+mn-ea"/>
                <a:cs typeface="+mn-cs"/>
              </a:rPr>
              <a:t>Compute X=(C*2</a:t>
            </a:r>
            <a:r>
              <a:rPr kumimoji="0" lang="en-GB" sz="2200" kern="1200" cap="none" spc="0" normalizeH="0" baseline="30000" noProof="0" dirty="0">
                <a:latin typeface="Century Gothic" panose="020B0502020202020204" pitchFamily="34" charset="0"/>
                <a:ea typeface="+mn-ea"/>
                <a:cs typeface="+mn-cs"/>
              </a:rPr>
              <a:t>e</a:t>
            </a:r>
            <a:r>
              <a:rPr kumimoji="0" lang="en-GB" sz="2200" kern="1200" cap="none" spc="0" normalizeH="0" baseline="0" noProof="0" dirty="0">
                <a:latin typeface="Century Gothic" panose="020B0502020202020204" pitchFamily="34" charset="0"/>
                <a:ea typeface="+mn-ea"/>
                <a:cs typeface="+mn-cs"/>
              </a:rPr>
              <a:t>) mod n</a:t>
            </a:r>
            <a:endParaRPr kumimoji="0" lang="en-GB" sz="2200" kern="1200" cap="none" spc="0" normalizeH="0" baseline="0" noProof="0" dirty="0">
              <a:latin typeface="Century Gothic" panose="020B0502020202020204" pitchFamily="34" charset="0"/>
              <a:ea typeface="+mn-ea"/>
              <a:cs typeface="+mn-cs"/>
            </a:endParaRPr>
          </a:p>
          <a:p>
            <a:pPr marL="342900" marR="0" indent="-342900" algn="just" defTabSz="457200">
              <a:buClrTx/>
              <a:buSzTx/>
              <a:buFontTx/>
              <a:buAutoNum type="arabicParenR"/>
              <a:defRPr/>
            </a:pPr>
            <a:r>
              <a:rPr kumimoji="0" lang="en-GB" sz="2200" kern="1200" cap="none" spc="0" normalizeH="0" baseline="0" noProof="0" dirty="0">
                <a:latin typeface="Century Gothic" panose="020B0502020202020204" pitchFamily="34" charset="0"/>
                <a:ea typeface="+mn-ea"/>
                <a:cs typeface="+mn-cs"/>
              </a:rPr>
              <a:t>Submit X as a </a:t>
            </a:r>
            <a:r>
              <a:rPr kumimoji="0" lang="en-GB" sz="2200" kern="1200" cap="none" spc="0" normalizeH="0" baseline="0" noProof="0" dirty="0" err="1">
                <a:latin typeface="Century Gothic" panose="020B0502020202020204" pitchFamily="34" charset="0"/>
                <a:ea typeface="+mn-ea"/>
                <a:cs typeface="+mn-cs"/>
              </a:rPr>
              <a:t>Choosen</a:t>
            </a:r>
            <a:r>
              <a:rPr kumimoji="0" lang="en-GB" sz="2200" kern="1200" cap="none" spc="0" normalizeH="0" baseline="0" noProof="0" dirty="0">
                <a:latin typeface="Century Gothic" panose="020B0502020202020204" pitchFamily="34" charset="0"/>
                <a:ea typeface="+mn-ea"/>
                <a:cs typeface="+mn-cs"/>
              </a:rPr>
              <a:t> C and Receive back Y= (</a:t>
            </a:r>
            <a:r>
              <a:rPr kumimoji="0" lang="en-GB" sz="2200" kern="1200" cap="none" spc="0" normalizeH="0" baseline="0" noProof="0" dirty="0" err="1">
                <a:latin typeface="Century Gothic" panose="020B0502020202020204" pitchFamily="34" charset="0"/>
                <a:ea typeface="+mn-ea"/>
                <a:cs typeface="+mn-cs"/>
              </a:rPr>
              <a:t>X</a:t>
            </a:r>
            <a:r>
              <a:rPr kumimoji="0" lang="en-GB" sz="2200" kern="1200" cap="none" spc="0" normalizeH="0" baseline="30000" noProof="0" dirty="0" err="1">
                <a:latin typeface="Century Gothic" panose="020B0502020202020204" pitchFamily="34" charset="0"/>
                <a:ea typeface="+mn-ea"/>
                <a:cs typeface="+mn-cs"/>
              </a:rPr>
              <a:t>d</a:t>
            </a:r>
            <a:r>
              <a:rPr kumimoji="0" lang="en-GB" sz="2200" kern="1200" cap="none" spc="0" normalizeH="0" baseline="0" noProof="0" dirty="0">
                <a:latin typeface="Century Gothic" panose="020B0502020202020204" pitchFamily="34" charset="0"/>
                <a:ea typeface="+mn-ea"/>
                <a:cs typeface="+mn-cs"/>
              </a:rPr>
              <a:t>) mod n</a:t>
            </a:r>
            <a:endParaRPr kumimoji="0" lang="en-GB" sz="2200" kern="1200" cap="none" spc="0" normalizeH="0" baseline="0" noProof="0" dirty="0">
              <a:latin typeface="Century Gothic" panose="020B0502020202020204" pitchFamily="34" charset="0"/>
              <a:ea typeface="+mn-ea"/>
              <a:cs typeface="+mn-cs"/>
            </a:endParaRPr>
          </a:p>
          <a:p>
            <a:pPr marL="342900" marR="0" indent="-342900" algn="just" defTabSz="457200">
              <a:buClrTx/>
              <a:buSzTx/>
              <a:buFontTx/>
              <a:buAutoNum type="arabicParenR" startAt="3"/>
              <a:defRPr/>
            </a:pPr>
            <a:r>
              <a:rPr kumimoji="0" lang="en-GB" sz="2200" kern="1200" cap="none" spc="0" normalizeH="0" baseline="0" noProof="0" dirty="0">
                <a:latin typeface="Century Gothic" panose="020B0502020202020204" pitchFamily="34" charset="0"/>
                <a:ea typeface="+mn-ea"/>
                <a:cs typeface="+mn-cs"/>
              </a:rPr>
              <a:t>Note that X= (C mod n)* (2</a:t>
            </a:r>
            <a:r>
              <a:rPr kumimoji="0" lang="en-GB" sz="2200" kern="1200" cap="none" spc="0" normalizeH="0" baseline="30000" noProof="0" dirty="0">
                <a:latin typeface="Century Gothic" panose="020B0502020202020204" pitchFamily="34" charset="0"/>
                <a:ea typeface="+mn-ea"/>
                <a:cs typeface="+mn-cs"/>
              </a:rPr>
              <a:t>e</a:t>
            </a:r>
            <a:r>
              <a:rPr kumimoji="0" lang="en-GB" sz="2200" kern="1200" cap="none" spc="0" normalizeH="0" baseline="0" noProof="0" dirty="0">
                <a:latin typeface="Century Gothic" panose="020B0502020202020204" pitchFamily="34" charset="0"/>
                <a:ea typeface="+mn-ea"/>
                <a:cs typeface="+mn-cs"/>
              </a:rPr>
              <a:t> mod n)</a:t>
            </a:r>
            <a:endParaRPr kumimoji="0" lang="en-GB" sz="2200" kern="1200" cap="none" spc="0" normalizeH="0" baseline="0" noProof="0" dirty="0">
              <a:latin typeface="Century Gothic" panose="020B0502020202020204" pitchFamily="34" charset="0"/>
              <a:ea typeface="+mn-ea"/>
              <a:cs typeface="+mn-cs"/>
            </a:endParaRPr>
          </a:p>
          <a:p>
            <a:pPr marR="0" algn="just" defTabSz="457200">
              <a:buClrTx/>
              <a:buSzTx/>
              <a:buFontTx/>
              <a:buNone/>
              <a:defRPr/>
            </a:pPr>
            <a:r>
              <a:rPr kumimoji="0" lang="en-GB" sz="2200" kern="1200" cap="none" spc="0" normalizeH="0" baseline="0" noProof="0" dirty="0">
                <a:latin typeface="Century Gothic" panose="020B0502020202020204" pitchFamily="34" charset="0"/>
                <a:ea typeface="+mn-ea"/>
                <a:cs typeface="+mn-cs"/>
              </a:rPr>
              <a:t>                         = (M</a:t>
            </a:r>
            <a:r>
              <a:rPr kumimoji="0" lang="en-GB" sz="2200" kern="1200" cap="none" spc="0" normalizeH="0" baseline="30000" noProof="0" dirty="0">
                <a:latin typeface="Century Gothic" panose="020B0502020202020204" pitchFamily="34" charset="0"/>
                <a:ea typeface="+mn-ea"/>
                <a:cs typeface="+mn-cs"/>
              </a:rPr>
              <a:t>e</a:t>
            </a:r>
            <a:r>
              <a:rPr kumimoji="0" lang="en-GB" sz="2200" kern="1200" cap="none" spc="0" normalizeH="0" baseline="0" noProof="0" dirty="0">
                <a:latin typeface="Century Gothic" panose="020B0502020202020204" pitchFamily="34" charset="0"/>
                <a:ea typeface="+mn-ea"/>
                <a:cs typeface="+mn-cs"/>
              </a:rPr>
              <a:t> mod n)* (2</a:t>
            </a:r>
            <a:r>
              <a:rPr kumimoji="0" lang="en-GB" sz="2200" kern="1200" cap="none" spc="0" normalizeH="0" baseline="30000" noProof="0" dirty="0">
                <a:latin typeface="Century Gothic" panose="020B0502020202020204" pitchFamily="34" charset="0"/>
                <a:ea typeface="+mn-ea"/>
                <a:cs typeface="+mn-cs"/>
              </a:rPr>
              <a:t>e</a:t>
            </a:r>
            <a:r>
              <a:rPr kumimoji="0" lang="en-GB" sz="2200" kern="1200" cap="none" spc="0" normalizeH="0" baseline="0" noProof="0" dirty="0">
                <a:latin typeface="Century Gothic" panose="020B0502020202020204" pitchFamily="34" charset="0"/>
                <a:ea typeface="+mn-ea"/>
                <a:cs typeface="+mn-cs"/>
              </a:rPr>
              <a:t> mod n)</a:t>
            </a:r>
            <a:endParaRPr kumimoji="0" lang="en-GB" sz="2200" kern="1200" cap="none" spc="0" normalizeH="0" baseline="0" noProof="0" dirty="0">
              <a:latin typeface="Century Gothic" panose="020B0502020202020204" pitchFamily="34" charset="0"/>
              <a:ea typeface="+mn-ea"/>
              <a:cs typeface="+mn-cs"/>
            </a:endParaRPr>
          </a:p>
          <a:p>
            <a:pPr marR="0" algn="just" defTabSz="457200">
              <a:buClrTx/>
              <a:buSzTx/>
              <a:buFontTx/>
              <a:buNone/>
              <a:defRPr/>
            </a:pPr>
            <a:r>
              <a:rPr kumimoji="0" lang="en-GB" sz="2200" kern="1200" cap="none" spc="0" normalizeH="0" baseline="0" noProof="0" dirty="0">
                <a:latin typeface="Century Gothic" panose="020B0502020202020204" pitchFamily="34" charset="0"/>
                <a:ea typeface="+mn-ea"/>
                <a:cs typeface="+mn-cs"/>
              </a:rPr>
              <a:t>                         =(2M)</a:t>
            </a:r>
            <a:r>
              <a:rPr kumimoji="0" lang="en-GB" sz="2200" kern="1200" cap="none" spc="0" normalizeH="0" baseline="30000" noProof="0" dirty="0">
                <a:latin typeface="Century Gothic" panose="020B0502020202020204" pitchFamily="34" charset="0"/>
                <a:ea typeface="+mn-ea"/>
                <a:cs typeface="+mn-cs"/>
              </a:rPr>
              <a:t>e</a:t>
            </a:r>
            <a:r>
              <a:rPr kumimoji="0" lang="en-GB" sz="2200" kern="1200" cap="none" spc="0" normalizeH="0" baseline="0" noProof="0" dirty="0">
                <a:latin typeface="Century Gothic" panose="020B0502020202020204" pitchFamily="34" charset="0"/>
                <a:ea typeface="+mn-ea"/>
                <a:cs typeface="+mn-cs"/>
              </a:rPr>
              <a:t> mod n</a:t>
            </a:r>
            <a:endParaRPr kumimoji="0" lang="en-GB" sz="2200" kern="1200" cap="none" spc="0" normalizeH="0" baseline="0" noProof="0" dirty="0">
              <a:latin typeface="Century Gothic" panose="020B0502020202020204" pitchFamily="34" charset="0"/>
              <a:ea typeface="+mn-ea"/>
              <a:cs typeface="+mn-cs"/>
            </a:endParaRPr>
          </a:p>
          <a:p>
            <a:pPr marR="0" algn="just" defTabSz="457200">
              <a:buClrTx/>
              <a:buSzTx/>
              <a:buFontTx/>
              <a:buNone/>
              <a:defRPr/>
            </a:pPr>
            <a:r>
              <a:rPr kumimoji="0" lang="en-GB" sz="2200" kern="1200" cap="none" spc="0" normalizeH="0" baseline="0" noProof="0" dirty="0">
                <a:latin typeface="Century Gothic" panose="020B0502020202020204" pitchFamily="34" charset="0"/>
                <a:ea typeface="+mn-ea"/>
                <a:cs typeface="+mn-cs"/>
              </a:rPr>
              <a:t>We can Deduce M</a:t>
            </a:r>
            <a:endParaRPr kumimoji="0" lang="en-GB" sz="2200" kern="1200" cap="none" spc="0" normalizeH="0" baseline="0" noProof="0" dirty="0">
              <a:latin typeface="Century Gothic" panose="020B0502020202020204" pitchFamily="34" charset="0"/>
              <a:ea typeface="+mn-ea"/>
              <a:cs typeface="+mn-cs"/>
            </a:endParaRPr>
          </a:p>
          <a:p>
            <a:pPr marR="0" algn="just" defTabSz="457200">
              <a:buClrTx/>
              <a:buSzTx/>
              <a:buFontTx/>
              <a:buNone/>
              <a:defRPr/>
            </a:pPr>
            <a:endParaRPr kumimoji="0" lang="en-GB" sz="2200" kern="1200" cap="none" spc="0" normalizeH="0" baseline="0" noProof="0" dirty="0">
              <a:latin typeface="Century Gothic" panose="020B0502020202020204" pitchFamily="34" charset="0"/>
              <a:ea typeface="+mn-ea"/>
              <a:cs typeface="+mn-cs"/>
            </a:endParaRPr>
          </a:p>
          <a:p>
            <a:pPr marR="0" algn="just" defTabSz="457200">
              <a:buClrTx/>
              <a:buSzTx/>
              <a:buFontTx/>
              <a:buNone/>
              <a:defRPr/>
            </a:pPr>
            <a:r>
              <a:rPr kumimoji="0" lang="en-GB" sz="2200" kern="1200" cap="none" spc="0" normalizeH="0" baseline="0" noProof="0" dirty="0">
                <a:latin typeface="Century Gothic" panose="020B0502020202020204" pitchFamily="34" charset="0"/>
                <a:ea typeface="+mn-ea"/>
                <a:cs typeface="+mn-cs"/>
              </a:rPr>
              <a:t>To Overcome this attack RSA randomly Pad the Plaintext prior to encryption.</a:t>
            </a:r>
            <a:endParaRPr kumimoji="0" lang="en-GB" sz="2200" kern="1200" cap="none" spc="0" normalizeH="0" baseline="0" noProof="0" dirty="0">
              <a:latin typeface="Century Gothic" panose="020B0502020202020204" pitchFamily="34" charset="0"/>
              <a:ea typeface="+mn-ea"/>
              <a:cs typeface="+mn-cs"/>
            </a:endParaRPr>
          </a:p>
          <a:p>
            <a:pPr marR="0" algn="just" defTabSz="457200">
              <a:buClrTx/>
              <a:buSzTx/>
              <a:buFontTx/>
              <a:buNone/>
              <a:defRPr/>
            </a:pPr>
            <a:r>
              <a:rPr kumimoji="0" lang="en-GB" sz="2200" kern="1200" cap="none" spc="0" normalizeH="0" baseline="0" noProof="0" dirty="0">
                <a:latin typeface="Century Gothic" panose="020B0502020202020204" pitchFamily="34" charset="0"/>
                <a:ea typeface="+mn-ea"/>
                <a:cs typeface="+mn-cs"/>
              </a:rPr>
              <a:t>Encrypt the Plain text using a procedure known as “Optimal </a:t>
            </a:r>
            <a:r>
              <a:rPr kumimoji="0" lang="en-GB" sz="2200" kern="1200" cap="none" spc="0" normalizeH="0" baseline="0" noProof="0" dirty="0" err="1">
                <a:latin typeface="Century Gothic" panose="020B0502020202020204" pitchFamily="34" charset="0"/>
                <a:ea typeface="+mn-ea"/>
                <a:cs typeface="+mn-cs"/>
              </a:rPr>
              <a:t>Assymetric</a:t>
            </a:r>
            <a:r>
              <a:rPr kumimoji="0" lang="en-GB" sz="2200" kern="1200" cap="none" spc="0" normalizeH="0" baseline="0" noProof="0" dirty="0">
                <a:latin typeface="Century Gothic" panose="020B0502020202020204" pitchFamily="34" charset="0"/>
                <a:ea typeface="+mn-ea"/>
                <a:cs typeface="+mn-cs"/>
              </a:rPr>
              <a:t> Encryption Padding(OASP).</a:t>
            </a:r>
            <a:endParaRPr kumimoji="0" lang="en-GB" sz="2200" kern="1200" cap="none" spc="0" normalizeH="0" baseline="0" noProof="0" dirty="0">
              <a:latin typeface="Century Gothic" panose="020B0502020202020204" pitchFamily="34" charset="0"/>
              <a:ea typeface="+mn-ea"/>
              <a:cs typeface="+mn-cs"/>
            </a:endParaRPr>
          </a:p>
          <a:p>
            <a:pPr marR="0" algn="just" defTabSz="457200">
              <a:buClrTx/>
              <a:buSzTx/>
              <a:buFontTx/>
              <a:buNone/>
              <a:defRPr/>
            </a:pPr>
            <a:endParaRPr kumimoji="0" lang="en-GB" sz="2200" kern="1200" cap="none" spc="0" normalizeH="0" baseline="0" noProof="0" dirty="0">
              <a:latin typeface="Century Gothic" panose="020B0502020202020204" pitchFamily="34" charset="0"/>
              <a:ea typeface="+mn-ea"/>
              <a:cs typeface="+mn-cs"/>
            </a:endParaRPr>
          </a:p>
          <a:p>
            <a:pPr marR="0" algn="just" defTabSz="457200">
              <a:buClrTx/>
              <a:buSzTx/>
              <a:buFontTx/>
              <a:buNone/>
              <a:defRPr/>
            </a:pPr>
            <a:endParaRPr kumimoji="0" lang="en-GB" sz="2200" kern="1200" cap="none" spc="0" normalizeH="0" baseline="0" noProof="0" dirty="0">
              <a:latin typeface="Century Gothic" panose="020B0502020202020204" pitchFamily="34" charset="0"/>
              <a:ea typeface="+mn-ea"/>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Title 1"/>
          <p:cNvSpPr>
            <a:spLocks noGrp="1"/>
          </p:cNvSpPr>
          <p:nvPr>
            <p:ph type="title"/>
          </p:nvPr>
        </p:nvSpPr>
        <p:spPr>
          <a:xfrm>
            <a:off x="1524000" y="228600"/>
            <a:ext cx="2916238" cy="6400800"/>
          </a:xfrm>
        </p:spPr>
        <p:txBody>
          <a:bodyPr vert="horz" wrap="square" lIns="91440" tIns="45720" rIns="91440" bIns="45720" anchor="t" anchorCtr="0"/>
          <a:p>
            <a:pPr eaLnBrk="1" hangingPunct="1"/>
            <a:r>
              <a:rPr lang="en-US" altLang="en-US" sz="2800" dirty="0"/>
              <a:t>Optimal Asymmetric Encryption Padding (OASP)</a:t>
            </a:r>
            <a:endParaRPr lang="en-US" altLang="en-US" sz="2800" dirty="0"/>
          </a:p>
        </p:txBody>
      </p:sp>
      <p:pic>
        <p:nvPicPr>
          <p:cNvPr id="34819" name="Picture 3"/>
          <p:cNvPicPr>
            <a:picLocks noChangeAspect="1"/>
          </p:cNvPicPr>
          <p:nvPr/>
        </p:nvPicPr>
        <p:blipFill>
          <a:blip r:embed="rId1"/>
          <a:stretch>
            <a:fillRect/>
          </a:stretch>
        </p:blipFill>
        <p:spPr>
          <a:xfrm>
            <a:off x="4008438" y="133350"/>
            <a:ext cx="5543550" cy="6724650"/>
          </a:xfrm>
          <a:prstGeom prst="rect">
            <a:avLst/>
          </a:prstGeom>
          <a:noFill/>
          <a:ln w="9525">
            <a:noFill/>
          </a:ln>
        </p:spPr>
      </p:pic>
      <p:sp>
        <p:nvSpPr>
          <p:cNvPr id="34820" name="Slide Number Placeholder 2"/>
          <p:cNvSpPr txBox="1">
            <a:spLocks noGrp="1"/>
          </p:cNvSpPr>
          <p:nvPr>
            <p:ph type="sldNum" sz="quarter" idx="4"/>
          </p:nvPr>
        </p:nvSpPr>
        <p:spPr>
          <a:noFill/>
          <a:ln>
            <a:noFill/>
          </a:ln>
        </p:spPr>
        <p:txBody>
          <a:bodyPr anchor="b" anchorCtr="0"/>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entury Gothic" panose="020B050202020202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5pPr>
          </a:lstStyle>
          <a:p>
            <a:pPr lvl="0" algn="ctr" eaLnBrk="1" hangingPunct="1"/>
            <a:fld id="{9A0DB2DC-4C9A-4742-B13C-FB6460FD3503}" type="slidenum">
              <a:rPr lang="en-US" altLang="en-US" sz="2800" dirty="0">
                <a:solidFill>
                  <a:srgbClr val="898989"/>
                </a:solidFill>
                <a:latin typeface="Arial" panose="020B0604020202020204" pitchFamily="34" charset="0"/>
              </a:rPr>
            </a:fld>
            <a:endParaRPr lang="en-US" altLang="en-US" sz="2800" dirty="0">
              <a:solidFill>
                <a:srgbClr val="898989"/>
              </a:solidFill>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2"/>
          <p:cNvSpPr>
            <a:spLocks noGrp="1"/>
          </p:cNvSpPr>
          <p:nvPr>
            <p:ph type="title"/>
          </p:nvPr>
        </p:nvSpPr>
        <p:spPr>
          <a:xfrm>
            <a:off x="2279650" y="1196975"/>
            <a:ext cx="7561263" cy="792163"/>
          </a:xfrm>
        </p:spPr>
        <p:txBody>
          <a:bodyPr vert="horz" wrap="square" lIns="91440" tIns="45720" rIns="91440" bIns="45720" anchor="t" anchorCtr="0"/>
          <a:p>
            <a:pPr eaLnBrk="1" hangingPunct="1"/>
            <a:r>
              <a:rPr lang="en-AU" altLang="en-US" sz="3600" dirty="0"/>
              <a:t>Public Key Cryptography</a:t>
            </a:r>
            <a:endParaRPr lang="en-AU" altLang="en-US" sz="3600" dirty="0"/>
          </a:p>
        </p:txBody>
      </p:sp>
      <p:sp>
        <p:nvSpPr>
          <p:cNvPr id="11267" name="Slide Number Placeholder 1"/>
          <p:cNvSpPr txBox="1">
            <a:spLocks noGrp="1"/>
          </p:cNvSpPr>
          <p:nvPr>
            <p:ph type="sldNum" sz="quarter" idx="4"/>
          </p:nvPr>
        </p:nvSpPr>
        <p:spPr>
          <a:noFill/>
          <a:ln>
            <a:noFill/>
          </a:ln>
        </p:spPr>
        <p:txBody>
          <a:bodyPr anchor="b" anchorCtr="0"/>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entury Gothic" panose="020B050202020202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5pPr>
          </a:lstStyle>
          <a:p>
            <a:pPr lvl="0" algn="ctr" eaLnBrk="1" hangingPunct="1"/>
            <a:fld id="{9A0DB2DC-4C9A-4742-B13C-FB6460FD3503}" type="slidenum">
              <a:rPr lang="en-US" altLang="en-US" sz="2800" dirty="0">
                <a:solidFill>
                  <a:srgbClr val="898989"/>
                </a:solidFill>
                <a:latin typeface="Arial" panose="020B0604020202020204" pitchFamily="34" charset="0"/>
              </a:rPr>
            </a:fld>
            <a:endParaRPr lang="en-US" altLang="en-US" sz="2800" dirty="0">
              <a:solidFill>
                <a:srgbClr val="898989"/>
              </a:solidFill>
              <a:latin typeface="Arial" panose="020B0604020202020204" pitchFamily="34" charset="0"/>
            </a:endParaRPr>
          </a:p>
        </p:txBody>
      </p:sp>
      <p:pic>
        <p:nvPicPr>
          <p:cNvPr id="11268" name="Picture 2"/>
          <p:cNvPicPr>
            <a:picLocks noChangeAspect="1"/>
          </p:cNvPicPr>
          <p:nvPr/>
        </p:nvPicPr>
        <p:blipFill>
          <a:blip r:embed="rId1"/>
          <a:stretch>
            <a:fillRect/>
          </a:stretch>
        </p:blipFill>
        <p:spPr>
          <a:xfrm>
            <a:off x="1016000" y="2024063"/>
            <a:ext cx="9982200" cy="4672012"/>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Title 1"/>
          <p:cNvSpPr>
            <a:spLocks noGrp="1"/>
          </p:cNvSpPr>
          <p:nvPr>
            <p:ph type="title"/>
          </p:nvPr>
        </p:nvSpPr>
        <p:spPr>
          <a:xfrm>
            <a:off x="1103313" y="452438"/>
            <a:ext cx="8947150" cy="723900"/>
          </a:xfrm>
        </p:spPr>
        <p:txBody>
          <a:bodyPr vert="horz" wrap="square" lIns="91440" tIns="45720" rIns="91440" bIns="45720" anchor="t" anchorCtr="0"/>
          <a:p>
            <a:r>
              <a:rPr lang="en-GB" altLang="x-none" dirty="0"/>
              <a:t>Public Key Cryptography</a:t>
            </a:r>
            <a:endParaRPr lang="en-GB" altLang="x-none" dirty="0"/>
          </a:p>
        </p:txBody>
      </p:sp>
      <p:sp>
        <p:nvSpPr>
          <p:cNvPr id="3" name="Content Placeholder 2"/>
          <p:cNvSpPr>
            <a:spLocks noGrp="1"/>
          </p:cNvSpPr>
          <p:nvPr>
            <p:ph idx="1"/>
          </p:nvPr>
        </p:nvSpPr>
        <p:spPr>
          <a:xfrm>
            <a:off x="0" y="1293813"/>
            <a:ext cx="12192000" cy="5564188"/>
          </a:xfrm>
        </p:spPr>
        <p:txBody>
          <a:bodyPr vert="horz" wrap="square" lIns="91440" tIns="45720" rIns="91440" bIns="45720" numCol="1" anchor="t" anchorCtr="0" compatLnSpc="1"/>
          <a:lstStyle/>
          <a:p>
            <a:pPr marL="342900" marR="0" lvl="0" indent="-342900" algn="l" defTabSz="457200" rtl="0" eaLnBrk="0" fontAlgn="base" latinLnBrk="0" hangingPunct="0">
              <a:lnSpc>
                <a:spcPct val="100000"/>
              </a:lnSpc>
              <a:spcBef>
                <a:spcPts val="1000"/>
              </a:spcBef>
              <a:spcAft>
                <a:spcPct val="0"/>
              </a:spcAft>
              <a:buClr>
                <a:srgbClr val="8AD0D6"/>
              </a:buClr>
              <a:buSzPct val="80000"/>
              <a:buFont typeface="Wingdings 3" panose="05040102010807070707" pitchFamily="18" charset="2"/>
              <a:buChar char=""/>
              <a:defRPr/>
            </a:pPr>
            <a:r>
              <a:rPr kumimoji="0" lang="en-GB"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Asymmetric algorithms rely on one key for encryption and a different but related key for decryption. These algorithms have the following important characteristic.</a:t>
            </a:r>
            <a:endParaRPr kumimoji="0" lang="en-GB"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endParaRPr>
          </a:p>
          <a:p>
            <a:pPr marL="742950" marR="0" lvl="1" indent="-285750" algn="l" defTabSz="457200" rtl="0" eaLnBrk="0" fontAlgn="base" latinLnBrk="0" hangingPunct="0">
              <a:lnSpc>
                <a:spcPct val="100000"/>
              </a:lnSpc>
              <a:spcBef>
                <a:spcPts val="1000"/>
              </a:spcBef>
              <a:spcAft>
                <a:spcPct val="0"/>
              </a:spcAft>
              <a:buClr>
                <a:srgbClr val="8AD0D6"/>
              </a:buClr>
              <a:buSzPct val="80000"/>
              <a:buFont typeface="Wingdings 3" panose="05040102010807070707" pitchFamily="18" charset="2"/>
              <a:buChar char=""/>
              <a:defRPr/>
            </a:pPr>
            <a:r>
              <a:rPr kumimoji="0" lang="en-GB"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It is computationally infeasible to determine the decryption key given only knowledge of the cryptographic algorithm and the encryption key.</a:t>
            </a:r>
            <a:endParaRPr kumimoji="0" lang="en-GB"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endParaRPr>
          </a:p>
          <a:p>
            <a:pPr marL="742950" marR="0" lvl="1" indent="-285750" algn="l" defTabSz="457200" rtl="0" eaLnBrk="0" fontAlgn="base" latinLnBrk="0" hangingPunct="0">
              <a:lnSpc>
                <a:spcPct val="100000"/>
              </a:lnSpc>
              <a:spcBef>
                <a:spcPts val="1000"/>
              </a:spcBef>
              <a:spcAft>
                <a:spcPct val="0"/>
              </a:spcAft>
              <a:buClr>
                <a:srgbClr val="8AD0D6"/>
              </a:buClr>
              <a:buSzPct val="80000"/>
              <a:buFont typeface="Wingdings 3" panose="05040102010807070707" pitchFamily="18" charset="2"/>
              <a:buNone/>
              <a:defRPr/>
            </a:pPr>
            <a:endParaRPr kumimoji="0" lang="en-GB"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endParaRPr>
          </a:p>
          <a:p>
            <a:pPr marL="342900" marR="0" lvl="1" indent="-342900" algn="l" defTabSz="457200" rtl="0" eaLnBrk="0" fontAlgn="base" latinLnBrk="0" hangingPunct="0">
              <a:lnSpc>
                <a:spcPct val="100000"/>
              </a:lnSpc>
              <a:spcBef>
                <a:spcPts val="1000"/>
              </a:spcBef>
              <a:spcAft>
                <a:spcPct val="0"/>
              </a:spcAft>
              <a:buClr>
                <a:srgbClr val="8AD0D6"/>
              </a:buClr>
              <a:buSzPct val="80000"/>
              <a:buFont typeface="Wingdings 3" panose="05040102010807070707" pitchFamily="18" charset="2"/>
              <a:buChar char=""/>
              <a:defRPr/>
            </a:pPr>
            <a:r>
              <a:rPr kumimoji="0" lang="en-GB"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In addition, some algorithms, such as RSA, also exhibit the following characteristic.</a:t>
            </a:r>
            <a:endParaRPr kumimoji="0" lang="en-GB"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endParaRPr>
          </a:p>
          <a:p>
            <a:pPr marL="742950" marR="0" lvl="1" indent="-285750" algn="l" defTabSz="457200" rtl="0" eaLnBrk="0" fontAlgn="base" latinLnBrk="0" hangingPunct="0">
              <a:lnSpc>
                <a:spcPct val="100000"/>
              </a:lnSpc>
              <a:spcBef>
                <a:spcPts val="1000"/>
              </a:spcBef>
              <a:spcAft>
                <a:spcPct val="0"/>
              </a:spcAft>
              <a:buClr>
                <a:srgbClr val="8AD0D6"/>
              </a:buClr>
              <a:buSzPct val="80000"/>
              <a:buFont typeface="Wingdings 3" panose="05040102010807070707" pitchFamily="18" charset="2"/>
              <a:buChar char=""/>
              <a:defRPr/>
            </a:pPr>
            <a:r>
              <a:rPr kumimoji="0" lang="en-GB"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Either of the two related keys can be used for encryption, with the other used for decryption.</a:t>
            </a:r>
            <a:endParaRPr kumimoji="0" lang="en-GB"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endParaRPr>
          </a:p>
          <a:p>
            <a:pPr marL="742950" marR="0" lvl="1" indent="-285750" algn="l" defTabSz="457200" rtl="0" eaLnBrk="0" fontAlgn="base" latinLnBrk="0" hangingPunct="0">
              <a:lnSpc>
                <a:spcPct val="100000"/>
              </a:lnSpc>
              <a:spcBef>
                <a:spcPts val="1000"/>
              </a:spcBef>
              <a:spcAft>
                <a:spcPct val="0"/>
              </a:spcAft>
              <a:buClr>
                <a:srgbClr val="8AD0D6"/>
              </a:buClr>
              <a:buSzPct val="80000"/>
              <a:buFont typeface="Wingdings 3" panose="05040102010807070707" pitchFamily="18" charset="2"/>
              <a:buNone/>
              <a:defRPr/>
            </a:pPr>
            <a:endParaRPr kumimoji="0" lang="en-GB"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endParaRPr>
          </a:p>
          <a:p>
            <a:pPr marL="742950" marR="0" lvl="1" indent="-285750" algn="l" defTabSz="457200" rtl="0" eaLnBrk="0" fontAlgn="base" latinLnBrk="0" hangingPunct="0">
              <a:lnSpc>
                <a:spcPct val="100000"/>
              </a:lnSpc>
              <a:spcBef>
                <a:spcPts val="1000"/>
              </a:spcBef>
              <a:spcAft>
                <a:spcPct val="0"/>
              </a:spcAft>
              <a:buClr>
                <a:srgbClr val="8AD0D6"/>
              </a:buClr>
              <a:buSzPct val="80000"/>
              <a:buFont typeface="Wingdings 3" panose="05040102010807070707" pitchFamily="18" charset="2"/>
              <a:buNone/>
              <a:defRPr/>
            </a:pPr>
            <a:r>
              <a:rPr kumimoji="0" lang="en-GB"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A </a:t>
            </a:r>
            <a:r>
              <a:rPr kumimoji="0" lang="en-GB"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public-key encryption scheme has six ingredients.</a:t>
            </a:r>
            <a:endParaRPr kumimoji="0" lang="en-GB"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12292" name="Slide Number Placeholder 3"/>
          <p:cNvSpPr txBox="1">
            <a:spLocks noGrp="1"/>
          </p:cNvSpPr>
          <p:nvPr>
            <p:ph type="sldNum" sz="quarter" idx="4"/>
          </p:nvPr>
        </p:nvSpPr>
        <p:spPr>
          <a:noFill/>
          <a:ln>
            <a:noFill/>
          </a:ln>
        </p:spPr>
        <p:txBody>
          <a:bodyPr anchor="b" anchorCtr="0"/>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entury Gothic" panose="020B050202020202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5pPr>
          </a:lstStyle>
          <a:p>
            <a:pPr lvl="0" algn="ctr" eaLnBrk="1" hangingPunct="1"/>
            <a:fld id="{9A0DB2DC-4C9A-4742-B13C-FB6460FD3503}" type="slidenum">
              <a:rPr lang="en-US" altLang="en-US" sz="2800" dirty="0">
                <a:solidFill>
                  <a:srgbClr val="FFFFFF"/>
                </a:solidFill>
              </a:rPr>
            </a:fld>
            <a:endParaRPr lang="en-US" altLang="en-US" sz="2800" dirty="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2"/>
          <p:cNvSpPr>
            <a:spLocks noGrp="1" noChangeArrowheads="1"/>
          </p:cNvSpPr>
          <p:nvPr>
            <p:ph type="title"/>
          </p:nvPr>
        </p:nvSpPr>
        <p:spPr>
          <a:xfrm>
            <a:off x="1774825" y="274638"/>
            <a:ext cx="8893175" cy="922338"/>
          </a:xfrm>
        </p:spPr>
        <p:txBody>
          <a:bodyPr vert="horz" wrap="square" lIns="91440" tIns="45720" rIns="91440" bIns="45720" numCol="1" rtlCol="0" anchor="t" anchorCtr="0" compatLnSpc="1">
            <a:normAutofit fontScale="90000"/>
          </a:bodyPr>
          <a:lstStyle/>
          <a:p>
            <a:pPr marL="0" marR="0" lvl="0" indent="0" algn="l" defTabSz="457200" rtl="0" eaLnBrk="1" fontAlgn="auto" latinLnBrk="0" hangingPunct="1">
              <a:lnSpc>
                <a:spcPct val="100000"/>
              </a:lnSpc>
              <a:spcBef>
                <a:spcPct val="0"/>
              </a:spcBef>
              <a:spcAft>
                <a:spcPts val="0"/>
              </a:spcAft>
              <a:buClrTx/>
              <a:buSzTx/>
              <a:buFontTx/>
              <a:buNone/>
              <a:defRPr/>
            </a:pPr>
            <a:r>
              <a:rPr kumimoji="0" lang="en-AU" sz="3200" b="0" i="0" u="none" strike="noStrike" kern="1200" cap="none" spc="0" normalizeH="0" baseline="0" noProof="0" dirty="0">
                <a:ln>
                  <a:noFill/>
                </a:ln>
                <a:solidFill>
                  <a:schemeClr val="tx2"/>
                </a:solidFill>
                <a:effectLst/>
                <a:uLnTx/>
                <a:uFillTx/>
                <a:latin typeface="+mj-lt"/>
                <a:ea typeface="+mj-ea"/>
                <a:cs typeface="+mj-cs"/>
              </a:rPr>
              <a:t>Public-Key Cryptography: Encryption with Public Key</a:t>
            </a:r>
            <a:br>
              <a:rPr kumimoji="0" lang="en-AU" sz="3200" b="0" i="0" u="none" strike="noStrike" kern="1200" cap="none" spc="0" normalizeH="0" baseline="0" noProof="0" dirty="0">
                <a:ln>
                  <a:noFill/>
                </a:ln>
                <a:solidFill>
                  <a:schemeClr val="tx2"/>
                </a:solidFill>
                <a:effectLst/>
                <a:uLnTx/>
                <a:uFillTx/>
                <a:latin typeface="+mj-lt"/>
                <a:ea typeface="+mj-ea"/>
                <a:cs typeface="+mj-cs"/>
              </a:rPr>
            </a:br>
            <a:r>
              <a:rPr kumimoji="0" lang="en-AU" sz="3200" b="0" i="0" u="none" strike="noStrike" kern="1200" cap="none" spc="0" normalizeH="0" baseline="0" noProof="0" dirty="0">
                <a:ln>
                  <a:noFill/>
                </a:ln>
                <a:solidFill>
                  <a:schemeClr val="tx2"/>
                </a:solidFill>
                <a:effectLst/>
                <a:uLnTx/>
                <a:uFillTx/>
                <a:latin typeface="+mj-lt"/>
                <a:ea typeface="+mj-ea"/>
                <a:cs typeface="+mj-cs"/>
              </a:rPr>
              <a:t>(for secrecy)</a:t>
            </a:r>
            <a:endParaRPr kumimoji="0" lang="en-AU" sz="3200" b="0" i="0" u="none" strike="noStrike" kern="1200" cap="none" spc="0" normalizeH="0" baseline="0" noProof="0" dirty="0">
              <a:ln>
                <a:noFill/>
              </a:ln>
              <a:solidFill>
                <a:schemeClr val="tx2"/>
              </a:solidFill>
              <a:effectLst/>
              <a:uLnTx/>
              <a:uFillTx/>
              <a:latin typeface="+mj-lt"/>
              <a:ea typeface="+mj-ea"/>
              <a:cs typeface="+mj-cs"/>
            </a:endParaRPr>
          </a:p>
        </p:txBody>
      </p:sp>
      <p:pic>
        <p:nvPicPr>
          <p:cNvPr id="13315" name="Picture 6"/>
          <p:cNvPicPr>
            <a:picLocks noChangeAspect="1"/>
          </p:cNvPicPr>
          <p:nvPr/>
        </p:nvPicPr>
        <p:blipFill>
          <a:blip r:embed="rId1"/>
          <a:stretch>
            <a:fillRect/>
          </a:stretch>
        </p:blipFill>
        <p:spPr>
          <a:xfrm>
            <a:off x="1631950" y="1196975"/>
            <a:ext cx="8928100" cy="5429250"/>
          </a:xfrm>
          <a:prstGeom prst="rect">
            <a:avLst/>
          </a:prstGeom>
          <a:noFill/>
          <a:ln w="9525">
            <a:noFill/>
          </a:ln>
        </p:spPr>
      </p:pic>
      <p:sp>
        <p:nvSpPr>
          <p:cNvPr id="13316" name="Slide Number Placeholder 1"/>
          <p:cNvSpPr txBox="1">
            <a:spLocks noGrp="1"/>
          </p:cNvSpPr>
          <p:nvPr>
            <p:ph type="sldNum" sz="quarter" idx="4"/>
          </p:nvPr>
        </p:nvSpPr>
        <p:spPr>
          <a:noFill/>
          <a:ln>
            <a:noFill/>
          </a:ln>
        </p:spPr>
        <p:txBody>
          <a:bodyPr anchor="b" anchorCtr="0"/>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entury Gothic" panose="020B050202020202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5pPr>
          </a:lstStyle>
          <a:p>
            <a:pPr lvl="0" algn="ctr" eaLnBrk="1" hangingPunct="1"/>
            <a:fld id="{9A0DB2DC-4C9A-4742-B13C-FB6460FD3503}" type="slidenum">
              <a:rPr lang="en-US" altLang="en-US" sz="2800" dirty="0">
                <a:solidFill>
                  <a:srgbClr val="898989"/>
                </a:solidFill>
                <a:latin typeface="Arial" panose="020B0604020202020204" pitchFamily="34" charset="0"/>
              </a:rPr>
            </a:fld>
            <a:endParaRPr lang="en-US" altLang="en-US" sz="2800" dirty="0">
              <a:solidFill>
                <a:srgbClr val="898989"/>
              </a:solidFill>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ph type="title"/>
          </p:nvPr>
        </p:nvSpPr>
        <p:spPr/>
        <p:txBody>
          <a:bodyPr vert="horz" wrap="square" lIns="91440" tIns="45720" rIns="91440" bIns="45720" anchor="t" anchorCtr="0"/>
          <a:p>
            <a:pPr eaLnBrk="1" hangingPunct="1"/>
            <a:r>
              <a:rPr lang="en-AU" altLang="en-US" sz="3600" dirty="0"/>
              <a:t>Public-Key Cryptosystems for Secrecy</a:t>
            </a:r>
            <a:endParaRPr lang="en-AU" altLang="en-US" sz="3600" dirty="0"/>
          </a:p>
        </p:txBody>
      </p:sp>
      <p:pic>
        <p:nvPicPr>
          <p:cNvPr id="14339" name="Picture 2"/>
          <p:cNvPicPr>
            <a:picLocks noChangeAspect="1"/>
          </p:cNvPicPr>
          <p:nvPr/>
        </p:nvPicPr>
        <p:blipFill>
          <a:blip r:embed="rId1"/>
          <a:stretch>
            <a:fillRect/>
          </a:stretch>
        </p:blipFill>
        <p:spPr>
          <a:xfrm>
            <a:off x="1524000" y="1571625"/>
            <a:ext cx="9144000" cy="5286375"/>
          </a:xfrm>
          <a:prstGeom prst="rect">
            <a:avLst/>
          </a:prstGeom>
          <a:noFill/>
          <a:ln w="9525">
            <a:noFill/>
          </a:ln>
        </p:spPr>
      </p:pic>
      <p:sp>
        <p:nvSpPr>
          <p:cNvPr id="14340" name="Slide Number Placeholder 1"/>
          <p:cNvSpPr txBox="1">
            <a:spLocks noGrp="1"/>
          </p:cNvSpPr>
          <p:nvPr>
            <p:ph type="sldNum" sz="quarter" idx="4"/>
          </p:nvPr>
        </p:nvSpPr>
        <p:spPr>
          <a:noFill/>
          <a:ln>
            <a:noFill/>
          </a:ln>
        </p:spPr>
        <p:txBody>
          <a:bodyPr anchor="b" anchorCtr="0"/>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entury Gothic" panose="020B050202020202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5pPr>
          </a:lstStyle>
          <a:p>
            <a:pPr lvl="0" algn="ctr" eaLnBrk="1" hangingPunct="1"/>
            <a:fld id="{9A0DB2DC-4C9A-4742-B13C-FB6460FD3503}" type="slidenum">
              <a:rPr lang="en-US" altLang="en-US" sz="2800" dirty="0">
                <a:solidFill>
                  <a:srgbClr val="898989"/>
                </a:solidFill>
                <a:latin typeface="Arial" panose="020B0604020202020204" pitchFamily="34" charset="0"/>
              </a:rPr>
            </a:fld>
            <a:endParaRPr lang="en-US" altLang="en-US" sz="2800" dirty="0">
              <a:solidFill>
                <a:srgbClr val="898989"/>
              </a:solidFill>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2"/>
          <p:cNvSpPr>
            <a:spLocks noGrp="1"/>
          </p:cNvSpPr>
          <p:nvPr>
            <p:ph type="title"/>
          </p:nvPr>
        </p:nvSpPr>
        <p:spPr/>
        <p:txBody>
          <a:bodyPr vert="horz" wrap="square" lIns="91440" tIns="45720" rIns="91440" bIns="45720" anchor="t" anchorCtr="0"/>
          <a:p>
            <a:pPr eaLnBrk="1" hangingPunct="1"/>
            <a:r>
              <a:rPr lang="en-AU" altLang="en-US" sz="3600" dirty="0"/>
              <a:t>Public-Key Cryptosystems for Secrecy</a:t>
            </a:r>
            <a:endParaRPr lang="en-AU" altLang="en-US" sz="3600" dirty="0"/>
          </a:p>
        </p:txBody>
      </p:sp>
      <p:sp>
        <p:nvSpPr>
          <p:cNvPr id="15363" name="Slide Number Placeholder 1"/>
          <p:cNvSpPr txBox="1">
            <a:spLocks noGrp="1"/>
          </p:cNvSpPr>
          <p:nvPr>
            <p:ph type="sldNum" sz="quarter" idx="4"/>
          </p:nvPr>
        </p:nvSpPr>
        <p:spPr>
          <a:noFill/>
          <a:ln>
            <a:noFill/>
          </a:ln>
        </p:spPr>
        <p:txBody>
          <a:bodyPr anchor="b" anchorCtr="0"/>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entury Gothic" panose="020B050202020202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5pPr>
          </a:lstStyle>
          <a:p>
            <a:pPr lvl="0" algn="ctr" eaLnBrk="1" hangingPunct="1"/>
            <a:fld id="{9A0DB2DC-4C9A-4742-B13C-FB6460FD3503}" type="slidenum">
              <a:rPr lang="en-US" altLang="en-US" sz="2800" dirty="0">
                <a:solidFill>
                  <a:srgbClr val="898989"/>
                </a:solidFill>
                <a:latin typeface="Arial" panose="020B0604020202020204" pitchFamily="34" charset="0"/>
              </a:rPr>
            </a:fld>
            <a:endParaRPr lang="en-US" altLang="en-US" sz="2800" dirty="0">
              <a:solidFill>
                <a:srgbClr val="898989"/>
              </a:solidFill>
              <a:latin typeface="Arial" panose="020B0604020202020204" pitchFamily="34" charset="0"/>
            </a:endParaRPr>
          </a:p>
        </p:txBody>
      </p:sp>
      <p:pic>
        <p:nvPicPr>
          <p:cNvPr id="15364" name="Picture 2"/>
          <p:cNvPicPr>
            <a:picLocks noChangeAspect="1"/>
          </p:cNvPicPr>
          <p:nvPr/>
        </p:nvPicPr>
        <p:blipFill>
          <a:blip r:embed="rId1"/>
          <a:stretch>
            <a:fillRect/>
          </a:stretch>
        </p:blipFill>
        <p:spPr>
          <a:xfrm>
            <a:off x="995363" y="2170113"/>
            <a:ext cx="9859962" cy="4402137"/>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2"/>
          <p:cNvSpPr>
            <a:spLocks noGrp="1"/>
          </p:cNvSpPr>
          <p:nvPr>
            <p:ph type="title"/>
          </p:nvPr>
        </p:nvSpPr>
        <p:spPr/>
        <p:txBody>
          <a:bodyPr vert="horz" wrap="square" lIns="91440" tIns="45720" rIns="91440" bIns="45720" anchor="t" anchorCtr="0"/>
          <a:p>
            <a:pPr eaLnBrk="1" hangingPunct="1"/>
            <a:r>
              <a:rPr lang="en-AU" altLang="en-US" sz="3600" dirty="0"/>
              <a:t>Public-Key Cryptosystems for Secrecy</a:t>
            </a:r>
            <a:endParaRPr lang="en-AU" altLang="en-US" sz="3600" dirty="0"/>
          </a:p>
        </p:txBody>
      </p:sp>
      <p:sp>
        <p:nvSpPr>
          <p:cNvPr id="16387" name="Slide Number Placeholder 1"/>
          <p:cNvSpPr txBox="1">
            <a:spLocks noGrp="1"/>
          </p:cNvSpPr>
          <p:nvPr>
            <p:ph type="sldNum" sz="quarter" idx="4"/>
          </p:nvPr>
        </p:nvSpPr>
        <p:spPr>
          <a:noFill/>
          <a:ln>
            <a:noFill/>
          </a:ln>
        </p:spPr>
        <p:txBody>
          <a:bodyPr anchor="b" anchorCtr="0"/>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entury Gothic" panose="020B050202020202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5pPr>
          </a:lstStyle>
          <a:p>
            <a:pPr lvl="0" algn="ctr" eaLnBrk="1" hangingPunct="1"/>
            <a:fld id="{9A0DB2DC-4C9A-4742-B13C-FB6460FD3503}" type="slidenum">
              <a:rPr lang="en-US" altLang="en-US" sz="2800" dirty="0">
                <a:solidFill>
                  <a:srgbClr val="898989"/>
                </a:solidFill>
                <a:latin typeface="Arial" panose="020B0604020202020204" pitchFamily="34" charset="0"/>
              </a:rPr>
            </a:fld>
            <a:endParaRPr lang="en-US" altLang="en-US" sz="2800" dirty="0">
              <a:solidFill>
                <a:srgbClr val="898989"/>
              </a:solidFill>
              <a:latin typeface="Arial" panose="020B0604020202020204" pitchFamily="34" charset="0"/>
            </a:endParaRPr>
          </a:p>
        </p:txBody>
      </p:sp>
      <p:pic>
        <p:nvPicPr>
          <p:cNvPr id="16388" name="Picture 2"/>
          <p:cNvPicPr>
            <a:picLocks noChangeAspect="1"/>
          </p:cNvPicPr>
          <p:nvPr/>
        </p:nvPicPr>
        <p:blipFill>
          <a:blip r:embed="rId1"/>
          <a:stretch>
            <a:fillRect/>
          </a:stretch>
        </p:blipFill>
        <p:spPr>
          <a:xfrm>
            <a:off x="1054100" y="1633538"/>
            <a:ext cx="10126663" cy="4689475"/>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2"/>
          <p:cNvSpPr>
            <a:spLocks noGrp="1"/>
          </p:cNvSpPr>
          <p:nvPr>
            <p:ph type="title"/>
          </p:nvPr>
        </p:nvSpPr>
        <p:spPr>
          <a:xfrm>
            <a:off x="1774825" y="274638"/>
            <a:ext cx="8785225" cy="1143000"/>
          </a:xfrm>
        </p:spPr>
        <p:txBody>
          <a:bodyPr vert="horz" wrap="square" lIns="91440" tIns="45720" rIns="91440" bIns="45720" anchor="t" anchorCtr="0"/>
          <a:p>
            <a:pPr eaLnBrk="1" hangingPunct="1"/>
            <a:r>
              <a:rPr lang="en-AU" altLang="en-US" sz="3600" dirty="0"/>
              <a:t>Public-Key Cryptography: Encryption with Private Key for Authentication</a:t>
            </a:r>
            <a:endParaRPr lang="en-AU" altLang="en-US" sz="3600" dirty="0"/>
          </a:p>
        </p:txBody>
      </p:sp>
      <p:pic>
        <p:nvPicPr>
          <p:cNvPr id="17411" name="Picture 7"/>
          <p:cNvPicPr>
            <a:picLocks noChangeAspect="1"/>
          </p:cNvPicPr>
          <p:nvPr/>
        </p:nvPicPr>
        <p:blipFill>
          <a:blip r:embed="rId1"/>
          <a:stretch>
            <a:fillRect/>
          </a:stretch>
        </p:blipFill>
        <p:spPr>
          <a:xfrm>
            <a:off x="1524000" y="1571625"/>
            <a:ext cx="9144000" cy="5286375"/>
          </a:xfrm>
          <a:prstGeom prst="rect">
            <a:avLst/>
          </a:prstGeom>
          <a:noFill/>
          <a:ln w="9525">
            <a:noFill/>
          </a:ln>
        </p:spPr>
      </p:pic>
      <p:sp>
        <p:nvSpPr>
          <p:cNvPr id="17412" name="Slide Number Placeholder 1"/>
          <p:cNvSpPr txBox="1">
            <a:spLocks noGrp="1"/>
          </p:cNvSpPr>
          <p:nvPr>
            <p:ph type="sldNum" sz="quarter" idx="4"/>
          </p:nvPr>
        </p:nvSpPr>
        <p:spPr>
          <a:noFill/>
          <a:ln>
            <a:noFill/>
          </a:ln>
        </p:spPr>
        <p:txBody>
          <a:bodyPr anchor="b" anchorCtr="0"/>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entury Gothic" panose="020B050202020202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entury Gothic" panose="020B0502020202020204" pitchFamily="34" charset="0"/>
                <a:ea typeface="+mn-ea"/>
                <a:cs typeface="+mn-cs"/>
              </a:defRPr>
            </a:lvl5pPr>
          </a:lstStyle>
          <a:p>
            <a:pPr lvl="0" algn="ctr" eaLnBrk="1" hangingPunct="1"/>
            <a:fld id="{9A0DB2DC-4C9A-4742-B13C-FB6460FD3503}" type="slidenum">
              <a:rPr lang="en-US" altLang="en-US" sz="2800" dirty="0">
                <a:solidFill>
                  <a:srgbClr val="898989"/>
                </a:solidFill>
                <a:latin typeface="Arial" panose="020B0604020202020204" pitchFamily="34" charset="0"/>
              </a:rPr>
            </a:fld>
            <a:endParaRPr lang="en-US" altLang="en-US" sz="2800" dirty="0">
              <a:solidFill>
                <a:srgbClr val="898989"/>
              </a:solidFill>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5908</Words>
  <Application>WPS Presentation</Application>
  <PresentationFormat>Widescreen</PresentationFormat>
  <Paragraphs>218</Paragraphs>
  <Slides>26</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26</vt:i4>
      </vt:variant>
    </vt:vector>
  </HeadingPairs>
  <TitlesOfParts>
    <vt:vector size="40" baseType="lpstr">
      <vt:lpstr>Arial</vt:lpstr>
      <vt:lpstr>SimSun</vt:lpstr>
      <vt:lpstr>Wingdings</vt:lpstr>
      <vt:lpstr>Calibri Light</vt:lpstr>
      <vt:lpstr>Calibri</vt:lpstr>
      <vt:lpstr>Microsoft YaHei</vt:lpstr>
      <vt:lpstr>Arial Unicode MS</vt:lpstr>
      <vt:lpstr>Times New Roman</vt:lpstr>
      <vt:lpstr>Century Gothic</vt:lpstr>
      <vt:lpstr>Times-Roman</vt:lpstr>
      <vt:lpstr>Wingdings 3</vt:lpstr>
      <vt:lpstr>MS PGothic</vt:lpstr>
      <vt:lpstr>Courier New</vt:lpstr>
      <vt:lpstr>Office Theme</vt:lpstr>
      <vt:lpstr>Public-Key Cryptography</vt:lpstr>
      <vt:lpstr>Public Key Cryptography</vt:lpstr>
      <vt:lpstr>Public Key Cryptography</vt:lpstr>
      <vt:lpstr>Public Key Cryptography</vt:lpstr>
      <vt:lpstr>Public-Key Cryptography: Encryption with Public Key (for secrecy)</vt:lpstr>
      <vt:lpstr>Public-Key Cryptosystems for Secrecy</vt:lpstr>
      <vt:lpstr>Public-Key Cryptosystems for Secrecy</vt:lpstr>
      <vt:lpstr>Public-Key Cryptosystems for Secrecy</vt:lpstr>
      <vt:lpstr>Public-Key Cryptography: Encryption with Private Key for Authentication</vt:lpstr>
      <vt:lpstr>Public-Key Cryptosystems for Authentication &amp; Secrecy</vt:lpstr>
      <vt:lpstr>Public-Key Characteristics</vt:lpstr>
      <vt:lpstr>Difference b/w Conventional &amp;Public-Key Cryptography</vt:lpstr>
      <vt:lpstr>Public-Key Requirements</vt:lpstr>
      <vt:lpstr>RSA</vt:lpstr>
      <vt:lpstr>RSA  Algorithm</vt:lpstr>
      <vt:lpstr>Example</vt:lpstr>
      <vt:lpstr>Example</vt:lpstr>
      <vt:lpstr>PowerPoint 演示文稿</vt:lpstr>
      <vt:lpstr>Exponentiation</vt:lpstr>
      <vt:lpstr>Exponentiation</vt:lpstr>
      <vt:lpstr>PowerPoint 演示文稿</vt:lpstr>
      <vt:lpstr>Attacks on RSA</vt:lpstr>
      <vt:lpstr>RSA Timing Attack</vt:lpstr>
      <vt:lpstr>Counter Measures of RSA timing attack</vt:lpstr>
      <vt:lpstr>Chosen Cipher Text Attack(CCA) and Optimal Symmetric Encryption Padding(RSA)</vt:lpstr>
      <vt:lpstr>Optimal Asymmetric Encryption Padding (OASP)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Public-Key Cryptography</dc:title>
  <dc:creator/>
  <cp:lastModifiedBy>Professional</cp:lastModifiedBy>
  <cp:revision>1</cp:revision>
  <dcterms:created xsi:type="dcterms:W3CDTF">2021-04-11T07:40:38Z</dcterms:created>
  <dcterms:modified xsi:type="dcterms:W3CDTF">2021-04-11T07:40:38Z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1033-11.2.0.10101</vt:lpwstr>
  </property>
</Properties>
</file>