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19 - </a:t>
            </a:r>
            <a:fld id="{B8E58321-E97D-4B69-9309-80C69979CA4B}" type="slidenum">
              <a:rPr lang="en-US"/>
              <a:pPr/>
              <a:t>1</a:t>
            </a:fld>
            <a:endParaRPr lang="en-CA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Values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en-US"/>
              <a:t>The ‘2’ in                   (our 95% confidence interval) came from the 68-95-99.7% Rule.</a:t>
            </a:r>
          </a:p>
          <a:p>
            <a:pPr marL="342900" indent="-342900"/>
            <a:r>
              <a:rPr lang="en-US"/>
              <a:t>Using a table or technology, we find that a more exact value for our 95% confidence interval is 1.96 instead of 2. </a:t>
            </a:r>
          </a:p>
          <a:p>
            <a:pPr marL="742950" lvl="1" indent="-285750"/>
            <a:r>
              <a:rPr lang="en-US"/>
              <a:t>We call 1.96 the </a:t>
            </a:r>
            <a:r>
              <a:rPr lang="en-US">
                <a:solidFill>
                  <a:schemeClr val="hlink"/>
                </a:solidFill>
              </a:rPr>
              <a:t>critical value</a:t>
            </a:r>
            <a:r>
              <a:rPr lang="en-US"/>
              <a:t> and denote it </a:t>
            </a:r>
            <a:r>
              <a:rPr lang="en-US" i="1">
                <a:solidFill>
                  <a:schemeClr val="hlink"/>
                </a:solidFill>
              </a:rPr>
              <a:t>z</a:t>
            </a:r>
            <a:r>
              <a:rPr lang="en-US">
                <a:solidFill>
                  <a:schemeClr val="hlink"/>
                </a:solidFill>
              </a:rPr>
              <a:t>*.</a:t>
            </a:r>
          </a:p>
          <a:p>
            <a:pPr marL="342900" indent="-342900"/>
            <a:r>
              <a:rPr lang="en-US"/>
              <a:t>For any confidence level, we can find the corresponding critical value (the number of SEs that corresponds to our confidence interval level).</a:t>
            </a:r>
          </a:p>
        </p:txBody>
      </p:sp>
      <p:graphicFrame>
        <p:nvGraphicFramePr>
          <p:cNvPr id="553984" name="Object 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438400" y="1676400"/>
          <a:ext cx="1727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2" imgW="1714320" imgH="431640" progId="Equation.DSMT4">
                  <p:embed/>
                </p:oleObj>
              </mc:Choice>
              <mc:Fallback>
                <p:oleObj name="Equation" r:id="rId2" imgW="171432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76400"/>
                        <a:ext cx="17272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19 - </a:t>
            </a:r>
            <a:fld id="{8C2FA1E5-78E5-4D00-80C2-1612FC77E616}" type="slidenum">
              <a:rPr lang="en-US"/>
              <a:pPr/>
              <a:t>10</a:t>
            </a:fld>
            <a:endParaRPr lang="en-CA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Go Wrong? (cont.)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80000"/>
              </a:lnSpc>
              <a:buFont typeface="Wingdings" pitchFamily="1" charset="2"/>
              <a:buNone/>
            </a:pPr>
            <a:r>
              <a:rPr lang="en-US">
                <a:solidFill>
                  <a:srgbClr val="6666FF"/>
                </a:solidFill>
              </a:rPr>
              <a:t>Choosing Your Sample Size:</a:t>
            </a:r>
          </a:p>
          <a:p>
            <a:pPr marL="342900" indent="-342900">
              <a:lnSpc>
                <a:spcPct val="80000"/>
              </a:lnSpc>
            </a:pPr>
            <a:r>
              <a:rPr lang="en-US"/>
              <a:t>In general, the sample size needed to produce a confidence interval with a given margin of error at a given confidence level is: </a:t>
            </a:r>
          </a:p>
          <a:p>
            <a:pPr marL="342900" indent="-342900">
              <a:lnSpc>
                <a:spcPct val="80000"/>
              </a:lnSpc>
              <a:buFont typeface="Wingdings" pitchFamily="1" charset="2"/>
              <a:buNone/>
            </a:pPr>
            <a:r>
              <a:rPr lang="en-US"/>
              <a:t>            </a:t>
            </a:r>
          </a:p>
          <a:p>
            <a:pPr marL="342900" indent="-342900">
              <a:lnSpc>
                <a:spcPct val="80000"/>
              </a:lnSpc>
              <a:buFont typeface="Wingdings" pitchFamily="1" charset="2"/>
              <a:buNone/>
            </a:pPr>
            <a:r>
              <a:rPr lang="en-US"/>
              <a:t>	</a:t>
            </a:r>
          </a:p>
          <a:p>
            <a:pPr marL="342900" indent="-342900">
              <a:lnSpc>
                <a:spcPct val="80000"/>
              </a:lnSpc>
              <a:buFont typeface="Wingdings" pitchFamily="1" charset="2"/>
              <a:buNone/>
            </a:pPr>
            <a:endParaRPr lang="en-US"/>
          </a:p>
          <a:p>
            <a:pPr marL="342900" indent="-342900">
              <a:lnSpc>
                <a:spcPct val="80000"/>
              </a:lnSpc>
              <a:buFont typeface="Wingdings" pitchFamily="1" charset="2"/>
              <a:buNone/>
            </a:pPr>
            <a:endParaRPr lang="en-US"/>
          </a:p>
          <a:p>
            <a:pPr marL="342900" indent="-342900">
              <a:lnSpc>
                <a:spcPct val="80000"/>
              </a:lnSpc>
              <a:buFont typeface="Wingdings" pitchFamily="1" charset="2"/>
              <a:buNone/>
            </a:pPr>
            <a:r>
              <a:rPr lang="en-US"/>
              <a:t>	where </a:t>
            </a:r>
            <a:r>
              <a:rPr lang="en-US" i="1"/>
              <a:t>z</a:t>
            </a:r>
            <a:r>
              <a:rPr lang="en-US"/>
              <a:t>* is the critical value for your confidence level.</a:t>
            </a:r>
          </a:p>
          <a:p>
            <a:pPr marL="342900" indent="-342900">
              <a:lnSpc>
                <a:spcPct val="80000"/>
              </a:lnSpc>
            </a:pPr>
            <a:r>
              <a:rPr lang="en-US"/>
              <a:t>To be safe, round up the sample size you obtain.</a:t>
            </a:r>
          </a:p>
        </p:txBody>
      </p:sp>
      <p:graphicFrame>
        <p:nvGraphicFramePr>
          <p:cNvPr id="556032" name="Object 0"/>
          <p:cNvGraphicFramePr>
            <a:graphicFrameLocks noChangeAspect="1"/>
          </p:cNvGraphicFramePr>
          <p:nvPr/>
        </p:nvGraphicFramePr>
        <p:xfrm>
          <a:off x="3429000" y="3352800"/>
          <a:ext cx="2019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2" imgW="2019300" imgH="1168400" progId="Equation.DSMT4">
                  <p:embed/>
                </p:oleObj>
              </mc:Choice>
              <mc:Fallback>
                <p:oleObj name="Equation" r:id="rId2" imgW="2019300" imgH="1168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52800"/>
                        <a:ext cx="2019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19 - </a:t>
            </a:r>
            <a:fld id="{2E405D93-C4E9-4BBF-87D4-6E603CE940DF}" type="slidenum">
              <a:rPr lang="en-US"/>
              <a:pPr/>
              <a:t>11</a:t>
            </a:fld>
            <a:endParaRPr lang="en-CA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Go Wrong? (cont.)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42900" indent="-342900">
              <a:buFont typeface="Wingdings" pitchFamily="1" charset="2"/>
              <a:buNone/>
            </a:pPr>
            <a:r>
              <a:rPr lang="en-US">
                <a:solidFill>
                  <a:srgbClr val="6666FF"/>
                </a:solidFill>
              </a:rPr>
              <a:t>Violations of Assumptions:</a:t>
            </a:r>
          </a:p>
          <a:p>
            <a:pPr marL="342900" indent="-342900"/>
            <a:r>
              <a:rPr lang="en-US"/>
              <a:t>Watch out for biased samples—keep in mind what you learned in Chapter 12.</a:t>
            </a:r>
          </a:p>
          <a:p>
            <a:pPr marL="342900" indent="-342900"/>
            <a:r>
              <a:rPr lang="en-US"/>
              <a:t>Think about independence.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19 - </a:t>
            </a:r>
            <a:fld id="{5896DB45-EFAA-4767-B219-A09F3633AD82}" type="slidenum">
              <a:rPr lang="en-US"/>
              <a:pPr/>
              <a:t>12</a:t>
            </a:fld>
            <a:endParaRPr lang="en-CA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have we learned?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42900" indent="-342900"/>
            <a:r>
              <a:rPr lang="en-US"/>
              <a:t>Finally we have learned to use a sample to say something about the </a:t>
            </a:r>
            <a:r>
              <a:rPr lang="en-US" i="1"/>
              <a:t>world at large</a:t>
            </a:r>
            <a:r>
              <a:rPr lang="en-US"/>
              <a:t>.</a:t>
            </a:r>
          </a:p>
          <a:p>
            <a:pPr marL="342900" indent="-342900"/>
            <a:r>
              <a:rPr lang="en-US"/>
              <a:t>This process (statistical inference) is based on our understanding of sampling models, and will be our focus for the rest of the book.</a:t>
            </a:r>
          </a:p>
          <a:p>
            <a:pPr marL="342900" indent="-342900"/>
            <a:r>
              <a:rPr lang="en-US"/>
              <a:t>In this chapter we learned how to construct a confidence interval for a population proportion.</a:t>
            </a:r>
          </a:p>
          <a:p>
            <a:pPr marL="742950" lvl="1" indent="-285750"/>
            <a:r>
              <a:rPr lang="en-US"/>
              <a:t>Best estimate of the true population proportion is the one we observed in the sample.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19 - </a:t>
            </a:r>
            <a:fld id="{7D55A3F3-07A3-4761-8B30-710E1C118955}" type="slidenum">
              <a:rPr lang="en-US"/>
              <a:pPr/>
              <a:t>13</a:t>
            </a:fld>
            <a:endParaRPr lang="en-CA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have we learned?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/>
            <a:r>
              <a:rPr lang="en-US"/>
              <a:t>Best estimate of the true population proportion is the one we observed in the sample.</a:t>
            </a:r>
          </a:p>
          <a:p>
            <a:pPr marL="742950" lvl="1" indent="-285750"/>
            <a:r>
              <a:rPr lang="en-US"/>
              <a:t>Create our interval with a </a:t>
            </a:r>
            <a:r>
              <a:rPr lang="en-US" i="1"/>
              <a:t>margin of error</a:t>
            </a:r>
            <a:r>
              <a:rPr lang="en-US"/>
              <a:t>.</a:t>
            </a:r>
          </a:p>
          <a:p>
            <a:pPr marL="742950" lvl="1" indent="-285750"/>
            <a:r>
              <a:rPr lang="en-US"/>
              <a:t>Provides us with a level of confidence.</a:t>
            </a:r>
          </a:p>
          <a:p>
            <a:pPr marL="742950" lvl="1" indent="-285750"/>
            <a:r>
              <a:rPr lang="en-US"/>
              <a:t>Higher level of confidence, wider our interval.</a:t>
            </a:r>
          </a:p>
          <a:p>
            <a:pPr marL="742950" lvl="1" indent="-285750"/>
            <a:r>
              <a:rPr lang="en-US"/>
              <a:t>Larger sample size, narrower our interval.</a:t>
            </a:r>
          </a:p>
          <a:p>
            <a:pPr marL="742950" lvl="1" indent="-285750"/>
            <a:r>
              <a:rPr lang="en-US"/>
              <a:t>Calculate sample size for desired degree of precision and level of confidence.</a:t>
            </a:r>
          </a:p>
          <a:p>
            <a:pPr marL="742950" lvl="1" indent="-285750"/>
            <a:r>
              <a:rPr lang="en-US"/>
              <a:t>Check assumptions and condition.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19 - </a:t>
            </a:r>
            <a:fld id="{C5E804DD-961A-4493-BA89-067DBAE7590D}" type="slidenum">
              <a:rPr lang="en-US"/>
              <a:pPr/>
              <a:t>14</a:t>
            </a:fld>
            <a:endParaRPr lang="en-CA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have we learned?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/>
              <a:t>We’ve learned to interpret a confidence interval by </a:t>
            </a:r>
            <a:r>
              <a:rPr lang="en-US" i="1"/>
              <a:t>Telling</a:t>
            </a:r>
            <a:r>
              <a:rPr lang="en-US"/>
              <a:t> what we believe is true in the entire population from which we took our random sample. Of course, we can’t be </a:t>
            </a:r>
            <a:r>
              <a:rPr lang="en-US" i="1"/>
              <a:t>certain</a:t>
            </a:r>
            <a:r>
              <a:rPr lang="en-US"/>
              <a:t>, but we can be confident.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19 - </a:t>
            </a:r>
            <a:fld id="{271F8584-FF9C-46A1-893E-2410B2ED2BE9}" type="slidenum">
              <a:rPr lang="en-US"/>
              <a:pPr/>
              <a:t>2</a:t>
            </a:fld>
            <a:endParaRPr lang="en-CA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Values (cont.)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42900" indent="-342900"/>
            <a:r>
              <a:rPr lang="en-US"/>
              <a:t>Example: For a 90% confidence interval, the critical value is 1.645:</a:t>
            </a:r>
          </a:p>
        </p:txBody>
      </p:sp>
      <p:pic>
        <p:nvPicPr>
          <p:cNvPr id="530436" name="Picture 4" descr="19_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113088"/>
            <a:ext cx="7086600" cy="277336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19 - </a:t>
            </a:r>
            <a:fld id="{5A3C867E-236C-4DAB-8690-F71882F001D8}" type="slidenum">
              <a:rPr lang="en-US"/>
              <a:pPr/>
              <a:t>3</a:t>
            </a:fld>
            <a:endParaRPr lang="en-CA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and Conditions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42900" indent="-342900"/>
            <a:r>
              <a:rPr lang="en-US"/>
              <a:t>All statistical models make upon </a:t>
            </a:r>
            <a:r>
              <a:rPr lang="en-US">
                <a:solidFill>
                  <a:schemeClr val="hlink"/>
                </a:solidFill>
              </a:rPr>
              <a:t>assumptions</a:t>
            </a:r>
            <a:r>
              <a:rPr lang="en-US"/>
              <a:t>. </a:t>
            </a:r>
          </a:p>
          <a:p>
            <a:pPr marL="742950" lvl="1" indent="-285750"/>
            <a:r>
              <a:rPr lang="en-US"/>
              <a:t>Different models make different assumptions. </a:t>
            </a:r>
          </a:p>
          <a:p>
            <a:pPr marL="742950" lvl="1" indent="-285750"/>
            <a:r>
              <a:rPr lang="en-US"/>
              <a:t>If those assumptions are not true, the model might be inappropriate and our conclusions based on it may be wrong.</a:t>
            </a:r>
          </a:p>
          <a:p>
            <a:pPr marL="342900" indent="-342900"/>
            <a:r>
              <a:rPr lang="en-US"/>
              <a:t>You can never be sure that an assumption is true, but you can often decide whether an assumption is plausible by checking a related </a:t>
            </a:r>
            <a:r>
              <a:rPr lang="en-US">
                <a:solidFill>
                  <a:schemeClr val="hlink"/>
                </a:solidFill>
              </a:rPr>
              <a:t>condition</a:t>
            </a:r>
            <a:r>
              <a:rPr lang="en-US"/>
              <a:t>.</a:t>
            </a:r>
            <a:endParaRPr lang="en-US" sz="24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19 - </a:t>
            </a:r>
            <a:fld id="{4CD61114-C077-4915-B87F-9D75A19E9832}" type="slidenum">
              <a:rPr lang="en-US"/>
              <a:pPr/>
              <a:t>4</a:t>
            </a:fld>
            <a:endParaRPr lang="en-CA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Assumptions and Conditions (cont.)</a:t>
            </a:r>
          </a:p>
        </p:txBody>
      </p:sp>
      <p:sp>
        <p:nvSpPr>
          <p:cNvPr id="53248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/>
          </a:bodyPr>
          <a:lstStyle/>
          <a:p>
            <a:r>
              <a:rPr lang="en-US"/>
              <a:t>Here are the assumptions and the corresponding conditions you must check before creating a confidence interval for a proportion:</a:t>
            </a:r>
          </a:p>
          <a:p>
            <a:pPr>
              <a:buClr>
                <a:srgbClr val="FF0000"/>
              </a:buClr>
            </a:pPr>
            <a:r>
              <a:rPr lang="en-US">
                <a:solidFill>
                  <a:srgbClr val="6666FF"/>
                </a:solidFill>
              </a:rPr>
              <a:t>Independence Assumption:</a:t>
            </a:r>
            <a:r>
              <a:rPr lang="en-US"/>
              <a:t> We first need to </a:t>
            </a:r>
            <a:r>
              <a:rPr lang="en-US" i="1"/>
              <a:t>Think</a:t>
            </a:r>
            <a:r>
              <a:rPr lang="en-US"/>
              <a:t> about whether the </a:t>
            </a:r>
            <a:r>
              <a:rPr lang="en-US">
                <a:solidFill>
                  <a:schemeClr val="hlink"/>
                </a:solidFill>
              </a:rPr>
              <a:t>Independence Assumption</a:t>
            </a:r>
            <a:r>
              <a:rPr lang="en-US"/>
              <a:t> is plausible.  It’s not one you can check by looking at the data. Instead, we check two conditions to decide whether independence is reasonable.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19 - </a:t>
            </a:r>
            <a:fld id="{C7710B86-66CC-4CDD-B68F-E80E4D5D1A7F}" type="slidenum">
              <a:rPr lang="en-US"/>
              <a:pPr/>
              <a:t>5</a:t>
            </a:fld>
            <a:endParaRPr lang="en-CA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Assumptions and Conditions (cont.)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5029200"/>
          </a:xfrm>
          <a:ln/>
        </p:spPr>
        <p:txBody>
          <a:bodyPr>
            <a:normAutofit lnSpcReduction="10000"/>
          </a:bodyPr>
          <a:lstStyle/>
          <a:p>
            <a:pPr marL="742950" lvl="1" indent="-285750">
              <a:buClr>
                <a:srgbClr val="FF6600"/>
              </a:buClr>
            </a:pPr>
            <a:r>
              <a:rPr lang="en-US">
                <a:solidFill>
                  <a:schemeClr val="hlink"/>
                </a:solidFill>
              </a:rPr>
              <a:t>Randomization Condition:</a:t>
            </a:r>
            <a:r>
              <a:rPr lang="en-US"/>
              <a:t> Were the data sampled at random or generated from a properly randomized experiment? Proper randomization can help ensure independence.</a:t>
            </a:r>
          </a:p>
          <a:p>
            <a:pPr marL="742950" lvl="1" indent="-285750">
              <a:buClr>
                <a:srgbClr val="FF6600"/>
              </a:buClr>
            </a:pPr>
            <a:r>
              <a:rPr lang="en-US">
                <a:solidFill>
                  <a:schemeClr val="hlink"/>
                </a:solidFill>
              </a:rPr>
              <a:t>10% Condition:</a:t>
            </a:r>
            <a:r>
              <a:rPr lang="en-US"/>
              <a:t> Is the sample size no more than 10% of the population?</a:t>
            </a:r>
          </a:p>
          <a:p>
            <a:pPr marL="342900" indent="-342900">
              <a:buClr>
                <a:srgbClr val="FF0000"/>
              </a:buClr>
              <a:buSzPct val="110000"/>
              <a:buFont typeface="Wingdings" pitchFamily="1" charset="2"/>
              <a:buChar char="§"/>
            </a:pPr>
            <a:r>
              <a:rPr lang="en-US">
                <a:solidFill>
                  <a:srgbClr val="6666FF"/>
                </a:solidFill>
              </a:rPr>
              <a:t>Sample Size Assumption:</a:t>
            </a:r>
            <a:r>
              <a:rPr lang="en-US"/>
              <a:t> The sample needs to be large enough for us to be able to use the CLT.</a:t>
            </a:r>
          </a:p>
          <a:p>
            <a:pPr marL="742950" lvl="1" indent="-285750">
              <a:buClr>
                <a:srgbClr val="FF6600"/>
              </a:buClr>
            </a:pPr>
            <a:r>
              <a:rPr lang="en-US">
                <a:solidFill>
                  <a:schemeClr val="hlink"/>
                </a:solidFill>
              </a:rPr>
              <a:t>Success/Failure Condition:</a:t>
            </a:r>
            <a:r>
              <a:rPr lang="en-US"/>
              <a:t> We must expect at least 10 “successes” and at least 10 “failures.”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19 - </a:t>
            </a:r>
            <a:fld id="{C16ADDEB-B7A2-46D6-81AE-5D0F6E6388BE}" type="slidenum">
              <a:rPr lang="en-US"/>
              <a:pPr/>
              <a:t>6</a:t>
            </a:fld>
            <a:endParaRPr lang="en-CA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One-Proportion </a:t>
            </a:r>
            <a:r>
              <a:rPr lang="en-US" i="1"/>
              <a:t>z</a:t>
            </a:r>
            <a:r>
              <a:rPr lang="en-US"/>
              <a:t>-Interval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953000"/>
          </a:xfrm>
          <a:ln/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</a:pPr>
            <a:r>
              <a:rPr lang="en-US"/>
              <a:t>When the conditions are met, we are ready to find the confidence interval for the population proportion, </a:t>
            </a:r>
            <a:r>
              <a:rPr lang="en-US" i="1"/>
              <a:t>p</a:t>
            </a:r>
            <a:r>
              <a:rPr lang="en-US"/>
              <a:t>.</a:t>
            </a:r>
          </a:p>
          <a:p>
            <a:pPr marL="342900" indent="-342900">
              <a:lnSpc>
                <a:spcPct val="90000"/>
              </a:lnSpc>
            </a:pPr>
            <a:r>
              <a:rPr lang="en-US"/>
              <a:t>The confidence interval is</a:t>
            </a:r>
          </a:p>
          <a:p>
            <a:pPr marL="342900" indent="-342900">
              <a:lnSpc>
                <a:spcPct val="90000"/>
              </a:lnSpc>
              <a:buFont typeface="Wingdings" pitchFamily="1" charset="2"/>
              <a:buNone/>
            </a:pPr>
            <a:endParaRPr lang="en-US"/>
          </a:p>
          <a:p>
            <a:pPr marL="342900" indent="-342900">
              <a:lnSpc>
                <a:spcPct val="90000"/>
              </a:lnSpc>
            </a:pPr>
            <a:endParaRPr lang="en-US"/>
          </a:p>
          <a:p>
            <a:pPr marL="342900" indent="-342900">
              <a:lnSpc>
                <a:spcPct val="90000"/>
              </a:lnSpc>
              <a:buFont typeface="Wingdings" pitchFamily="1" charset="2"/>
              <a:buNone/>
            </a:pPr>
            <a:r>
              <a:rPr lang="en-US"/>
              <a:t>	where </a:t>
            </a:r>
          </a:p>
          <a:p>
            <a:pPr marL="342900" indent="-342900">
              <a:lnSpc>
                <a:spcPct val="90000"/>
              </a:lnSpc>
            </a:pPr>
            <a:endParaRPr lang="en-US"/>
          </a:p>
          <a:p>
            <a:pPr marL="342900" indent="-342900">
              <a:lnSpc>
                <a:spcPct val="90000"/>
              </a:lnSpc>
            </a:pPr>
            <a:endParaRPr lang="en-US"/>
          </a:p>
          <a:p>
            <a:pPr marL="342900" indent="-342900">
              <a:lnSpc>
                <a:spcPct val="90000"/>
              </a:lnSpc>
            </a:pPr>
            <a:r>
              <a:rPr lang="en-US"/>
              <a:t>The critical value, </a:t>
            </a:r>
            <a:r>
              <a:rPr lang="en-US" i="1"/>
              <a:t>z</a:t>
            </a:r>
            <a:r>
              <a:rPr lang="en-US"/>
              <a:t>*, depends on the particular confidence level, </a:t>
            </a:r>
            <a:r>
              <a:rPr lang="en-US" i="1"/>
              <a:t>C</a:t>
            </a:r>
            <a:r>
              <a:rPr lang="en-US"/>
              <a:t>, that you specify.</a:t>
            </a:r>
          </a:p>
        </p:txBody>
      </p:sp>
      <p:graphicFrame>
        <p:nvGraphicFramePr>
          <p:cNvPr id="534534" name="Object 6" descr="Pink tissue paper"/>
          <p:cNvGraphicFramePr>
            <a:graphicFrameLocks noChangeAspect="1"/>
          </p:cNvGraphicFramePr>
          <p:nvPr/>
        </p:nvGraphicFramePr>
        <p:xfrm>
          <a:off x="3200400" y="3441700"/>
          <a:ext cx="2705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2" imgW="2705100" imgH="596900" progId="Equation.DSMT4">
                  <p:embed/>
                </p:oleObj>
              </mc:Choice>
              <mc:Fallback>
                <p:oleObj name="Equation" r:id="rId2" imgW="27051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41700"/>
                        <a:ext cx="2705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5" name="Object 7" descr="Pink tissue paper"/>
          <p:cNvGraphicFramePr>
            <a:graphicFrameLocks noChangeAspect="1"/>
          </p:cNvGraphicFramePr>
          <p:nvPr/>
        </p:nvGraphicFramePr>
        <p:xfrm>
          <a:off x="3251200" y="4508500"/>
          <a:ext cx="2273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273300" imgH="1054100" progId="Equation.DSMT4">
                  <p:embed/>
                </p:oleObj>
              </mc:Choice>
              <mc:Fallback>
                <p:oleObj name="Equation" r:id="rId5" imgW="2273300" imgH="1054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4508500"/>
                        <a:ext cx="22733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19 - </a:t>
            </a:r>
            <a:fld id="{C3A66178-128D-486A-A3CF-81FBB27C8616}" type="slidenum">
              <a:rPr lang="en-US"/>
              <a:pPr/>
              <a:t>7</a:t>
            </a:fld>
            <a:endParaRPr lang="en-CA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Your Sample Size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953000"/>
          </a:xfrm>
          <a:ln/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/>
              <a:t>The question of how large a sample to take is an important step in planning any study.</a:t>
            </a:r>
          </a:p>
          <a:p>
            <a:pPr marL="342900" indent="-342900">
              <a:lnSpc>
                <a:spcPct val="90000"/>
              </a:lnSpc>
            </a:pPr>
            <a:r>
              <a:rPr lang="en-US"/>
              <a:t>Choose a Margin or Error (ME) and a Confidence Interval Level.</a:t>
            </a:r>
          </a:p>
          <a:p>
            <a:pPr marL="342900" indent="-342900">
              <a:lnSpc>
                <a:spcPct val="90000"/>
              </a:lnSpc>
            </a:pPr>
            <a:r>
              <a:rPr lang="en-US"/>
              <a:t>The formula requires    which we don’t have yet because we have not taken the sample. A good estimate for    , which will yield the largest value</a:t>
            </a:r>
            <a:br>
              <a:rPr lang="en-US"/>
            </a:br>
            <a:r>
              <a:rPr lang="en-US"/>
              <a:t>for      (and therefore for </a:t>
            </a:r>
            <a:r>
              <a:rPr lang="en-US" i="1"/>
              <a:t>n</a:t>
            </a:r>
            <a:r>
              <a:rPr lang="en-US"/>
              <a:t>) is 0.50.</a:t>
            </a:r>
          </a:p>
          <a:p>
            <a:pPr marL="342900" indent="-342900">
              <a:lnSpc>
                <a:spcPct val="90000"/>
              </a:lnSpc>
            </a:pPr>
            <a:r>
              <a:rPr lang="en-US"/>
              <a:t>Solve the formula for </a:t>
            </a:r>
            <a:r>
              <a:rPr lang="en-US" i="1"/>
              <a:t>n</a:t>
            </a:r>
            <a:r>
              <a:rPr lang="en-US"/>
              <a:t>.</a:t>
            </a:r>
          </a:p>
        </p:txBody>
      </p:sp>
      <p:graphicFrame>
        <p:nvGraphicFramePr>
          <p:cNvPr id="555008" name="Object 0" descr="Pink tissue paper"/>
          <p:cNvGraphicFramePr>
            <a:graphicFrameLocks noChangeAspect="1"/>
          </p:cNvGraphicFramePr>
          <p:nvPr/>
        </p:nvGraphicFramePr>
        <p:xfrm>
          <a:off x="1447800" y="4470400"/>
          <a:ext cx="48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2" imgW="482600" imgH="444500" progId="Equation.DSMT4">
                  <p:embed/>
                </p:oleObj>
              </mc:Choice>
              <mc:Fallback>
                <p:oleObj name="Equation" r:id="rId2" imgW="482600" imgH="444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70400"/>
                        <a:ext cx="48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09" name="Object 1"/>
          <p:cNvGraphicFramePr>
            <a:graphicFrameLocks noChangeAspect="1"/>
          </p:cNvGraphicFramePr>
          <p:nvPr/>
        </p:nvGraphicFramePr>
        <p:xfrm>
          <a:off x="4292600" y="3327400"/>
          <a:ext cx="27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279400" imgH="444500" progId="Equation.DSMT4">
                  <p:embed/>
                </p:oleObj>
              </mc:Choice>
              <mc:Fallback>
                <p:oleObj name="Equation" r:id="rId5" imgW="279400" imgH="444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3327400"/>
                        <a:ext cx="279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10" name="Object 2"/>
          <p:cNvGraphicFramePr>
            <a:graphicFrameLocks noChangeAspect="1"/>
          </p:cNvGraphicFramePr>
          <p:nvPr/>
        </p:nvGraphicFramePr>
        <p:xfrm>
          <a:off x="2933700" y="4089400"/>
          <a:ext cx="27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279400" imgH="444500" progId="Equation.DSMT4">
                  <p:embed/>
                </p:oleObj>
              </mc:Choice>
              <mc:Fallback>
                <p:oleObj name="Equation" r:id="rId7" imgW="279400" imgH="4445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089400"/>
                        <a:ext cx="279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11" name="Object 3" descr="Pink tissue paper"/>
          <p:cNvGraphicFramePr>
            <a:graphicFrameLocks noChangeAspect="1"/>
          </p:cNvGraphicFramePr>
          <p:nvPr/>
        </p:nvGraphicFramePr>
        <p:xfrm>
          <a:off x="3403600" y="5499100"/>
          <a:ext cx="2235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2235200" imgH="1054100" progId="Equation.DSMT4">
                  <p:embed/>
                </p:oleObj>
              </mc:Choice>
              <mc:Fallback>
                <p:oleObj name="Equation" r:id="rId9" imgW="2235200" imgH="1054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5499100"/>
                        <a:ext cx="2235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4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19 - </a:t>
            </a:r>
            <a:fld id="{6AC7FAEE-2449-4330-85BE-9E8E3984D9DF}" type="slidenum">
              <a:rPr lang="en-US"/>
              <a:pPr/>
              <a:t>8</a:t>
            </a:fld>
            <a:endParaRPr lang="en-CA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Go Wrong?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295400"/>
            <a:ext cx="8294687" cy="5257800"/>
          </a:xfrm>
          <a:ln/>
        </p:spPr>
        <p:txBody>
          <a:bodyPr>
            <a:normAutofit lnSpcReduction="10000"/>
          </a:bodyPr>
          <a:lstStyle/>
          <a:p>
            <a:pPr marL="342900" indent="-342900">
              <a:buFont typeface="Wingdings" pitchFamily="1" charset="2"/>
              <a:buNone/>
            </a:pPr>
            <a:r>
              <a:rPr lang="en-US">
                <a:solidFill>
                  <a:srgbClr val="6666FF"/>
                </a:solidFill>
              </a:rPr>
              <a:t>Don’t Misstate What the Interval Means:</a:t>
            </a:r>
          </a:p>
          <a:p>
            <a:pPr marL="342900" indent="-342900"/>
            <a:r>
              <a:rPr lang="en-US"/>
              <a:t>Don’t suggest that the parameter varies.</a:t>
            </a:r>
          </a:p>
          <a:p>
            <a:pPr marL="342900" indent="-342900"/>
            <a:r>
              <a:rPr lang="en-US"/>
              <a:t>Don’t claim that other samples will agree with yours.</a:t>
            </a:r>
          </a:p>
          <a:p>
            <a:pPr marL="342900" indent="-342900"/>
            <a:r>
              <a:rPr lang="en-US"/>
              <a:t>Don’t be certain about the parameter.</a:t>
            </a:r>
          </a:p>
          <a:p>
            <a:pPr marL="342900" indent="-342900"/>
            <a:r>
              <a:rPr lang="en-US"/>
              <a:t>Don’t forget: It’s about the parameter (not the statistic).</a:t>
            </a:r>
          </a:p>
          <a:p>
            <a:pPr marL="342900" indent="-342900"/>
            <a:r>
              <a:rPr lang="en-US"/>
              <a:t>Don’t claim to know too much.</a:t>
            </a:r>
          </a:p>
          <a:p>
            <a:pPr marL="342900" indent="-342900"/>
            <a:r>
              <a:rPr lang="en-US"/>
              <a:t>Do take responsibility (for the uncertainty).</a:t>
            </a:r>
          </a:p>
          <a:p>
            <a:pPr marL="342900" indent="-342900"/>
            <a:r>
              <a:rPr lang="en-US"/>
              <a:t>Do treat the whole interval equally.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19 - </a:t>
            </a:r>
            <a:fld id="{A3FD8A2F-CD0D-4669-A4ED-23377B75172C}" type="slidenum">
              <a:rPr lang="en-US"/>
              <a:pPr/>
              <a:t>9</a:t>
            </a:fld>
            <a:endParaRPr lang="en-CA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Go Wrong? (cont.)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80000"/>
              </a:lnSpc>
              <a:buFont typeface="Wingdings" pitchFamily="1" charset="2"/>
              <a:buNone/>
            </a:pPr>
            <a:r>
              <a:rPr lang="en-US">
                <a:solidFill>
                  <a:srgbClr val="6666FF"/>
                </a:solidFill>
              </a:rPr>
              <a:t>Margin of Error Too Large to Be Useful:</a:t>
            </a:r>
          </a:p>
          <a:p>
            <a:pPr marL="342900" indent="-342900">
              <a:lnSpc>
                <a:spcPct val="80000"/>
              </a:lnSpc>
            </a:pPr>
            <a:r>
              <a:rPr lang="en-US"/>
              <a:t>We can’t be exact, but how precise do we need to be?</a:t>
            </a:r>
          </a:p>
          <a:p>
            <a:pPr marL="342900" indent="-342900">
              <a:lnSpc>
                <a:spcPct val="80000"/>
              </a:lnSpc>
            </a:pPr>
            <a:r>
              <a:rPr lang="en-US"/>
              <a:t>One way to make the margin of error smaller is to reduce your level of confidence. (That may not be a useful solution.)</a:t>
            </a:r>
          </a:p>
          <a:p>
            <a:pPr marL="342900" indent="-342900">
              <a:lnSpc>
                <a:spcPct val="80000"/>
              </a:lnSpc>
            </a:pPr>
            <a:r>
              <a:rPr lang="en-US"/>
              <a:t>You need to think about your margin of error when you design your study.</a:t>
            </a:r>
          </a:p>
          <a:p>
            <a:pPr marL="742950" lvl="1" indent="-285750">
              <a:lnSpc>
                <a:spcPct val="80000"/>
              </a:lnSpc>
            </a:pPr>
            <a:r>
              <a:rPr lang="en-US"/>
              <a:t>To get a narrower interval without giving up confidence, you need to have less variability.</a:t>
            </a:r>
          </a:p>
          <a:p>
            <a:pPr marL="742950" lvl="1" indent="-285750">
              <a:lnSpc>
                <a:spcPct val="80000"/>
              </a:lnSpc>
            </a:pPr>
            <a:r>
              <a:rPr lang="en-US"/>
              <a:t>You can do this with a larger sample…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Equation</vt:lpstr>
      <vt:lpstr>Critical Values</vt:lpstr>
      <vt:lpstr>Critical Values (cont.)</vt:lpstr>
      <vt:lpstr>Assumptions and Conditions</vt:lpstr>
      <vt:lpstr>Assumptions and Conditions (cont.)</vt:lpstr>
      <vt:lpstr>Assumptions and Conditions (cont.)</vt:lpstr>
      <vt:lpstr>One-Proportion z-Interval</vt:lpstr>
      <vt:lpstr>Choosing Your Sample Size</vt:lpstr>
      <vt:lpstr>What Can Go Wrong?</vt:lpstr>
      <vt:lpstr>What Can Go Wrong? (cont.)</vt:lpstr>
      <vt:lpstr>What Can Go Wrong? (cont.)</vt:lpstr>
      <vt:lpstr>What Can Go Wrong? (cont.)</vt:lpstr>
      <vt:lpstr>What have we learned?</vt:lpstr>
      <vt:lpstr>What have we learned?</vt:lpstr>
      <vt:lpstr>What have we learned?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Values</dc:title>
  <dc:creator>RAVITEJA</dc:creator>
  <cp:lastModifiedBy>Dr.Vithya Ganesan</cp:lastModifiedBy>
  <cp:revision>1</cp:revision>
  <dcterms:created xsi:type="dcterms:W3CDTF">2006-08-16T00:00:00Z</dcterms:created>
  <dcterms:modified xsi:type="dcterms:W3CDTF">2021-04-07T03:16:37Z</dcterms:modified>
</cp:coreProperties>
</file>