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57" r:id="rId14"/>
    <p:sldId id="460" r:id="rId15"/>
    <p:sldId id="395" r:id="rId16"/>
    <p:sldId id="396" r:id="rId17"/>
    <p:sldId id="461" r:id="rId18"/>
    <p:sldId id="462" r:id="rId19"/>
    <p:sldId id="463" r:id="rId20"/>
    <p:sldId id="360" r:id="rId21"/>
    <p:sldId id="346" r:id="rId22"/>
    <p:sldId id="347" r:id="rId23"/>
    <p:sldId id="401" r:id="rId24"/>
    <p:sldId id="397" r:id="rId25"/>
    <p:sldId id="365" r:id="rId26"/>
    <p:sldId id="362" r:id="rId27"/>
    <p:sldId id="398" r:id="rId28"/>
    <p:sldId id="366" r:id="rId29"/>
    <p:sldId id="364" r:id="rId30"/>
    <p:sldId id="464" r:id="rId31"/>
    <p:sldId id="367" r:id="rId32"/>
    <p:sldId id="465" r:id="rId33"/>
    <p:sldId id="271" r:id="rId34"/>
    <p:sldId id="276" r:id="rId35"/>
    <p:sldId id="277" r:id="rId36"/>
    <p:sldId id="349" r:id="rId37"/>
    <p:sldId id="269" r:id="rId38"/>
    <p:sldId id="432" r:id="rId39"/>
    <p:sldId id="433" r:id="rId40"/>
    <p:sldId id="434" r:id="rId41"/>
    <p:sldId id="405" r:id="rId42"/>
    <p:sldId id="342" r:id="rId43"/>
    <p:sldId id="371" r:id="rId44"/>
    <p:sldId id="444" r:id="rId45"/>
    <p:sldId id="458" r:id="rId46"/>
    <p:sldId id="442" r:id="rId4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atin typeface="Arial" panose="020B0604020202020204" pitchFamily="34" charset="0"/>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atin typeface="Arial" panose="020B0604020202020204" pitchFamily="34" charset="0"/>
              </a:defRPr>
            </a:lvl1pPr>
          </a:lstStyle>
          <a:p>
            <a:pPr>
              <a:defRPr/>
            </a:pPr>
            <a:fld id="{09CA6541-60A4-4826-B59B-448B738BD4F9}" type="datetimeFigureOut">
              <a:rPr lang="en-US"/>
              <a:pPr>
                <a:defRPr/>
              </a:pPr>
              <a:t>4/7/2021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atin typeface="Arial" panose="020B0604020202020204"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DD5C77B7-1D6C-48F7-824F-F10704D0D9FF}"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584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789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993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198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40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01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42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45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632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83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246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altLang="en-US"/>
              <a:t>Note: sometimes it is interesting to calculate the intraclass correlation for all variables!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bwMode="auto">
          <a:noFill/>
          <a:ln>
            <a:miter lim="800000"/>
            <a:headEnd/>
            <a:tailEnd/>
          </a:ln>
        </p:spPr>
        <p:txBody>
          <a:bodyPr/>
          <a:lstStyle/>
          <a:p>
            <a:fld id="{AE4BF3DB-FF29-4438-B02C-7514261FAD22}" type="slidenum">
              <a:rPr lang="es-ES" altLang="en-US"/>
              <a:pPr/>
              <a:t>38</a:t>
            </a:fld>
            <a:endParaRPr lang="es-ES" altLang="en-US"/>
          </a:p>
        </p:txBody>
      </p:sp>
      <p:sp>
        <p:nvSpPr>
          <p:cNvPr id="675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75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GB"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noFill/>
          <a:ln>
            <a:miter lim="800000"/>
            <a:headEnd/>
            <a:tailEnd/>
          </a:ln>
        </p:spPr>
        <p:txBody>
          <a:bodyPr/>
          <a:lstStyle/>
          <a:p>
            <a:fld id="{F1E2D3B5-2BCF-495F-86D0-2BA4B7F4D8A8}" type="slidenum">
              <a:rPr lang="es-ES" altLang="en-US"/>
              <a:pPr/>
              <a:t>39</a:t>
            </a:fld>
            <a:endParaRPr lang="es-ES" altLang="en-US"/>
          </a:p>
        </p:txBody>
      </p:sp>
      <p:sp>
        <p:nvSpPr>
          <p:cNvPr id="696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96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GB"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bwMode="auto">
          <a:noFill/>
          <a:ln>
            <a:miter lim="800000"/>
            <a:headEnd/>
            <a:tailEnd/>
          </a:ln>
        </p:spPr>
        <p:txBody>
          <a:bodyPr/>
          <a:lstStyle/>
          <a:p>
            <a:fld id="{42087260-031D-4937-B769-654620456163}" type="slidenum">
              <a:rPr lang="es-ES" altLang="en-US"/>
              <a:pPr/>
              <a:t>40</a:t>
            </a:fld>
            <a:endParaRPr lang="es-ES" altLang="en-US"/>
          </a:p>
        </p:txBody>
      </p:sp>
      <p:sp>
        <p:nvSpPr>
          <p:cNvPr id="716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16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GB"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bwMode="auto">
          <a:noFill/>
          <a:ln>
            <a:miter lim="800000"/>
            <a:headEnd/>
            <a:tailEnd/>
          </a:ln>
        </p:spPr>
        <p:txBody>
          <a:bodyPr/>
          <a:lstStyle/>
          <a:p>
            <a:fld id="{ABD92AA8-768F-4A3A-B3D7-DBB6EE4D0E49}" type="slidenum">
              <a:rPr lang="es-ES" altLang="en-US"/>
              <a:pPr/>
              <a:t>41</a:t>
            </a:fld>
            <a:endParaRPr lang="es-ES" altLang="en-US"/>
          </a:p>
        </p:txBody>
      </p:sp>
      <p:sp>
        <p:nvSpPr>
          <p:cNvPr id="737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37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GB"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bwMode="auto">
          <a:noFill/>
          <a:ln>
            <a:miter lim="800000"/>
            <a:headEnd/>
            <a:tailEnd/>
          </a:ln>
        </p:spPr>
        <p:txBody>
          <a:bodyPr/>
          <a:lstStyle/>
          <a:p>
            <a:fld id="{8C324A28-A81F-4CB1-8350-5106F1642156}" type="slidenum">
              <a:rPr lang="es-ES" altLang="en-US"/>
              <a:pPr/>
              <a:t>42</a:t>
            </a:fld>
            <a:endParaRPr lang="es-ES" altLang="en-US"/>
          </a:p>
        </p:txBody>
      </p:sp>
      <p:sp>
        <p:nvSpPr>
          <p:cNvPr id="757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57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150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a:lstStyle/>
          <a:p>
            <a:fld id="{6D880ADB-6105-4835-A4A3-924523E6CD9A}" type="slidenum">
              <a:rPr lang="es-ES" altLang="en-US"/>
              <a:pPr/>
              <a:t>43</a:t>
            </a:fld>
            <a:endParaRPr lang="es-ES" altLang="en-US"/>
          </a:p>
        </p:txBody>
      </p:sp>
      <p:sp>
        <p:nvSpPr>
          <p:cNvPr id="778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GB"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bwMode="auto">
          <a:noFill/>
          <a:ln>
            <a:miter lim="800000"/>
            <a:headEnd/>
            <a:tailEnd/>
          </a:ln>
        </p:spPr>
        <p:txBody>
          <a:bodyPr/>
          <a:lstStyle/>
          <a:p>
            <a:fld id="{8DE22EA1-44FB-4E7C-97D4-75D49778437A}" type="slidenum">
              <a:rPr lang="es-ES" altLang="en-US"/>
              <a:pPr/>
              <a:t>44</a:t>
            </a:fld>
            <a:endParaRPr lang="es-ES" altLang="en-US"/>
          </a:p>
        </p:txBody>
      </p:sp>
      <p:sp>
        <p:nvSpPr>
          <p:cNvPr id="798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98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GB"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bwMode="auto">
          <a:noFill/>
          <a:ln>
            <a:miter lim="800000"/>
            <a:headEnd/>
            <a:tailEnd/>
          </a:ln>
        </p:spPr>
        <p:txBody>
          <a:bodyPr/>
          <a:lstStyle/>
          <a:p>
            <a:fld id="{BE71B02F-2CC7-453A-9874-A36D64F635D0}" type="slidenum">
              <a:rPr lang="es-ES" altLang="en-US"/>
              <a:pPr/>
              <a:t>45</a:t>
            </a:fld>
            <a:endParaRPr lang="es-ES" altLang="en-US"/>
          </a:p>
        </p:txBody>
      </p:sp>
      <p:sp>
        <p:nvSpPr>
          <p:cNvPr id="819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19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GB"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bwMode="auto">
          <a:noFill/>
          <a:ln>
            <a:miter lim="800000"/>
            <a:headEnd/>
            <a:tailEnd/>
          </a:ln>
        </p:spPr>
        <p:txBody>
          <a:bodyPr/>
          <a:lstStyle/>
          <a:p>
            <a:fld id="{FFAC2E13-999F-4208-B276-B8D45A45E74D}" type="slidenum">
              <a:rPr lang="es-ES" altLang="en-US"/>
              <a:pPr/>
              <a:t>46</a:t>
            </a:fld>
            <a:endParaRPr lang="es-ES" altLang="en-US"/>
          </a:p>
        </p:txBody>
      </p:sp>
      <p:sp>
        <p:nvSpPr>
          <p:cNvPr id="839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39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GB"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355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765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969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379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1F5782DA-EA79-424D-97C8-642E1BDBD019}"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E3C73FEB-33CB-4BF1-89F0-70587DE634B1}"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E1C7E4C9-BA9A-4FD8-AA19-43278C2538D6}" type="slidenum">
              <a:rPr lang="en-US" altLang="en-US"/>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9F6A64AD-0672-4C93-B9A7-EA22384A7A8E}" type="slidenum">
              <a:rPr lang="en-US" altLang="en-US"/>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el, tekst en illustratie">
    <p:spTree>
      <p:nvGrpSpPr>
        <p:cNvPr id="1" name=""/>
        <p:cNvGrpSpPr/>
        <p:nvPr/>
      </p:nvGrpSpPr>
      <p:grpSpPr>
        <a:xfrm>
          <a:off x="0" y="0"/>
          <a:ext cx="0" cy="0"/>
          <a:chOff x="0" y="0"/>
          <a:chExt cx="0" cy="0"/>
        </a:xfrm>
      </p:grpSpPr>
      <p:sp>
        <p:nvSpPr>
          <p:cNvPr id="2" name="Titel 1"/>
          <p:cNvSpPr>
            <a:spLocks noGrp="1"/>
          </p:cNvSpPr>
          <p:nvPr>
            <p:ph type="title"/>
          </p:nvPr>
        </p:nvSpPr>
        <p:spPr>
          <a:xfrm>
            <a:off x="388327" y="304800"/>
            <a:ext cx="7139354" cy="1066800"/>
          </a:xfrm>
        </p:spPr>
        <p:txBody>
          <a:bodyPr/>
          <a:lstStyle/>
          <a:p>
            <a:r>
              <a:rPr lang="nl-NL"/>
              <a:t>Klik om de stijl te bewerken</a:t>
            </a:r>
            <a:endParaRPr lang="en-US"/>
          </a:p>
        </p:txBody>
      </p:sp>
      <p:sp>
        <p:nvSpPr>
          <p:cNvPr id="3" name="Tijdelijke aanduiding voor tekst 2"/>
          <p:cNvSpPr>
            <a:spLocks noGrp="1"/>
          </p:cNvSpPr>
          <p:nvPr>
            <p:ph type="body" sz="half" idx="1"/>
          </p:nvPr>
        </p:nvSpPr>
        <p:spPr>
          <a:xfrm>
            <a:off x="997927" y="1676400"/>
            <a:ext cx="3516923" cy="41910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illustratie 3"/>
          <p:cNvSpPr>
            <a:spLocks noGrp="1"/>
          </p:cNvSpPr>
          <p:nvPr>
            <p:ph type="clipArt" sz="half" idx="2"/>
          </p:nvPr>
        </p:nvSpPr>
        <p:spPr>
          <a:xfrm>
            <a:off x="4655527" y="1676400"/>
            <a:ext cx="3516923" cy="4191000"/>
          </a:xfrm>
        </p:spPr>
        <p:txBody>
          <a:bodyPr/>
          <a:lstStyle/>
          <a:p>
            <a:pPr lvl="0"/>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2ED10ADA-F71E-4505-811C-443784FBEFB2}"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CEF704ED-698D-4D82-A8E8-8416A1DB9314}"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C1B5B86A-759A-469C-9EE7-1B7909D6209E}"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fld id="{788AC74F-ECAA-4D0B-953C-8766CA6BB3F5}"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fld id="{A148EA4A-FB6E-4A4E-9D26-5189CD6954A3}"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fld id="{7A935752-1730-4B8F-B38A-733FAA240E53}"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196121C6-A575-47B4-98A8-CD9D2991367B}"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B25CBAFA-3F82-4430-BA23-5ADB76F02756}"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atin typeface="Arial" panose="020B0604020202020204" pitchFamily="34" charset="0"/>
              </a:defRPr>
            </a:lvl1pPr>
          </a:lstStyle>
          <a:p>
            <a:pPr>
              <a:defRPr/>
            </a:pPr>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atin typeface="Arial" panose="020B0604020202020204" pitchFamily="34" charset="0"/>
              </a:defRPr>
            </a:lvl1pPr>
          </a:lstStyle>
          <a:p>
            <a:pPr>
              <a:defRPr/>
            </a:pPr>
            <a:endParaRPr lang="en-U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D26EBA23-F6D8-4FF3-9A4F-B00C1492EDC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ctr" rtl="0" eaLnBrk="0" fontAlgn="base" hangingPunct="0">
        <a:spcBef>
          <a:spcPct val="0"/>
        </a:spcBef>
        <a:spcAft>
          <a:spcPct val="0"/>
        </a:spcAft>
        <a:defRPr sz="3600" kern="12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panose="020B0604020202020204" pitchFamily="34" charset="0"/>
        </a:defRPr>
      </a:lvl2pPr>
      <a:lvl3pPr algn="ctr" rtl="0" eaLnBrk="0" fontAlgn="base" hangingPunct="0">
        <a:spcBef>
          <a:spcPct val="0"/>
        </a:spcBef>
        <a:spcAft>
          <a:spcPct val="0"/>
        </a:spcAft>
        <a:defRPr sz="3600">
          <a:solidFill>
            <a:schemeClr val="tx2"/>
          </a:solidFill>
          <a:latin typeface="Arial" panose="020B0604020202020204" pitchFamily="34" charset="0"/>
        </a:defRPr>
      </a:lvl3pPr>
      <a:lvl4pPr algn="ctr" rtl="0" eaLnBrk="0" fontAlgn="base" hangingPunct="0">
        <a:spcBef>
          <a:spcPct val="0"/>
        </a:spcBef>
        <a:spcAft>
          <a:spcPct val="0"/>
        </a:spcAft>
        <a:defRPr sz="3600">
          <a:solidFill>
            <a:schemeClr val="tx2"/>
          </a:solidFill>
          <a:latin typeface="Arial" panose="020B0604020202020204" pitchFamily="34" charset="0"/>
        </a:defRPr>
      </a:lvl4pPr>
      <a:lvl5pPr algn="ctr" rtl="0" eaLnBrk="0" fontAlgn="base" hangingPunct="0">
        <a:spcBef>
          <a:spcPct val="0"/>
        </a:spcBef>
        <a:spcAft>
          <a:spcPct val="0"/>
        </a:spcAft>
        <a:defRPr sz="3600">
          <a:solidFill>
            <a:schemeClr val="tx2"/>
          </a:solidFill>
          <a:latin typeface="Arial" panose="020B0604020202020204" pitchFamily="34" charset="0"/>
        </a:defRPr>
      </a:lvl5pPr>
      <a:lvl6pPr marL="457200" algn="ctr" rtl="0" fontAlgn="base">
        <a:spcBef>
          <a:spcPct val="0"/>
        </a:spcBef>
        <a:spcAft>
          <a:spcPct val="0"/>
        </a:spcAft>
        <a:defRPr sz="3600">
          <a:solidFill>
            <a:schemeClr val="tx2"/>
          </a:solidFill>
          <a:latin typeface="Arial" panose="020B0604020202020204" pitchFamily="34" charset="0"/>
        </a:defRPr>
      </a:lvl6pPr>
      <a:lvl7pPr marL="914400" algn="ctr" rtl="0" fontAlgn="base">
        <a:spcBef>
          <a:spcPct val="0"/>
        </a:spcBef>
        <a:spcAft>
          <a:spcPct val="0"/>
        </a:spcAft>
        <a:defRPr sz="3600">
          <a:solidFill>
            <a:schemeClr val="tx2"/>
          </a:solidFill>
          <a:latin typeface="Arial" panose="020B0604020202020204" pitchFamily="34" charset="0"/>
        </a:defRPr>
      </a:lvl7pPr>
      <a:lvl8pPr marL="1371600" algn="ctr" rtl="0" fontAlgn="base">
        <a:spcBef>
          <a:spcPct val="0"/>
        </a:spcBef>
        <a:spcAft>
          <a:spcPct val="0"/>
        </a:spcAft>
        <a:defRPr sz="3600">
          <a:solidFill>
            <a:schemeClr val="tx2"/>
          </a:solidFill>
          <a:latin typeface="Arial" panose="020B0604020202020204" pitchFamily="34" charset="0"/>
        </a:defRPr>
      </a:lvl8pPr>
      <a:lvl9pPr marL="1828800" algn="ctr" rtl="0" fontAlgn="base">
        <a:spcBef>
          <a:spcPct val="0"/>
        </a:spcBef>
        <a:spcAft>
          <a:spcPct val="0"/>
        </a:spcAft>
        <a:defRPr sz="36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1.bin"/><Relationship Id="rId1" Type="http://schemas.openxmlformats.org/officeDocument/2006/relationships/slideLayout" Target="../slideLayouts/slideLayout2.xml"/><Relationship Id="rId5" Type="http://schemas.openxmlformats.org/officeDocument/2006/relationships/image" Target="../media/image12.wmf"/><Relationship Id="rId4" Type="http://schemas.openxmlformats.org/officeDocument/2006/relationships/oleObject" Target="../embeddings/oleObject12.bin"/></Relationships>
</file>

<file path=ppt/slides/_rels/slide1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4.bin"/><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image" Target="../media/image23.emf"/><Relationship Id="rId13" Type="http://schemas.openxmlformats.org/officeDocument/2006/relationships/oleObject" Target="../embeddings/oleObject20.bin"/><Relationship Id="rId18" Type="http://schemas.openxmlformats.org/officeDocument/2006/relationships/image" Target="../media/image28.wmf"/><Relationship Id="rId3" Type="http://schemas.openxmlformats.org/officeDocument/2006/relationships/oleObject" Target="../embeddings/oleObject15.bin"/><Relationship Id="rId21" Type="http://schemas.openxmlformats.org/officeDocument/2006/relationships/oleObject" Target="../embeddings/oleObject24.bin"/><Relationship Id="rId7" Type="http://schemas.openxmlformats.org/officeDocument/2006/relationships/oleObject" Target="../embeddings/oleObject17.bin"/><Relationship Id="rId12" Type="http://schemas.openxmlformats.org/officeDocument/2006/relationships/image" Target="../media/image25.wmf"/><Relationship Id="rId17" Type="http://schemas.openxmlformats.org/officeDocument/2006/relationships/oleObject" Target="../embeddings/oleObject22.bin"/><Relationship Id="rId2" Type="http://schemas.openxmlformats.org/officeDocument/2006/relationships/notesSlide" Target="../notesSlides/notesSlide25.xml"/><Relationship Id="rId16" Type="http://schemas.openxmlformats.org/officeDocument/2006/relationships/image" Target="../media/image27.wmf"/><Relationship Id="rId20" Type="http://schemas.openxmlformats.org/officeDocument/2006/relationships/image" Target="../media/image29.wmf"/><Relationship Id="rId1" Type="http://schemas.openxmlformats.org/officeDocument/2006/relationships/slideLayout" Target="../slideLayouts/slideLayout7.xml"/><Relationship Id="rId6" Type="http://schemas.openxmlformats.org/officeDocument/2006/relationships/image" Target="../media/image22.emf"/><Relationship Id="rId11" Type="http://schemas.openxmlformats.org/officeDocument/2006/relationships/oleObject" Target="../embeddings/oleObject19.bin"/><Relationship Id="rId5" Type="http://schemas.openxmlformats.org/officeDocument/2006/relationships/oleObject" Target="../embeddings/oleObject16.bin"/><Relationship Id="rId15" Type="http://schemas.openxmlformats.org/officeDocument/2006/relationships/oleObject" Target="../embeddings/oleObject21.bin"/><Relationship Id="rId10" Type="http://schemas.openxmlformats.org/officeDocument/2006/relationships/image" Target="../media/image24.wmf"/><Relationship Id="rId19" Type="http://schemas.openxmlformats.org/officeDocument/2006/relationships/oleObject" Target="../embeddings/oleObject23.bin"/><Relationship Id="rId4" Type="http://schemas.openxmlformats.org/officeDocument/2006/relationships/image" Target="../media/image21.wmf"/><Relationship Id="rId9" Type="http://schemas.openxmlformats.org/officeDocument/2006/relationships/oleObject" Target="../embeddings/oleObject18.bin"/><Relationship Id="rId14" Type="http://schemas.openxmlformats.org/officeDocument/2006/relationships/image" Target="../media/image26.emf"/><Relationship Id="rId22" Type="http://schemas.openxmlformats.org/officeDocument/2006/relationships/image" Target="../media/image30.wmf"/></Relationships>
</file>

<file path=ppt/slides/_rels/slide39.x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oleObject" Target="../embeddings/oleObject30.bin"/><Relationship Id="rId18" Type="http://schemas.openxmlformats.org/officeDocument/2006/relationships/image" Target="../media/image38.wmf"/><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35.wmf"/><Relationship Id="rId17" Type="http://schemas.openxmlformats.org/officeDocument/2006/relationships/oleObject" Target="../embeddings/oleObject32.bin"/><Relationship Id="rId2" Type="http://schemas.openxmlformats.org/officeDocument/2006/relationships/notesSlide" Target="../notesSlides/notesSlide26.xml"/><Relationship Id="rId16" Type="http://schemas.openxmlformats.org/officeDocument/2006/relationships/image" Target="../media/image37.wmf"/><Relationship Id="rId1" Type="http://schemas.openxmlformats.org/officeDocument/2006/relationships/slideLayout" Target="../slideLayouts/slideLayout7.xml"/><Relationship Id="rId6" Type="http://schemas.openxmlformats.org/officeDocument/2006/relationships/image" Target="../media/image32.wmf"/><Relationship Id="rId11" Type="http://schemas.openxmlformats.org/officeDocument/2006/relationships/oleObject" Target="../embeddings/oleObject29.bin"/><Relationship Id="rId5" Type="http://schemas.openxmlformats.org/officeDocument/2006/relationships/oleObject" Target="../embeddings/oleObject26.bin"/><Relationship Id="rId15" Type="http://schemas.openxmlformats.org/officeDocument/2006/relationships/oleObject" Target="../embeddings/oleObject31.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28.bin"/><Relationship Id="rId14" Type="http://schemas.openxmlformats.org/officeDocument/2006/relationships/image" Target="../media/image36.wmf"/></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7"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3.wmf"/><Relationship Id="rId4" Type="http://schemas.openxmlformats.org/officeDocument/2006/relationships/oleObject" Target="../embeddings/oleObject3.bin"/></Relationships>
</file>

<file path=ppt/slides/_rels/slide40.x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oleObject" Target="../embeddings/oleObject38.bin"/><Relationship Id="rId18" Type="http://schemas.openxmlformats.org/officeDocument/2006/relationships/image" Target="../media/image46.wmf"/><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43.wmf"/><Relationship Id="rId17" Type="http://schemas.openxmlformats.org/officeDocument/2006/relationships/oleObject" Target="../embeddings/oleObject40.bin"/><Relationship Id="rId2" Type="http://schemas.openxmlformats.org/officeDocument/2006/relationships/notesSlide" Target="../notesSlides/notesSlide27.xml"/><Relationship Id="rId16" Type="http://schemas.openxmlformats.org/officeDocument/2006/relationships/image" Target="../media/image45.wmf"/><Relationship Id="rId20" Type="http://schemas.openxmlformats.org/officeDocument/2006/relationships/image" Target="../media/image47.wmf"/><Relationship Id="rId1" Type="http://schemas.openxmlformats.org/officeDocument/2006/relationships/slideLayout" Target="../slideLayouts/slideLayout7.xml"/><Relationship Id="rId6" Type="http://schemas.openxmlformats.org/officeDocument/2006/relationships/image" Target="../media/image40.emf"/><Relationship Id="rId11" Type="http://schemas.openxmlformats.org/officeDocument/2006/relationships/oleObject" Target="../embeddings/oleObject37.bin"/><Relationship Id="rId5" Type="http://schemas.openxmlformats.org/officeDocument/2006/relationships/oleObject" Target="../embeddings/oleObject34.bin"/><Relationship Id="rId15" Type="http://schemas.openxmlformats.org/officeDocument/2006/relationships/oleObject" Target="../embeddings/oleObject39.bin"/><Relationship Id="rId10" Type="http://schemas.openxmlformats.org/officeDocument/2006/relationships/image" Target="../media/image42.wmf"/><Relationship Id="rId19" Type="http://schemas.openxmlformats.org/officeDocument/2006/relationships/oleObject" Target="../embeddings/oleObject41.bin"/><Relationship Id="rId4" Type="http://schemas.openxmlformats.org/officeDocument/2006/relationships/image" Target="../media/image39.wmf"/><Relationship Id="rId9" Type="http://schemas.openxmlformats.org/officeDocument/2006/relationships/oleObject" Target="../embeddings/oleObject36.bin"/><Relationship Id="rId14" Type="http://schemas.openxmlformats.org/officeDocument/2006/relationships/image" Target="../media/image44.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wmf"/></Relationships>
</file>

<file path=ppt/slides/_rels/slide42.xml.rels><?xml version="1.0" encoding="UTF-8" standalone="yes"?>
<Relationships xmlns="http://schemas.openxmlformats.org/package/2006/relationships"><Relationship Id="rId8" Type="http://schemas.openxmlformats.org/officeDocument/2006/relationships/image" Target="../media/image53.wmf"/><Relationship Id="rId13" Type="http://schemas.openxmlformats.org/officeDocument/2006/relationships/oleObject" Target="../embeddings/oleObject48.bin"/><Relationship Id="rId18" Type="http://schemas.openxmlformats.org/officeDocument/2006/relationships/image" Target="../media/image58.wmf"/><Relationship Id="rId26" Type="http://schemas.openxmlformats.org/officeDocument/2006/relationships/image" Target="../media/image61.wmf"/><Relationship Id="rId3" Type="http://schemas.openxmlformats.org/officeDocument/2006/relationships/oleObject" Target="../embeddings/oleObject43.bin"/><Relationship Id="rId21" Type="http://schemas.openxmlformats.org/officeDocument/2006/relationships/oleObject" Target="../embeddings/oleObject52.bin"/><Relationship Id="rId7" Type="http://schemas.openxmlformats.org/officeDocument/2006/relationships/oleObject" Target="../embeddings/oleObject45.bin"/><Relationship Id="rId12" Type="http://schemas.openxmlformats.org/officeDocument/2006/relationships/image" Target="../media/image55.wmf"/><Relationship Id="rId17" Type="http://schemas.openxmlformats.org/officeDocument/2006/relationships/oleObject" Target="../embeddings/oleObject50.bin"/><Relationship Id="rId25" Type="http://schemas.openxmlformats.org/officeDocument/2006/relationships/oleObject" Target="../embeddings/oleObject54.bin"/><Relationship Id="rId33" Type="http://schemas.openxmlformats.org/officeDocument/2006/relationships/image" Target="../media/image64.wmf"/><Relationship Id="rId2" Type="http://schemas.openxmlformats.org/officeDocument/2006/relationships/notesSlide" Target="../notesSlides/notesSlide29.xml"/><Relationship Id="rId16" Type="http://schemas.openxmlformats.org/officeDocument/2006/relationships/image" Target="../media/image57.wmf"/><Relationship Id="rId20" Type="http://schemas.openxmlformats.org/officeDocument/2006/relationships/image" Target="../media/image25.wmf"/><Relationship Id="rId29" Type="http://schemas.openxmlformats.org/officeDocument/2006/relationships/oleObject" Target="../embeddings/oleObject56.bin"/><Relationship Id="rId1" Type="http://schemas.openxmlformats.org/officeDocument/2006/relationships/slideLayout" Target="../slideLayouts/slideLayout7.xml"/><Relationship Id="rId6" Type="http://schemas.openxmlformats.org/officeDocument/2006/relationships/image" Target="../media/image52.wmf"/><Relationship Id="rId11" Type="http://schemas.openxmlformats.org/officeDocument/2006/relationships/oleObject" Target="../embeddings/oleObject47.bin"/><Relationship Id="rId24" Type="http://schemas.openxmlformats.org/officeDocument/2006/relationships/image" Target="../media/image60.wmf"/><Relationship Id="rId32" Type="http://schemas.openxmlformats.org/officeDocument/2006/relationships/oleObject" Target="../embeddings/oleObject58.bin"/><Relationship Id="rId5" Type="http://schemas.openxmlformats.org/officeDocument/2006/relationships/oleObject" Target="../embeddings/oleObject44.bin"/><Relationship Id="rId15" Type="http://schemas.openxmlformats.org/officeDocument/2006/relationships/oleObject" Target="../embeddings/oleObject49.bin"/><Relationship Id="rId23" Type="http://schemas.openxmlformats.org/officeDocument/2006/relationships/oleObject" Target="../embeddings/oleObject53.bin"/><Relationship Id="rId28" Type="http://schemas.openxmlformats.org/officeDocument/2006/relationships/image" Target="../media/image62.wmf"/><Relationship Id="rId10" Type="http://schemas.openxmlformats.org/officeDocument/2006/relationships/image" Target="../media/image54.wmf"/><Relationship Id="rId19" Type="http://schemas.openxmlformats.org/officeDocument/2006/relationships/oleObject" Target="../embeddings/oleObject51.bin"/><Relationship Id="rId31" Type="http://schemas.openxmlformats.org/officeDocument/2006/relationships/oleObject" Target="../embeddings/oleObject57.bin"/><Relationship Id="rId4" Type="http://schemas.openxmlformats.org/officeDocument/2006/relationships/image" Target="../media/image51.wmf"/><Relationship Id="rId9" Type="http://schemas.openxmlformats.org/officeDocument/2006/relationships/oleObject" Target="../embeddings/oleObject46.bin"/><Relationship Id="rId14" Type="http://schemas.openxmlformats.org/officeDocument/2006/relationships/image" Target="../media/image56.wmf"/><Relationship Id="rId22" Type="http://schemas.openxmlformats.org/officeDocument/2006/relationships/image" Target="../media/image59.wmf"/><Relationship Id="rId27" Type="http://schemas.openxmlformats.org/officeDocument/2006/relationships/oleObject" Target="../embeddings/oleObject55.bin"/><Relationship Id="rId30" Type="http://schemas.openxmlformats.org/officeDocument/2006/relationships/image" Target="../media/image63.wmf"/></Relationships>
</file>

<file path=ppt/slides/_rels/slide43.xml.rels><?xml version="1.0" encoding="UTF-8" standalone="yes"?>
<Relationships xmlns="http://schemas.openxmlformats.org/package/2006/relationships"><Relationship Id="rId8" Type="http://schemas.openxmlformats.org/officeDocument/2006/relationships/image" Target="../media/image67.emf"/><Relationship Id="rId13" Type="http://schemas.openxmlformats.org/officeDocument/2006/relationships/oleObject" Target="../embeddings/oleObject64.bin"/><Relationship Id="rId3" Type="http://schemas.openxmlformats.org/officeDocument/2006/relationships/oleObject" Target="../embeddings/oleObject59.bin"/><Relationship Id="rId7" Type="http://schemas.openxmlformats.org/officeDocument/2006/relationships/oleObject" Target="../embeddings/oleObject61.bin"/><Relationship Id="rId12" Type="http://schemas.openxmlformats.org/officeDocument/2006/relationships/image" Target="../media/image69.emf"/><Relationship Id="rId2" Type="http://schemas.openxmlformats.org/officeDocument/2006/relationships/notesSlide" Target="../notesSlides/notesSlide30.xml"/><Relationship Id="rId16" Type="http://schemas.openxmlformats.org/officeDocument/2006/relationships/image" Target="../media/image71.emf"/><Relationship Id="rId1" Type="http://schemas.openxmlformats.org/officeDocument/2006/relationships/slideLayout" Target="../slideLayouts/slideLayout7.xml"/><Relationship Id="rId6" Type="http://schemas.openxmlformats.org/officeDocument/2006/relationships/image" Target="../media/image66.emf"/><Relationship Id="rId11" Type="http://schemas.openxmlformats.org/officeDocument/2006/relationships/oleObject" Target="../embeddings/oleObject63.bin"/><Relationship Id="rId5" Type="http://schemas.openxmlformats.org/officeDocument/2006/relationships/oleObject" Target="../embeddings/oleObject60.bin"/><Relationship Id="rId15" Type="http://schemas.openxmlformats.org/officeDocument/2006/relationships/oleObject" Target="../embeddings/oleObject65.bin"/><Relationship Id="rId10" Type="http://schemas.openxmlformats.org/officeDocument/2006/relationships/image" Target="../media/image68.emf"/><Relationship Id="rId4" Type="http://schemas.openxmlformats.org/officeDocument/2006/relationships/image" Target="../media/image65.emf"/><Relationship Id="rId9" Type="http://schemas.openxmlformats.org/officeDocument/2006/relationships/oleObject" Target="../embeddings/oleObject62.bin"/><Relationship Id="rId14" Type="http://schemas.openxmlformats.org/officeDocument/2006/relationships/image" Target="../media/image70.emf"/></Relationships>
</file>

<file path=ppt/slides/_rels/slide44.xml.rels><?xml version="1.0" encoding="UTF-8" standalone="yes"?>
<Relationships xmlns="http://schemas.openxmlformats.org/package/2006/relationships"><Relationship Id="rId8" Type="http://schemas.openxmlformats.org/officeDocument/2006/relationships/image" Target="../media/image74.emf"/><Relationship Id="rId13" Type="http://schemas.openxmlformats.org/officeDocument/2006/relationships/oleObject" Target="../embeddings/oleObject71.bin"/><Relationship Id="rId18" Type="http://schemas.openxmlformats.org/officeDocument/2006/relationships/image" Target="../media/image79.emf"/><Relationship Id="rId26" Type="http://schemas.openxmlformats.org/officeDocument/2006/relationships/image" Target="../media/image83.emf"/><Relationship Id="rId3" Type="http://schemas.openxmlformats.org/officeDocument/2006/relationships/oleObject" Target="../embeddings/oleObject66.bin"/><Relationship Id="rId21" Type="http://schemas.openxmlformats.org/officeDocument/2006/relationships/oleObject" Target="../embeddings/oleObject75.bin"/><Relationship Id="rId7" Type="http://schemas.openxmlformats.org/officeDocument/2006/relationships/oleObject" Target="../embeddings/oleObject68.bin"/><Relationship Id="rId12" Type="http://schemas.openxmlformats.org/officeDocument/2006/relationships/image" Target="../media/image76.emf"/><Relationship Id="rId17" Type="http://schemas.openxmlformats.org/officeDocument/2006/relationships/oleObject" Target="../embeddings/oleObject73.bin"/><Relationship Id="rId25" Type="http://schemas.openxmlformats.org/officeDocument/2006/relationships/oleObject" Target="../embeddings/oleObject77.bin"/><Relationship Id="rId2" Type="http://schemas.openxmlformats.org/officeDocument/2006/relationships/notesSlide" Target="../notesSlides/notesSlide31.xml"/><Relationship Id="rId16" Type="http://schemas.openxmlformats.org/officeDocument/2006/relationships/image" Target="../media/image78.emf"/><Relationship Id="rId20" Type="http://schemas.openxmlformats.org/officeDocument/2006/relationships/image" Target="../media/image80.emf"/><Relationship Id="rId1" Type="http://schemas.openxmlformats.org/officeDocument/2006/relationships/slideLayout" Target="../slideLayouts/slideLayout7.xml"/><Relationship Id="rId6" Type="http://schemas.openxmlformats.org/officeDocument/2006/relationships/image" Target="../media/image73.emf"/><Relationship Id="rId11" Type="http://schemas.openxmlformats.org/officeDocument/2006/relationships/oleObject" Target="../embeddings/oleObject70.bin"/><Relationship Id="rId24" Type="http://schemas.openxmlformats.org/officeDocument/2006/relationships/image" Target="../media/image82.emf"/><Relationship Id="rId5" Type="http://schemas.openxmlformats.org/officeDocument/2006/relationships/oleObject" Target="../embeddings/oleObject67.bin"/><Relationship Id="rId15" Type="http://schemas.openxmlformats.org/officeDocument/2006/relationships/oleObject" Target="../embeddings/oleObject72.bin"/><Relationship Id="rId23" Type="http://schemas.openxmlformats.org/officeDocument/2006/relationships/oleObject" Target="../embeddings/oleObject76.bin"/><Relationship Id="rId10" Type="http://schemas.openxmlformats.org/officeDocument/2006/relationships/image" Target="../media/image75.emf"/><Relationship Id="rId19" Type="http://schemas.openxmlformats.org/officeDocument/2006/relationships/oleObject" Target="../embeddings/oleObject74.bin"/><Relationship Id="rId4" Type="http://schemas.openxmlformats.org/officeDocument/2006/relationships/image" Target="../media/image72.emf"/><Relationship Id="rId9" Type="http://schemas.openxmlformats.org/officeDocument/2006/relationships/oleObject" Target="../embeddings/oleObject69.bin"/><Relationship Id="rId14" Type="http://schemas.openxmlformats.org/officeDocument/2006/relationships/image" Target="../media/image77.emf"/><Relationship Id="rId22" Type="http://schemas.openxmlformats.org/officeDocument/2006/relationships/image" Target="../media/image81.emf"/></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80.bin"/><Relationship Id="rId13" Type="http://schemas.openxmlformats.org/officeDocument/2006/relationships/image" Target="../media/image89.emf"/><Relationship Id="rId3" Type="http://schemas.openxmlformats.org/officeDocument/2006/relationships/image" Target="../media/image84.png"/><Relationship Id="rId7" Type="http://schemas.openxmlformats.org/officeDocument/2006/relationships/image" Target="../media/image86.emf"/><Relationship Id="rId12" Type="http://schemas.openxmlformats.org/officeDocument/2006/relationships/oleObject" Target="../embeddings/oleObject82.bin"/><Relationship Id="rId17" Type="http://schemas.openxmlformats.org/officeDocument/2006/relationships/image" Target="../media/image91.emf"/><Relationship Id="rId2" Type="http://schemas.openxmlformats.org/officeDocument/2006/relationships/notesSlide" Target="../notesSlides/notesSlide32.xml"/><Relationship Id="rId16" Type="http://schemas.openxmlformats.org/officeDocument/2006/relationships/oleObject" Target="../embeddings/oleObject84.bin"/><Relationship Id="rId1" Type="http://schemas.openxmlformats.org/officeDocument/2006/relationships/slideLayout" Target="../slideLayouts/slideLayout7.xml"/><Relationship Id="rId6" Type="http://schemas.openxmlformats.org/officeDocument/2006/relationships/oleObject" Target="../embeddings/oleObject79.bin"/><Relationship Id="rId11" Type="http://schemas.openxmlformats.org/officeDocument/2006/relationships/image" Target="../media/image88.emf"/><Relationship Id="rId5" Type="http://schemas.openxmlformats.org/officeDocument/2006/relationships/image" Target="../media/image85.emf"/><Relationship Id="rId15" Type="http://schemas.openxmlformats.org/officeDocument/2006/relationships/image" Target="../media/image90.emf"/><Relationship Id="rId10" Type="http://schemas.openxmlformats.org/officeDocument/2006/relationships/oleObject" Target="../embeddings/oleObject81.bin"/><Relationship Id="rId4" Type="http://schemas.openxmlformats.org/officeDocument/2006/relationships/oleObject" Target="../embeddings/oleObject78.bin"/><Relationship Id="rId9" Type="http://schemas.openxmlformats.org/officeDocument/2006/relationships/image" Target="../media/image87.emf"/><Relationship Id="rId14" Type="http://schemas.openxmlformats.org/officeDocument/2006/relationships/oleObject" Target="../embeddings/oleObject83.bin"/></Relationships>
</file>

<file path=ppt/slides/_rels/slide46.xml.rels><?xml version="1.0" encoding="UTF-8" standalone="yes"?>
<Relationships xmlns="http://schemas.openxmlformats.org/package/2006/relationships"><Relationship Id="rId8" Type="http://schemas.openxmlformats.org/officeDocument/2006/relationships/image" Target="../media/image94.emf"/><Relationship Id="rId3" Type="http://schemas.openxmlformats.org/officeDocument/2006/relationships/oleObject" Target="../embeddings/oleObject85.bin"/><Relationship Id="rId7" Type="http://schemas.openxmlformats.org/officeDocument/2006/relationships/oleObject" Target="../embeddings/oleObject87.bin"/><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93.emf"/><Relationship Id="rId5" Type="http://schemas.openxmlformats.org/officeDocument/2006/relationships/oleObject" Target="../embeddings/oleObject86.bin"/><Relationship Id="rId4" Type="http://schemas.openxmlformats.org/officeDocument/2006/relationships/image" Target="../media/image92.emf"/></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6.bin"/><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9.bin"/><Relationship Id="rId1" Type="http://schemas.openxmlformats.org/officeDocument/2006/relationships/slideLayout" Target="../slideLayouts/slideLayout2.xml"/><Relationship Id="rId5" Type="http://schemas.openxmlformats.org/officeDocument/2006/relationships/image" Target="../media/image10.wmf"/><Relationship Id="rId4"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2130425"/>
            <a:ext cx="7772400" cy="1470025"/>
          </a:xfrm>
        </p:spPr>
        <p:txBody>
          <a:bodyPr anchor="ctr"/>
          <a:lstStyle/>
          <a:p>
            <a:pPr eaLnBrk="1" hangingPunct="1"/>
            <a:r>
              <a:rPr lang="en-US" altLang="en-US" sz="3600"/>
              <a:t>Generalized Linear Models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381000"/>
            <a:ext cx="7772400" cy="762000"/>
          </a:xfrm>
        </p:spPr>
        <p:txBody>
          <a:bodyPr/>
          <a:lstStyle/>
          <a:p>
            <a:pPr eaLnBrk="1" hangingPunct="1"/>
            <a:r>
              <a:rPr lang="en-US" altLang="en-US" sz="2800"/>
              <a:t>Multiple Logistic Regression</a:t>
            </a:r>
          </a:p>
        </p:txBody>
      </p:sp>
      <p:sp>
        <p:nvSpPr>
          <p:cNvPr id="13315" name="Rectangle 3"/>
          <p:cNvSpPr>
            <a:spLocks noGrp="1" noChangeArrowheads="1"/>
          </p:cNvSpPr>
          <p:nvPr>
            <p:ph type="body" idx="1"/>
          </p:nvPr>
        </p:nvSpPr>
        <p:spPr>
          <a:xfrm>
            <a:off x="685800" y="1371600"/>
            <a:ext cx="7772400" cy="1295400"/>
          </a:xfrm>
        </p:spPr>
        <p:txBody>
          <a:bodyPr/>
          <a:lstStyle/>
          <a:p>
            <a:pPr eaLnBrk="1" hangingPunct="1"/>
            <a:r>
              <a:rPr lang="en-US" altLang="en-US" sz="2000"/>
              <a:t>Extension to more than one predictor variable (either numeric or dummy variables).</a:t>
            </a:r>
          </a:p>
          <a:p>
            <a:pPr eaLnBrk="1" hangingPunct="1"/>
            <a:r>
              <a:rPr lang="en-US" altLang="en-US" sz="2000"/>
              <a:t>With </a:t>
            </a:r>
            <a:r>
              <a:rPr lang="en-US" altLang="en-US" sz="2000" i="1"/>
              <a:t>k</a:t>
            </a:r>
            <a:r>
              <a:rPr lang="en-US" altLang="en-US" sz="2000"/>
              <a:t> predictors, the model is written:</a:t>
            </a:r>
            <a:endParaRPr lang="en-US" altLang="en-US" sz="2400"/>
          </a:p>
        </p:txBody>
      </p:sp>
      <p:graphicFrame>
        <p:nvGraphicFramePr>
          <p:cNvPr id="13316" name="Object 4"/>
          <p:cNvGraphicFramePr>
            <a:graphicFrameLocks noChangeAspect="1"/>
          </p:cNvGraphicFramePr>
          <p:nvPr/>
        </p:nvGraphicFramePr>
        <p:xfrm>
          <a:off x="2871788" y="2843213"/>
          <a:ext cx="2538412" cy="820737"/>
        </p:xfrm>
        <a:graphic>
          <a:graphicData uri="http://schemas.openxmlformats.org/presentationml/2006/ole">
            <mc:AlternateContent xmlns:mc="http://schemas.openxmlformats.org/markup-compatibility/2006">
              <mc:Choice xmlns:v="urn:schemas-microsoft-com:vml" Requires="v">
                <p:oleObj spid="_x0000_s13316" name="Equation" r:id="rId2" imgW="1295400" imgH="419100" progId="Equation.3">
                  <p:embed/>
                </p:oleObj>
              </mc:Choice>
              <mc:Fallback>
                <p:oleObj name="Equation" r:id="rId2" imgW="1295400" imgH="4191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1788" y="2843213"/>
                        <a:ext cx="2538412" cy="820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7" name="Text Box 5"/>
          <p:cNvSpPr txBox="1">
            <a:spLocks noChangeArrowheads="1"/>
          </p:cNvSpPr>
          <p:nvPr/>
        </p:nvSpPr>
        <p:spPr bwMode="auto">
          <a:xfrm>
            <a:off x="838200" y="3886200"/>
            <a:ext cx="6858000" cy="822325"/>
          </a:xfrm>
          <a:prstGeom prst="rect">
            <a:avLst/>
          </a:prstGeom>
          <a:noFill/>
          <a:ln w="9525">
            <a:noFill/>
            <a:miter lim="800000"/>
            <a:headEnd/>
            <a:tailEnd/>
          </a:ln>
          <a:effectLst/>
        </p:spPr>
        <p:txBody>
          <a:bodyPr>
            <a:spAutoFit/>
          </a:bodyPr>
          <a:lstStyle/>
          <a:p>
            <a:pPr>
              <a:spcBef>
                <a:spcPct val="50000"/>
              </a:spcBef>
              <a:buFontTx/>
              <a:buChar char="•"/>
            </a:pPr>
            <a:r>
              <a:rPr lang="en-US" altLang="en-US" sz="2400">
                <a:latin typeface="Times New Roman" pitchFamily="18" charset="0"/>
              </a:rPr>
              <a:t> Adjusted Odds ratio for raising </a:t>
            </a:r>
            <a:r>
              <a:rPr lang="en-US" altLang="en-US" sz="2400" i="1">
                <a:latin typeface="Times New Roman" pitchFamily="18" charset="0"/>
              </a:rPr>
              <a:t>x</a:t>
            </a:r>
            <a:r>
              <a:rPr lang="en-US" altLang="en-US" sz="2400" baseline="-25000">
                <a:latin typeface="Times New Roman" pitchFamily="18" charset="0"/>
              </a:rPr>
              <a:t>i</a:t>
            </a:r>
            <a:r>
              <a:rPr lang="en-US" altLang="en-US" sz="2400">
                <a:latin typeface="Times New Roman" pitchFamily="18" charset="0"/>
              </a:rPr>
              <a:t> by 1 unit, holding all other predictors constant:</a:t>
            </a:r>
          </a:p>
        </p:txBody>
      </p:sp>
      <p:graphicFrame>
        <p:nvGraphicFramePr>
          <p:cNvPr id="13318" name="Object 6"/>
          <p:cNvGraphicFramePr>
            <a:graphicFrameLocks noChangeAspect="1"/>
          </p:cNvGraphicFramePr>
          <p:nvPr/>
        </p:nvGraphicFramePr>
        <p:xfrm>
          <a:off x="3505200" y="4953000"/>
          <a:ext cx="1282700" cy="514350"/>
        </p:xfrm>
        <a:graphic>
          <a:graphicData uri="http://schemas.openxmlformats.org/presentationml/2006/ole">
            <mc:AlternateContent xmlns:mc="http://schemas.openxmlformats.org/markup-compatibility/2006">
              <mc:Choice xmlns:v="urn:schemas-microsoft-com:vml" Requires="v">
                <p:oleObj spid="_x0000_s13318" name="Equation" r:id="rId4" imgW="596900" imgH="241300" progId="Equation.3">
                  <p:embed/>
                </p:oleObj>
              </mc:Choice>
              <mc:Fallback>
                <p:oleObj name="Equation" r:id="rId4" imgW="596900" imgH="2413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4953000"/>
                        <a:ext cx="1282700"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9" name="Text Box 7"/>
          <p:cNvSpPr txBox="1">
            <a:spLocks noChangeArrowheads="1"/>
          </p:cNvSpPr>
          <p:nvPr/>
        </p:nvSpPr>
        <p:spPr bwMode="auto">
          <a:xfrm>
            <a:off x="685800" y="5715000"/>
            <a:ext cx="7391400" cy="822325"/>
          </a:xfrm>
          <a:prstGeom prst="rect">
            <a:avLst/>
          </a:prstGeom>
          <a:noFill/>
          <a:ln w="9525">
            <a:noFill/>
            <a:miter lim="800000"/>
            <a:headEnd/>
            <a:tailEnd/>
          </a:ln>
          <a:effectLst/>
        </p:spPr>
        <p:txBody>
          <a:bodyPr>
            <a:spAutoFit/>
          </a:bodyPr>
          <a:lstStyle/>
          <a:p>
            <a:pPr>
              <a:spcBef>
                <a:spcPct val="50000"/>
              </a:spcBef>
              <a:buFontTx/>
              <a:buChar char="•"/>
            </a:pPr>
            <a:r>
              <a:rPr lang="en-US" altLang="en-US" sz="2400">
                <a:latin typeface="Times New Roman" pitchFamily="18" charset="0"/>
              </a:rPr>
              <a:t> Many models have nominal/ordinal predictors, and widely make use of dummy variables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09600" y="152400"/>
            <a:ext cx="7772400" cy="685800"/>
          </a:xfrm>
        </p:spPr>
        <p:txBody>
          <a:bodyPr/>
          <a:lstStyle/>
          <a:p>
            <a:pPr eaLnBrk="1" hangingPunct="1"/>
            <a:r>
              <a:rPr lang="en-US" altLang="en-US"/>
              <a:t>Testing Regression Coefficients</a:t>
            </a:r>
          </a:p>
        </p:txBody>
      </p:sp>
      <p:sp>
        <p:nvSpPr>
          <p:cNvPr id="14339" name="Rectangle 3"/>
          <p:cNvSpPr>
            <a:spLocks noGrp="1" noChangeArrowheads="1"/>
          </p:cNvSpPr>
          <p:nvPr>
            <p:ph type="body" idx="1"/>
          </p:nvPr>
        </p:nvSpPr>
        <p:spPr>
          <a:xfrm>
            <a:off x="304800" y="990600"/>
            <a:ext cx="6324600" cy="609600"/>
          </a:xfrm>
        </p:spPr>
        <p:txBody>
          <a:bodyPr/>
          <a:lstStyle/>
          <a:p>
            <a:pPr eaLnBrk="1" hangingPunct="1"/>
            <a:r>
              <a:rPr lang="en-US" altLang="en-US"/>
              <a:t>Testing the overall model:</a:t>
            </a:r>
          </a:p>
        </p:txBody>
      </p:sp>
      <p:graphicFrame>
        <p:nvGraphicFramePr>
          <p:cNvPr id="14340" name="Object 4"/>
          <p:cNvGraphicFramePr>
            <a:graphicFrameLocks noChangeAspect="1"/>
          </p:cNvGraphicFramePr>
          <p:nvPr/>
        </p:nvGraphicFramePr>
        <p:xfrm>
          <a:off x="838200" y="1905000"/>
          <a:ext cx="5791200" cy="3071813"/>
        </p:xfrm>
        <a:graphic>
          <a:graphicData uri="http://schemas.openxmlformats.org/presentationml/2006/ole">
            <mc:AlternateContent xmlns:mc="http://schemas.openxmlformats.org/markup-compatibility/2006">
              <mc:Choice xmlns:v="urn:schemas-microsoft-com:vml" Requires="v">
                <p:oleObj spid="_x0000_s14340" name="Equation" r:id="rId2" imgW="2298700" imgH="1219200" progId="Equation.3">
                  <p:embed/>
                </p:oleObj>
              </mc:Choice>
              <mc:Fallback>
                <p:oleObj name="Equation" r:id="rId2" imgW="2298700" imgH="12192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05000"/>
                        <a:ext cx="5791200" cy="307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1" name="Text Box 5"/>
          <p:cNvSpPr txBox="1">
            <a:spLocks noChangeArrowheads="1"/>
          </p:cNvSpPr>
          <p:nvPr/>
        </p:nvSpPr>
        <p:spPr bwMode="auto">
          <a:xfrm>
            <a:off x="152400" y="5029200"/>
            <a:ext cx="8763000" cy="1552575"/>
          </a:xfrm>
          <a:prstGeom prst="rect">
            <a:avLst/>
          </a:prstGeom>
          <a:noFill/>
          <a:ln w="9525">
            <a:noFill/>
            <a:miter lim="800000"/>
            <a:headEnd/>
            <a:tailEnd/>
          </a:ln>
          <a:effectLst/>
        </p:spPr>
        <p:txBody>
          <a:bodyPr>
            <a:spAutoFit/>
          </a:bodyPr>
          <a:lstStyle/>
          <a:p>
            <a:pPr>
              <a:spcBef>
                <a:spcPct val="50000"/>
              </a:spcBef>
              <a:buFontTx/>
              <a:buChar char="•"/>
            </a:pPr>
            <a:r>
              <a:rPr lang="en-US" altLang="en-US" sz="2400">
                <a:latin typeface="Times New Roman" pitchFamily="18" charset="0"/>
              </a:rPr>
              <a:t> </a:t>
            </a:r>
            <a:r>
              <a:rPr lang="en-US" altLang="en-US" sz="2400" i="1">
                <a:latin typeface="Times New Roman" pitchFamily="18" charset="0"/>
              </a:rPr>
              <a:t>L</a:t>
            </a:r>
            <a:r>
              <a:rPr lang="en-US" altLang="en-US" sz="2400" baseline="-25000">
                <a:latin typeface="Times New Roman" pitchFamily="18" charset="0"/>
              </a:rPr>
              <a:t>0</a:t>
            </a:r>
            <a:r>
              <a:rPr lang="en-US" altLang="en-US" sz="2400" i="1">
                <a:latin typeface="Times New Roman" pitchFamily="18" charset="0"/>
              </a:rPr>
              <a:t>, L</a:t>
            </a:r>
            <a:r>
              <a:rPr lang="en-US" altLang="en-US" sz="2400" baseline="-25000">
                <a:latin typeface="Times New Roman" pitchFamily="18" charset="0"/>
              </a:rPr>
              <a:t>1 </a:t>
            </a:r>
            <a:r>
              <a:rPr lang="en-US" altLang="en-US" sz="2400">
                <a:latin typeface="Times New Roman" pitchFamily="18" charset="0"/>
              </a:rPr>
              <a:t> are values of the maximized likelihood function, computed by statistical software packages. This logic can also be used to compare full and reduced models based on subsets of predictors. Testing for individual terms is done as in model with a single predictor.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a:t>Poisson Regression</a:t>
            </a:r>
          </a:p>
        </p:txBody>
      </p:sp>
      <p:sp>
        <p:nvSpPr>
          <p:cNvPr id="15363" name="Rectangle 3"/>
          <p:cNvSpPr>
            <a:spLocks noGrp="1" noChangeArrowheads="1"/>
          </p:cNvSpPr>
          <p:nvPr>
            <p:ph type="body" sz="half" idx="1"/>
          </p:nvPr>
        </p:nvSpPr>
        <p:spPr>
          <a:xfrm>
            <a:off x="457200" y="1600200"/>
            <a:ext cx="8229600" cy="2057400"/>
          </a:xfrm>
        </p:spPr>
        <p:txBody>
          <a:bodyPr/>
          <a:lstStyle/>
          <a:p>
            <a:pPr eaLnBrk="1" hangingPunct="1">
              <a:lnSpc>
                <a:spcPct val="90000"/>
              </a:lnSpc>
            </a:pPr>
            <a:r>
              <a:rPr lang="en-US" altLang="en-US" sz="2400"/>
              <a:t>Generally used to model Count data</a:t>
            </a:r>
          </a:p>
          <a:p>
            <a:pPr eaLnBrk="1" hangingPunct="1">
              <a:lnSpc>
                <a:spcPct val="90000"/>
              </a:lnSpc>
            </a:pPr>
            <a:r>
              <a:rPr lang="en-US" altLang="en-US" sz="2400"/>
              <a:t>Distribution: Poisson (Restriction: E(Y)=V(Y))</a:t>
            </a:r>
          </a:p>
          <a:p>
            <a:pPr eaLnBrk="1" hangingPunct="1">
              <a:lnSpc>
                <a:spcPct val="90000"/>
              </a:lnSpc>
            </a:pPr>
            <a:r>
              <a:rPr lang="en-US" altLang="en-US" sz="2400"/>
              <a:t>Link Function: Can be identity link, but typically use the log link:</a:t>
            </a:r>
          </a:p>
          <a:p>
            <a:pPr eaLnBrk="1" hangingPunct="1">
              <a:lnSpc>
                <a:spcPct val="90000"/>
              </a:lnSpc>
              <a:buFontTx/>
              <a:buNone/>
            </a:pPr>
            <a:r>
              <a:rPr lang="en-US" altLang="en-US" sz="2400"/>
              <a:t>     </a:t>
            </a:r>
            <a:endParaRPr lang="en-US" altLang="en-US" sz="2400" baseline="-25000"/>
          </a:p>
        </p:txBody>
      </p:sp>
      <p:graphicFrame>
        <p:nvGraphicFramePr>
          <p:cNvPr id="15364" name="Object 4"/>
          <p:cNvGraphicFramePr>
            <a:graphicFrameLocks noGrp="1" noChangeAspect="1"/>
          </p:cNvGraphicFramePr>
          <p:nvPr>
            <p:ph sz="half" idx="2"/>
          </p:nvPr>
        </p:nvGraphicFramePr>
        <p:xfrm>
          <a:off x="685800" y="3429000"/>
          <a:ext cx="7772400" cy="1658938"/>
        </p:xfrm>
        <a:graphic>
          <a:graphicData uri="http://schemas.openxmlformats.org/presentationml/2006/ole">
            <mc:AlternateContent xmlns:mc="http://schemas.openxmlformats.org/markup-compatibility/2006">
              <mc:Choice xmlns:v="urn:schemas-microsoft-com:vml" Requires="v">
                <p:oleObj spid="_x0000_s15364" name="Equation" r:id="rId2" imgW="2260600" imgH="482600" progId="Equation.3">
                  <p:embed/>
                </p:oleObj>
              </mc:Choice>
              <mc:Fallback>
                <p:oleObj name="Equation" r:id="rId2" imgW="2260600" imgH="4826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429000"/>
                        <a:ext cx="7772400" cy="165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5" name="Text Box 6"/>
          <p:cNvSpPr txBox="1">
            <a:spLocks noChangeArrowheads="1"/>
          </p:cNvSpPr>
          <p:nvPr/>
        </p:nvSpPr>
        <p:spPr bwMode="auto">
          <a:xfrm>
            <a:off x="381000" y="5486400"/>
            <a:ext cx="8610600" cy="1054100"/>
          </a:xfrm>
          <a:prstGeom prst="rect">
            <a:avLst/>
          </a:prstGeom>
          <a:noFill/>
          <a:ln w="9525">
            <a:noFill/>
            <a:miter lim="800000"/>
            <a:headEnd/>
            <a:tailEnd/>
          </a:ln>
          <a:effectLst/>
        </p:spPr>
        <p:txBody>
          <a:bodyPr>
            <a:spAutoFit/>
          </a:bodyPr>
          <a:lstStyle/>
          <a:p>
            <a:pPr eaLnBrk="1" hangingPunct="1">
              <a:spcBef>
                <a:spcPct val="50000"/>
              </a:spcBef>
            </a:pPr>
            <a:r>
              <a:rPr lang="en-US" altLang="en-US"/>
              <a:t>Tests are conducted as in Logistic regression</a:t>
            </a:r>
          </a:p>
          <a:p>
            <a:pPr eaLnBrk="1" hangingPunct="1">
              <a:spcBef>
                <a:spcPct val="50000"/>
              </a:spcBef>
            </a:pPr>
            <a:r>
              <a:rPr lang="en-US" altLang="en-US"/>
              <a:t>When the mean and variance are not equal (over-dispersion), often replace the Poisson Distribution replaced with Negative Binomial Distribution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b="1"/>
              <a:t>Multilevel Regression Model</a:t>
            </a:r>
          </a:p>
        </p:txBody>
      </p:sp>
      <p:sp>
        <p:nvSpPr>
          <p:cNvPr id="16387" name="Rectangle 3"/>
          <p:cNvSpPr>
            <a:spLocks noGrp="1" noChangeArrowheads="1"/>
          </p:cNvSpPr>
          <p:nvPr>
            <p:ph type="body" idx="1"/>
          </p:nvPr>
        </p:nvSpPr>
        <p:spPr>
          <a:xfrm>
            <a:off x="998538" y="1881188"/>
            <a:ext cx="7173912" cy="3868737"/>
          </a:xfrm>
        </p:spPr>
        <p:txBody>
          <a:bodyPr/>
          <a:lstStyle/>
          <a:p>
            <a:pPr eaLnBrk="1" hangingPunct="1">
              <a:buFont typeface="Wingdings" pitchFamily="2" charset="2"/>
              <a:buNone/>
            </a:pPr>
            <a:r>
              <a:rPr lang="en-US" altLang="en-US"/>
              <a:t>Known in literature under a variety of names</a:t>
            </a:r>
          </a:p>
          <a:p>
            <a:pPr eaLnBrk="1" hangingPunct="1"/>
            <a:r>
              <a:rPr lang="en-US" altLang="en-US"/>
              <a:t>Hierarchical linear model (HLM)</a:t>
            </a:r>
          </a:p>
          <a:p>
            <a:pPr eaLnBrk="1" hangingPunct="1"/>
            <a:r>
              <a:rPr lang="en-US" altLang="en-US"/>
              <a:t>Random coefficient model</a:t>
            </a:r>
          </a:p>
          <a:p>
            <a:pPr eaLnBrk="1" hangingPunct="1"/>
            <a:r>
              <a:rPr lang="en-US" altLang="en-US"/>
              <a:t>Variance component model</a:t>
            </a:r>
          </a:p>
          <a:p>
            <a:pPr eaLnBrk="1" hangingPunct="1"/>
            <a:r>
              <a:rPr lang="en-US" altLang="en-US"/>
              <a:t>Multilevel model</a:t>
            </a:r>
          </a:p>
          <a:p>
            <a:pPr eaLnBrk="1" hangingPunct="1"/>
            <a:r>
              <a:rPr lang="en-US" altLang="en-US"/>
              <a:t>Contextual analysis</a:t>
            </a:r>
          </a:p>
          <a:p>
            <a:pPr eaLnBrk="1" hangingPunct="1"/>
            <a:r>
              <a:rPr lang="en-US" altLang="en-US"/>
              <a:t>Mixed Linear Model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88938" y="304800"/>
            <a:ext cx="7138987" cy="1066800"/>
          </a:xfrm>
        </p:spPr>
        <p:txBody>
          <a:bodyPr/>
          <a:lstStyle/>
          <a:p>
            <a:pPr eaLnBrk="1" hangingPunct="1"/>
            <a:r>
              <a:rPr lang="en-US" b="1"/>
              <a:t>Hierarchical Data Structure</a:t>
            </a:r>
          </a:p>
        </p:txBody>
      </p:sp>
      <p:sp>
        <p:nvSpPr>
          <p:cNvPr id="18435" name="Rectangle 3"/>
          <p:cNvSpPr>
            <a:spLocks noGrp="1" noChangeArrowheads="1"/>
          </p:cNvSpPr>
          <p:nvPr>
            <p:ph type="body" sz="half" idx="1"/>
          </p:nvPr>
        </p:nvSpPr>
        <p:spPr>
          <a:xfrm>
            <a:off x="703263" y="3921125"/>
            <a:ext cx="7245350" cy="2181225"/>
          </a:xfrm>
        </p:spPr>
        <p:txBody>
          <a:bodyPr/>
          <a:lstStyle/>
          <a:p>
            <a:pPr eaLnBrk="1" hangingPunct="1"/>
            <a:r>
              <a:rPr lang="en-US" altLang="en-US"/>
              <a:t>Three level data structure</a:t>
            </a:r>
          </a:p>
          <a:p>
            <a:pPr eaLnBrk="1" hangingPunct="1"/>
            <a:r>
              <a:rPr lang="en-US" altLang="en-US"/>
              <a:t>Groups at different levels may have different sizes</a:t>
            </a:r>
          </a:p>
          <a:p>
            <a:pPr eaLnBrk="1" hangingPunct="1"/>
            <a:r>
              <a:rPr lang="en-US" altLang="en-US"/>
              <a:t>Response (outcome) variable at lowest level</a:t>
            </a:r>
          </a:p>
          <a:p>
            <a:pPr eaLnBrk="1" hangingPunct="1"/>
            <a:r>
              <a:rPr lang="en-US" altLang="en-US"/>
              <a:t>Explanatory variables at all levels</a:t>
            </a:r>
          </a:p>
        </p:txBody>
      </p:sp>
      <p:pic>
        <p:nvPicPr>
          <p:cNvPr id="18436" name="Picture 9"/>
          <p:cNvPicPr>
            <a:picLocks noChangeAspect="1" noChangeArrowheads="1"/>
          </p:cNvPicPr>
          <p:nvPr/>
        </p:nvPicPr>
        <p:blipFill>
          <a:blip r:embed="rId3" cstate="print"/>
          <a:srcRect/>
          <a:stretch>
            <a:fillRect/>
          </a:stretch>
        </p:blipFill>
        <p:spPr bwMode="auto">
          <a:xfrm>
            <a:off x="633413" y="1881188"/>
            <a:ext cx="7262812" cy="1878012"/>
          </a:xfrm>
          <a:prstGeom prst="rect">
            <a:avLst/>
          </a:prstGeom>
          <a:noFill/>
          <a:ln w="12700">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b="1"/>
              <a:t>Traditional Approaches</a:t>
            </a:r>
          </a:p>
        </p:txBody>
      </p:sp>
      <p:sp>
        <p:nvSpPr>
          <p:cNvPr id="20483" name="Rectangle 3"/>
          <p:cNvSpPr>
            <a:spLocks noGrp="1" noChangeArrowheads="1"/>
          </p:cNvSpPr>
          <p:nvPr>
            <p:ph type="body" idx="1"/>
          </p:nvPr>
        </p:nvSpPr>
        <p:spPr>
          <a:xfrm>
            <a:off x="998538" y="1811338"/>
            <a:ext cx="8145462" cy="4783137"/>
          </a:xfrm>
        </p:spPr>
        <p:txBody>
          <a:bodyPr/>
          <a:lstStyle/>
          <a:p>
            <a:pPr eaLnBrk="1" hangingPunct="1"/>
            <a:r>
              <a:rPr lang="en-US" altLang="en-US" sz="2000" dirty="0"/>
              <a:t>Disaggregate all variables to the lowest level</a:t>
            </a:r>
          </a:p>
          <a:p>
            <a:pPr lvl="1" eaLnBrk="1" hangingPunct="1"/>
            <a:r>
              <a:rPr lang="en-US" altLang="en-US" sz="2000" dirty="0"/>
              <a:t>Do standard analyses (</a:t>
            </a:r>
            <a:r>
              <a:rPr lang="en-US" altLang="en-US" sz="2000" dirty="0" err="1"/>
              <a:t>anova</a:t>
            </a:r>
            <a:r>
              <a:rPr lang="en-US" altLang="en-US" sz="2000" dirty="0"/>
              <a:t>, multiple regression)</a:t>
            </a:r>
          </a:p>
          <a:p>
            <a:pPr eaLnBrk="1" hangingPunct="1"/>
            <a:r>
              <a:rPr lang="en-US" altLang="en-US" sz="2000" dirty="0"/>
              <a:t> Aggregate all variables to the highest level</a:t>
            </a:r>
          </a:p>
          <a:p>
            <a:pPr lvl="1" eaLnBrk="1" hangingPunct="1"/>
            <a:r>
              <a:rPr lang="en-US" altLang="en-US" sz="2000" dirty="0"/>
              <a:t>Do standard analyses (</a:t>
            </a:r>
            <a:r>
              <a:rPr lang="en-US" altLang="en-US" sz="2000" dirty="0" err="1"/>
              <a:t>anova</a:t>
            </a:r>
            <a:r>
              <a:rPr lang="en-US" altLang="en-US" sz="2000" dirty="0"/>
              <a:t>, multiple regression)</a:t>
            </a:r>
          </a:p>
          <a:p>
            <a:pPr eaLnBrk="1" hangingPunct="1"/>
            <a:r>
              <a:rPr lang="en-US" altLang="en-US" sz="2000" dirty="0"/>
              <a:t> </a:t>
            </a:r>
            <a:r>
              <a:rPr lang="en-US" altLang="en-US" sz="2000" dirty="0" err="1"/>
              <a:t>Ancova</a:t>
            </a:r>
            <a:r>
              <a:rPr lang="en-US" altLang="en-US" sz="2000" dirty="0"/>
              <a:t> with groups as factor</a:t>
            </a:r>
          </a:p>
          <a:p>
            <a:pPr eaLnBrk="1" hangingPunct="1"/>
            <a:r>
              <a:rPr lang="en-US" altLang="en-US" sz="2000" dirty="0"/>
              <a:t> Some improvements:</a:t>
            </a:r>
          </a:p>
          <a:p>
            <a:pPr lvl="1" eaLnBrk="1" hangingPunct="1"/>
            <a:r>
              <a:rPr lang="en-US" altLang="en-US" sz="2000" dirty="0"/>
              <a:t>explanatory variables as deviations from their group mean have both deviation score and disaggregated group mean as predictor (separates individual and group effects)</a:t>
            </a:r>
          </a:p>
          <a:p>
            <a:pPr eaLnBrk="1" hangingPunct="1">
              <a:buFont typeface="Wingdings" pitchFamily="2" charset="2"/>
              <a:buNone/>
            </a:pPr>
            <a:r>
              <a:rPr lang="en-US" altLang="en-US" sz="2000" dirty="0"/>
              <a:t> </a:t>
            </a:r>
          </a:p>
          <a:p>
            <a:pPr eaLnBrk="1" hangingPunct="1"/>
            <a:r>
              <a:rPr lang="en-US" altLang="en-US" sz="2000" dirty="0"/>
              <a:t>Why not? What is wrong with this</a:t>
            </a:r>
            <a:r>
              <a:rPr lang="en-US" altLang="en-US"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b="1"/>
              <a:t>Problems With Standard Analysis</a:t>
            </a:r>
            <a:br>
              <a:rPr lang="en-US" altLang="en-US" b="1"/>
            </a:br>
            <a:r>
              <a:rPr lang="en-US" altLang="en-US" b="1"/>
              <a:t>of Hierarchical Data</a:t>
            </a:r>
          </a:p>
        </p:txBody>
      </p:sp>
      <p:sp>
        <p:nvSpPr>
          <p:cNvPr id="22531" name="Rectangle 3"/>
          <p:cNvSpPr>
            <a:spLocks noGrp="1" noChangeArrowheads="1"/>
          </p:cNvSpPr>
          <p:nvPr>
            <p:ph type="body" idx="1"/>
          </p:nvPr>
        </p:nvSpPr>
        <p:spPr>
          <a:xfrm>
            <a:off x="998538" y="1811338"/>
            <a:ext cx="7627937" cy="4783137"/>
          </a:xfrm>
        </p:spPr>
        <p:txBody>
          <a:bodyPr/>
          <a:lstStyle/>
          <a:p>
            <a:pPr eaLnBrk="1" hangingPunct="1"/>
            <a:r>
              <a:rPr lang="en-US" altLang="en-US" dirty="0"/>
              <a:t>Multiple Regression assumes</a:t>
            </a:r>
          </a:p>
          <a:p>
            <a:pPr lvl="1" eaLnBrk="1" hangingPunct="1"/>
            <a:r>
              <a:rPr lang="en-US" altLang="en-US" dirty="0"/>
              <a:t>independent observations</a:t>
            </a:r>
          </a:p>
          <a:p>
            <a:pPr lvl="1" eaLnBrk="1" hangingPunct="1"/>
            <a:r>
              <a:rPr lang="en-US" altLang="en-US" dirty="0"/>
              <a:t>independent error terms</a:t>
            </a:r>
          </a:p>
          <a:p>
            <a:pPr lvl="1" eaLnBrk="1" hangingPunct="1"/>
            <a:r>
              <a:rPr lang="en-US" altLang="en-US" dirty="0"/>
              <a:t>equal variances of errors for all observations</a:t>
            </a:r>
          </a:p>
          <a:p>
            <a:pPr lvl="1" eaLnBrk="1" hangingPunct="1"/>
            <a:r>
              <a:rPr lang="en-US" altLang="en-US" dirty="0"/>
              <a:t>(assumption of </a:t>
            </a:r>
            <a:r>
              <a:rPr lang="en-US" altLang="en-US" dirty="0" err="1"/>
              <a:t>homoscedastic</a:t>
            </a:r>
            <a:r>
              <a:rPr lang="en-US" altLang="en-US" dirty="0"/>
              <a:t> errors)</a:t>
            </a:r>
          </a:p>
          <a:p>
            <a:pPr lvl="1" eaLnBrk="1" hangingPunct="1"/>
            <a:r>
              <a:rPr lang="en-US" altLang="en-US" dirty="0"/>
              <a:t>normal distribution for errors</a:t>
            </a:r>
          </a:p>
          <a:p>
            <a:pPr eaLnBrk="1" hangingPunct="1"/>
            <a:r>
              <a:rPr lang="en-US" altLang="en-US" dirty="0"/>
              <a:t> With hierarchical data</a:t>
            </a:r>
          </a:p>
          <a:p>
            <a:pPr lvl="1" eaLnBrk="1" hangingPunct="1"/>
            <a:r>
              <a:rPr lang="en-US" altLang="en-US" dirty="0"/>
              <a:t>observations are not independent</a:t>
            </a:r>
          </a:p>
          <a:p>
            <a:pPr lvl="1" eaLnBrk="1" hangingPunct="1"/>
            <a:r>
              <a:rPr lang="en-US" altLang="en-US" dirty="0"/>
              <a:t>errors are not independent</a:t>
            </a:r>
          </a:p>
          <a:p>
            <a:pPr lvl="1" eaLnBrk="1" hangingPunct="1"/>
            <a:r>
              <a:rPr lang="en-US" altLang="en-US" dirty="0"/>
              <a:t>different observations may have errors with different variances (</a:t>
            </a:r>
            <a:r>
              <a:rPr lang="en-US" altLang="en-US" dirty="0" err="1"/>
              <a:t>heteroscedastic</a:t>
            </a:r>
            <a:r>
              <a:rPr lang="en-US" altLang="en-US" dirty="0"/>
              <a:t> errors)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noChangeArrowheads="1"/>
          </p:cNvSpPr>
          <p:nvPr>
            <p:ph type="title"/>
          </p:nvPr>
        </p:nvSpPr>
        <p:spPr/>
        <p:txBody>
          <a:bodyPr/>
          <a:lstStyle/>
          <a:p>
            <a:pPr eaLnBrk="1" hangingPunct="1"/>
            <a:r>
              <a:rPr lang="en-US" b="1"/>
              <a:t>Problems With Standard Analysis </a:t>
            </a:r>
            <a:br>
              <a:rPr lang="en-US" b="1"/>
            </a:br>
            <a:r>
              <a:rPr lang="en-US" b="1"/>
              <a:t>of Hierarchical Data</a:t>
            </a:r>
          </a:p>
        </p:txBody>
      </p:sp>
      <p:sp>
        <p:nvSpPr>
          <p:cNvPr id="24579" name="Rectangle 7"/>
          <p:cNvSpPr>
            <a:spLocks noGrp="1" noChangeArrowheads="1"/>
          </p:cNvSpPr>
          <p:nvPr>
            <p:ph type="body" idx="1"/>
          </p:nvPr>
        </p:nvSpPr>
        <p:spPr>
          <a:xfrm>
            <a:off x="984250" y="1811338"/>
            <a:ext cx="7175500" cy="3657600"/>
          </a:xfrm>
        </p:spPr>
        <p:txBody>
          <a:bodyPr/>
          <a:lstStyle/>
          <a:p>
            <a:pPr eaLnBrk="1" hangingPunct="1"/>
            <a:r>
              <a:rPr lang="en-US" altLang="en-US"/>
              <a:t>Observations in the same group are generally not independent</a:t>
            </a:r>
          </a:p>
          <a:p>
            <a:pPr lvl="1" eaLnBrk="1" hangingPunct="1"/>
            <a:r>
              <a:rPr lang="en-US" altLang="en-US"/>
              <a:t>they tend to be more similar than observations from different groups</a:t>
            </a:r>
          </a:p>
          <a:p>
            <a:pPr lvl="1" eaLnBrk="1" hangingPunct="1"/>
            <a:r>
              <a:rPr lang="en-US" altLang="en-US"/>
              <a:t>selection, shared history, contextual group effects</a:t>
            </a:r>
          </a:p>
          <a:p>
            <a:pPr eaLnBrk="1" hangingPunct="1"/>
            <a:r>
              <a:rPr lang="en-US" altLang="en-US"/>
              <a:t>The degree of similarity is indicated by the </a:t>
            </a:r>
            <a:r>
              <a:rPr lang="en-US" altLang="en-US" i="1"/>
              <a:t>intraclass correlation rho</a:t>
            </a:r>
            <a:r>
              <a:rPr lang="en-US" altLang="en-US"/>
              <a:t>: </a:t>
            </a:r>
            <a:r>
              <a:rPr lang="en-US" altLang="en-US" i="1">
                <a:latin typeface="Symbol" pitchFamily="18" charset="2"/>
              </a:rPr>
              <a:t>r</a:t>
            </a:r>
            <a:endParaRPr lang="en-US" altLang="en-US" i="1"/>
          </a:p>
          <a:p>
            <a:pPr eaLnBrk="1" hangingPunct="1"/>
            <a:r>
              <a:rPr lang="en-US" altLang="en-US"/>
              <a:t>Standard statistical tests are not at all robust against violation of the independence assumption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b="1"/>
              <a:t>Graphical Picture of Simple</a:t>
            </a:r>
            <a:br>
              <a:rPr lang="en-US" b="1"/>
            </a:br>
            <a:r>
              <a:rPr lang="en-US" b="1"/>
              <a:t>Two-level Regression Model</a:t>
            </a:r>
          </a:p>
        </p:txBody>
      </p:sp>
      <p:sp>
        <p:nvSpPr>
          <p:cNvPr id="26627" name="Rectangle 4"/>
          <p:cNvSpPr>
            <a:spLocks noGrp="1" noChangeArrowheads="1"/>
          </p:cNvSpPr>
          <p:nvPr>
            <p:ph type="body" idx="1"/>
          </p:nvPr>
        </p:nvSpPr>
        <p:spPr>
          <a:xfrm>
            <a:off x="998538" y="4343400"/>
            <a:ext cx="7442200" cy="1617663"/>
          </a:xfrm>
        </p:spPr>
        <p:txBody>
          <a:bodyPr/>
          <a:lstStyle/>
          <a:p>
            <a:pPr eaLnBrk="1" hangingPunct="1"/>
            <a:r>
              <a:rPr lang="en-US" altLang="en-US"/>
              <a:t>Outcome variable on pupil level</a:t>
            </a:r>
          </a:p>
          <a:p>
            <a:pPr eaLnBrk="1" hangingPunct="1"/>
            <a:r>
              <a:rPr lang="en-US" altLang="en-US"/>
              <a:t>Explanatory variables at both levels: individual &amp; group</a:t>
            </a:r>
          </a:p>
          <a:p>
            <a:pPr eaLnBrk="1" hangingPunct="1"/>
            <a:r>
              <a:rPr lang="en-US" altLang="en-US"/>
              <a:t>Residual error at individual level</a:t>
            </a:r>
          </a:p>
          <a:p>
            <a:pPr eaLnBrk="1" hangingPunct="1"/>
            <a:r>
              <a:rPr lang="en-US" altLang="en-US" i="1"/>
              <a:t>Plus residual error at school level</a:t>
            </a:r>
            <a:endParaRPr lang="en-US" altLang="en-US"/>
          </a:p>
        </p:txBody>
      </p:sp>
      <p:pic>
        <p:nvPicPr>
          <p:cNvPr id="26628" name="Picture 5"/>
          <p:cNvPicPr>
            <a:picLocks noChangeAspect="1" noChangeArrowheads="1"/>
          </p:cNvPicPr>
          <p:nvPr/>
        </p:nvPicPr>
        <p:blipFill>
          <a:blip r:embed="rId3" cstate="print"/>
          <a:srcRect l="11169" t="6380" r="15111" b="35135"/>
          <a:stretch>
            <a:fillRect/>
          </a:stretch>
        </p:blipFill>
        <p:spPr bwMode="auto">
          <a:xfrm>
            <a:off x="1125538" y="1741488"/>
            <a:ext cx="5837237" cy="2671762"/>
          </a:xfrm>
          <a:prstGeom prst="rect">
            <a:avLst/>
          </a:prstGeom>
          <a:noFill/>
          <a:ln w="12700">
            <a:noFill/>
            <a:miter lim="800000"/>
            <a:headEnd/>
            <a:tailEnd/>
          </a:ln>
          <a:effectLst/>
        </p:spPr>
      </p:pic>
      <p:sp>
        <p:nvSpPr>
          <p:cNvPr id="59398" name="AutoShape 6"/>
          <p:cNvSpPr>
            <a:spLocks noChangeArrowheads="1"/>
          </p:cNvSpPr>
          <p:nvPr/>
        </p:nvSpPr>
        <p:spPr bwMode="auto">
          <a:xfrm>
            <a:off x="7034213" y="1952625"/>
            <a:ext cx="703262" cy="350838"/>
          </a:xfrm>
          <a:prstGeom prst="leftArrow">
            <a:avLst>
              <a:gd name="adj1" fmla="val 50000"/>
              <a:gd name="adj2" fmla="val 50000"/>
            </a:avLst>
          </a:prstGeom>
          <a:solidFill>
            <a:srgbClr val="FFFF99"/>
          </a:solidFill>
          <a:ln w="12700">
            <a:solidFill>
              <a:srgbClr val="FF0000"/>
            </a:solidFill>
            <a:miter lim="800000"/>
            <a:headEnd/>
            <a:tailEnd/>
          </a:ln>
          <a:effec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defRPr/>
            </a:pPr>
            <a:endParaRPr lang="en-US" altLang="en-US" sz="1846"/>
          </a:p>
        </p:txBody>
      </p:sp>
      <p:sp>
        <p:nvSpPr>
          <p:cNvPr id="26630" name="Line 7"/>
          <p:cNvSpPr>
            <a:spLocks noChangeShapeType="1"/>
          </p:cNvSpPr>
          <p:nvPr/>
        </p:nvSpPr>
        <p:spPr bwMode="auto">
          <a:xfrm flipH="1">
            <a:off x="703263" y="3148013"/>
            <a:ext cx="6964362" cy="0"/>
          </a:xfrm>
          <a:prstGeom prst="line">
            <a:avLst/>
          </a:prstGeom>
          <a:noFill/>
          <a:ln w="12700">
            <a:solidFill>
              <a:srgbClr val="000099"/>
            </a:solidFill>
            <a:round/>
            <a:headEnd/>
            <a:tailEnd/>
          </a:ln>
          <a:effectLst/>
        </p:spPr>
        <p:txBody>
          <a:bodyPr/>
          <a:lstStyle/>
          <a:p>
            <a:endParaRPr lang="en-US"/>
          </a:p>
        </p:txBody>
      </p:sp>
      <p:sp>
        <p:nvSpPr>
          <p:cNvPr id="59400" name="Text Box 8"/>
          <p:cNvSpPr txBox="1">
            <a:spLocks noChangeArrowheads="1"/>
          </p:cNvSpPr>
          <p:nvPr/>
        </p:nvSpPr>
        <p:spPr bwMode="auto">
          <a:xfrm>
            <a:off x="422275" y="2795588"/>
            <a:ext cx="1054100" cy="490537"/>
          </a:xfrm>
          <a:prstGeom prst="rect">
            <a:avLst/>
          </a:prstGeom>
          <a:noFill/>
          <a:ln>
            <a:noFill/>
          </a:ln>
          <a:effectLst/>
        </p:spPr>
        <p:txBody>
          <a:bodyPr>
            <a:spAutoFit/>
          </a:bodyPr>
          <a:lstStyle/>
          <a:p>
            <a:pPr eaLnBrk="1" hangingPunct="1">
              <a:spcBef>
                <a:spcPct val="50000"/>
              </a:spcBef>
              <a:defRPr/>
            </a:pPr>
            <a:r>
              <a:rPr lang="en-US" sz="1292">
                <a:solidFill>
                  <a:srgbClr val="000099"/>
                </a:solidFill>
                <a:effectLst>
                  <a:outerShdw blurRad="38100" dist="38100" dir="2700000" algn="tl">
                    <a:srgbClr val="C0C0C0"/>
                  </a:outerShdw>
                </a:effectLst>
              </a:rPr>
              <a:t>School level</a:t>
            </a:r>
            <a:endParaRPr lang="en-GB" sz="1292">
              <a:solidFill>
                <a:srgbClr val="000099"/>
              </a:solidFill>
              <a:effectLst>
                <a:outerShdw blurRad="38100" dist="38100" dir="2700000" algn="tl">
                  <a:srgbClr val="C0C0C0"/>
                </a:outerShdw>
              </a:effectLst>
            </a:endParaRPr>
          </a:p>
        </p:txBody>
      </p:sp>
      <p:sp>
        <p:nvSpPr>
          <p:cNvPr id="59401" name="Text Box 9"/>
          <p:cNvSpPr txBox="1">
            <a:spLocks noChangeArrowheads="1"/>
          </p:cNvSpPr>
          <p:nvPr/>
        </p:nvSpPr>
        <p:spPr bwMode="auto">
          <a:xfrm>
            <a:off x="422275" y="3217863"/>
            <a:ext cx="1054100" cy="290512"/>
          </a:xfrm>
          <a:prstGeom prst="rect">
            <a:avLst/>
          </a:prstGeom>
          <a:noFill/>
          <a:ln>
            <a:noFill/>
          </a:ln>
          <a:effectLst/>
        </p:spPr>
        <p:txBody>
          <a:bodyPr>
            <a:spAutoFit/>
          </a:bodyPr>
          <a:lstStyle/>
          <a:p>
            <a:pPr eaLnBrk="1" hangingPunct="1">
              <a:spcBef>
                <a:spcPct val="50000"/>
              </a:spcBef>
              <a:defRPr/>
            </a:pPr>
            <a:r>
              <a:rPr lang="en-US" sz="1292">
                <a:solidFill>
                  <a:srgbClr val="000099"/>
                </a:solidFill>
                <a:effectLst>
                  <a:outerShdw blurRad="38100" dist="38100" dir="2700000" algn="tl">
                    <a:srgbClr val="C0C0C0"/>
                  </a:outerShdw>
                </a:effectLst>
              </a:rPr>
              <a:t>Pupil level</a:t>
            </a:r>
            <a:endParaRPr lang="en-GB" sz="1292">
              <a:solidFill>
                <a:srgbClr val="000099"/>
              </a:solidFill>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accel="50000" decel="50000" fill="hold" grpId="0" nodeType="afterEffect">
                                  <p:stCondLst>
                                    <p:cond delay="10000"/>
                                  </p:stCondLst>
                                  <p:childTnLst>
                                    <p:set>
                                      <p:cBhvr>
                                        <p:cTn id="6" dur="1" fill="hold">
                                          <p:stCondLst>
                                            <p:cond delay="0"/>
                                          </p:stCondLst>
                                        </p:cTn>
                                        <p:tgtEl>
                                          <p:spTgt spid="59398"/>
                                        </p:tgtEl>
                                        <p:attrNameLst>
                                          <p:attrName>style.visibility</p:attrName>
                                        </p:attrNameLst>
                                      </p:cBhvr>
                                      <p:to>
                                        <p:strVal val="visible"/>
                                      </p:to>
                                    </p:set>
                                    <p:anim calcmode="lin" valueType="num">
                                      <p:cBhvr additive="base">
                                        <p:cTn id="7" dur="500" fill="hold"/>
                                        <p:tgtEl>
                                          <p:spTgt spid="59398"/>
                                        </p:tgtEl>
                                        <p:attrNameLst>
                                          <p:attrName>ppt_x</p:attrName>
                                        </p:attrNameLst>
                                      </p:cBhvr>
                                      <p:tavLst>
                                        <p:tav tm="0">
                                          <p:val>
                                            <p:strVal val="1+#ppt_w/2"/>
                                          </p:val>
                                        </p:tav>
                                        <p:tav tm="100000">
                                          <p:val>
                                            <p:strVal val="#ppt_x"/>
                                          </p:val>
                                        </p:tav>
                                      </p:tavLst>
                                    </p:anim>
                                    <p:anim calcmode="lin" valueType="num">
                                      <p:cBhvr additive="base">
                                        <p:cTn id="8" dur="500" fill="hold"/>
                                        <p:tgtEl>
                                          <p:spTgt spid="593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b="1"/>
              <a:t>Regression analysis</a:t>
            </a:r>
          </a:p>
        </p:txBody>
      </p:sp>
      <p:sp>
        <p:nvSpPr>
          <p:cNvPr id="28675" name="Rectangle 3"/>
          <p:cNvSpPr>
            <a:spLocks noGrp="1" noChangeArrowheads="1"/>
          </p:cNvSpPr>
          <p:nvPr>
            <p:ph type="body" idx="1"/>
          </p:nvPr>
        </p:nvSpPr>
        <p:spPr>
          <a:xfrm>
            <a:off x="984250" y="2039938"/>
            <a:ext cx="7175500" cy="4713287"/>
          </a:xfrm>
        </p:spPr>
        <p:txBody>
          <a:bodyPr/>
          <a:lstStyle/>
          <a:p>
            <a:pPr algn="just" eaLnBrk="1" hangingPunct="1">
              <a:buFont typeface="Wingdings" pitchFamily="2" charset="2"/>
              <a:buNone/>
            </a:pPr>
            <a:r>
              <a:rPr lang="en-US" altLang="en-US"/>
              <a:t>In ordinary regression, with one explanatory variable X:</a:t>
            </a:r>
          </a:p>
          <a:p>
            <a:pPr algn="just" eaLnBrk="1" hangingPunct="1">
              <a:buFont typeface="Wingdings" pitchFamily="2" charset="2"/>
              <a:buNone/>
            </a:pPr>
            <a:endParaRPr lang="en-US" altLang="en-US"/>
          </a:p>
          <a:p>
            <a:pPr algn="just" eaLnBrk="1" hangingPunct="1"/>
            <a:r>
              <a:rPr lang="en-US" altLang="en-US"/>
              <a:t>Y</a:t>
            </a:r>
            <a:r>
              <a:rPr lang="en-US" altLang="en-US" baseline="-25000">
                <a:latin typeface="Times New Roman" pitchFamily="18" charset="0"/>
              </a:rPr>
              <a:t>i</a:t>
            </a:r>
            <a:r>
              <a:rPr lang="en-US" altLang="en-US"/>
              <a:t>= </a:t>
            </a:r>
            <a:r>
              <a:rPr lang="en-US" altLang="en-US">
                <a:latin typeface="Symbol" pitchFamily="18" charset="2"/>
              </a:rPr>
              <a:t>b</a:t>
            </a:r>
            <a:r>
              <a:rPr lang="en-US" altLang="en-US" baseline="-25000"/>
              <a:t>0</a:t>
            </a:r>
            <a:r>
              <a:rPr lang="en-US" altLang="en-US"/>
              <a:t>+ </a:t>
            </a:r>
            <a:r>
              <a:rPr lang="en-US" altLang="en-US">
                <a:latin typeface="Symbol" pitchFamily="18" charset="2"/>
              </a:rPr>
              <a:t>b</a:t>
            </a:r>
            <a:r>
              <a:rPr lang="en-US" altLang="en-US" baseline="-25000"/>
              <a:t>1</a:t>
            </a:r>
            <a:r>
              <a:rPr lang="en-US" altLang="en-US"/>
              <a:t>X</a:t>
            </a:r>
            <a:r>
              <a:rPr lang="en-US" altLang="en-US" baseline="-25000"/>
              <a:t>i</a:t>
            </a:r>
            <a:r>
              <a:rPr lang="en-US" altLang="en-US"/>
              <a:t>+ e</a:t>
            </a:r>
            <a:r>
              <a:rPr lang="en-US" altLang="en-US" baseline="-25000"/>
              <a:t>i</a:t>
            </a:r>
          </a:p>
          <a:p>
            <a:pPr algn="just" eaLnBrk="1" hangingPunct="1"/>
            <a:endParaRPr lang="en-US" altLang="en-US" baseline="-25000"/>
          </a:p>
          <a:p>
            <a:pPr algn="just" eaLnBrk="1" hangingPunct="1"/>
            <a:endParaRPr lang="en-US" altLang="en-US" baseline="-25000"/>
          </a:p>
          <a:p>
            <a:pPr algn="just" eaLnBrk="1" hangingPunct="1"/>
            <a:r>
              <a:rPr lang="en-US" altLang="en-US">
                <a:latin typeface="Symbol" pitchFamily="18" charset="2"/>
              </a:rPr>
              <a:t>b</a:t>
            </a:r>
            <a:r>
              <a:rPr lang="en-US" altLang="en-US" baseline="-25000"/>
              <a:t>0</a:t>
            </a:r>
            <a:r>
              <a:rPr lang="en-US" altLang="en-US"/>
              <a:t> intercept,  </a:t>
            </a:r>
          </a:p>
          <a:p>
            <a:pPr algn="just" eaLnBrk="1" hangingPunct="1"/>
            <a:r>
              <a:rPr lang="en-US" altLang="en-US">
                <a:latin typeface="Symbol" pitchFamily="18" charset="2"/>
              </a:rPr>
              <a:t>b</a:t>
            </a:r>
            <a:r>
              <a:rPr lang="en-US" altLang="en-US" baseline="-25000"/>
              <a:t>1</a:t>
            </a:r>
            <a:r>
              <a:rPr lang="en-US" altLang="en-US"/>
              <a:t> regression slope, </a:t>
            </a:r>
          </a:p>
          <a:p>
            <a:pPr algn="just" eaLnBrk="1" hangingPunct="1"/>
            <a:r>
              <a:rPr lang="en-US" altLang="en-US"/>
              <a:t>e</a:t>
            </a:r>
            <a:r>
              <a:rPr lang="en-US" altLang="en-US" baseline="-25000"/>
              <a:t>i</a:t>
            </a:r>
            <a:r>
              <a:rPr lang="en-US" altLang="en-US"/>
              <a:t> residual error term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381000"/>
            <a:ext cx="8763000" cy="838200"/>
          </a:xfrm>
        </p:spPr>
        <p:txBody>
          <a:bodyPr/>
          <a:lstStyle/>
          <a:p>
            <a:pPr eaLnBrk="1" hangingPunct="1"/>
            <a:r>
              <a:rPr lang="en-US" altLang="en-US"/>
              <a:t>Generalized Linear Models (GLM)</a:t>
            </a:r>
          </a:p>
        </p:txBody>
      </p:sp>
      <p:sp>
        <p:nvSpPr>
          <p:cNvPr id="5123" name="Rectangle 3"/>
          <p:cNvSpPr>
            <a:spLocks noGrp="1" noChangeArrowheads="1"/>
          </p:cNvSpPr>
          <p:nvPr>
            <p:ph type="body" idx="1"/>
          </p:nvPr>
        </p:nvSpPr>
        <p:spPr>
          <a:xfrm>
            <a:off x="685800" y="1447800"/>
            <a:ext cx="7772400" cy="4953000"/>
          </a:xfrm>
        </p:spPr>
        <p:txBody>
          <a:bodyPr/>
          <a:lstStyle/>
          <a:p>
            <a:pPr eaLnBrk="1" hangingPunct="1"/>
            <a:r>
              <a:rPr lang="en-US" altLang="en-US" sz="2400"/>
              <a:t>General class of linear models that are made up of 3 components: Random, Systematic, and Link Function</a:t>
            </a:r>
            <a:endParaRPr lang="en-US" altLang="en-US"/>
          </a:p>
          <a:p>
            <a:pPr lvl="1" eaLnBrk="1" hangingPunct="1"/>
            <a:r>
              <a:rPr lang="en-US" altLang="en-US"/>
              <a:t>Random component: Identifies dependent variable (</a:t>
            </a:r>
            <a:r>
              <a:rPr lang="en-US" altLang="en-US" i="1"/>
              <a:t>Y</a:t>
            </a:r>
            <a:r>
              <a:rPr lang="en-US" altLang="en-US"/>
              <a:t>) and its probability distribution</a:t>
            </a:r>
          </a:p>
          <a:p>
            <a:pPr lvl="1" eaLnBrk="1" hangingPunct="1"/>
            <a:r>
              <a:rPr lang="en-US" altLang="en-US"/>
              <a:t>Systematic Component: Identifies the set of explanatory variables (</a:t>
            </a:r>
            <a:r>
              <a:rPr lang="en-US" altLang="en-US" i="1"/>
              <a:t>X</a:t>
            </a:r>
            <a:r>
              <a:rPr lang="en-US" altLang="en-US" baseline="-25000"/>
              <a:t>1</a:t>
            </a:r>
            <a:r>
              <a:rPr lang="en-US" altLang="en-US"/>
              <a:t>,...,</a:t>
            </a:r>
            <a:r>
              <a:rPr lang="en-US" altLang="en-US" i="1"/>
              <a:t>X</a:t>
            </a:r>
            <a:r>
              <a:rPr lang="en-US" altLang="en-US" baseline="-25000"/>
              <a:t>k</a:t>
            </a:r>
            <a:r>
              <a:rPr lang="en-US" altLang="en-US"/>
              <a:t>)</a:t>
            </a:r>
          </a:p>
          <a:p>
            <a:pPr lvl="1" eaLnBrk="1" hangingPunct="1"/>
            <a:r>
              <a:rPr lang="en-US" altLang="en-US"/>
              <a:t>Link Function: Identifies a function of the mean that is a linear function of the explanatory variables </a:t>
            </a:r>
          </a:p>
        </p:txBody>
      </p:sp>
      <p:graphicFrame>
        <p:nvGraphicFramePr>
          <p:cNvPr id="5124" name="Object 4"/>
          <p:cNvGraphicFramePr>
            <a:graphicFrameLocks noChangeAspect="1"/>
          </p:cNvGraphicFramePr>
          <p:nvPr/>
        </p:nvGraphicFramePr>
        <p:xfrm>
          <a:off x="3200400" y="5715000"/>
          <a:ext cx="3505200" cy="452438"/>
        </p:xfrm>
        <a:graphic>
          <a:graphicData uri="http://schemas.openxmlformats.org/presentationml/2006/ole">
            <mc:AlternateContent xmlns:mc="http://schemas.openxmlformats.org/markup-compatibility/2006">
              <mc:Choice xmlns:v="urn:schemas-microsoft-com:vml" Requires="v">
                <p:oleObj spid="_x0000_s5124" name="Equation" r:id="rId2" imgW="1765300" imgH="228600" progId="Equation.3">
                  <p:embed/>
                </p:oleObj>
              </mc:Choice>
              <mc:Fallback>
                <p:oleObj name="Equation" r:id="rId2" imgW="1765300" imgH="2286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5715000"/>
                        <a:ext cx="3505200" cy="452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b="1"/>
              <a:t>Regression analysis</a:t>
            </a:r>
          </a:p>
        </p:txBody>
      </p:sp>
      <p:sp>
        <p:nvSpPr>
          <p:cNvPr id="30723" name="Rectangle 3"/>
          <p:cNvSpPr>
            <a:spLocks noGrp="1" noChangeArrowheads="1"/>
          </p:cNvSpPr>
          <p:nvPr>
            <p:ph type="body" idx="1"/>
          </p:nvPr>
        </p:nvSpPr>
        <p:spPr/>
        <p:txBody>
          <a:bodyPr/>
          <a:lstStyle/>
          <a:p>
            <a:pPr eaLnBrk="1" hangingPunct="1"/>
            <a:endParaRPr lang="en-US" altLang="en-US"/>
          </a:p>
        </p:txBody>
      </p:sp>
      <p:pic>
        <p:nvPicPr>
          <p:cNvPr id="30724" name="Picture 4"/>
          <p:cNvPicPr>
            <a:picLocks noChangeAspect="1" noChangeArrowheads="1"/>
          </p:cNvPicPr>
          <p:nvPr/>
        </p:nvPicPr>
        <p:blipFill>
          <a:blip r:embed="rId3" cstate="print"/>
          <a:srcRect/>
          <a:stretch>
            <a:fillRect/>
          </a:stretch>
        </p:blipFill>
        <p:spPr bwMode="auto">
          <a:xfrm>
            <a:off x="1114425" y="2454275"/>
            <a:ext cx="4686300" cy="3736975"/>
          </a:xfrm>
          <a:prstGeom prst="rect">
            <a:avLst/>
          </a:prstGeom>
          <a:noFill/>
          <a:ln w="12700">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b="1"/>
              <a:t>Building the Multilevel Regression Model: Random intercept model</a:t>
            </a:r>
          </a:p>
        </p:txBody>
      </p:sp>
      <p:sp>
        <p:nvSpPr>
          <p:cNvPr id="17411" name="Rectangle 3"/>
          <p:cNvSpPr>
            <a:spLocks noGrp="1" noChangeArrowheads="1"/>
          </p:cNvSpPr>
          <p:nvPr>
            <p:ph type="body" idx="1"/>
          </p:nvPr>
        </p:nvSpPr>
        <p:spPr>
          <a:xfrm>
            <a:off x="984250" y="1833563"/>
            <a:ext cx="7175500" cy="4283075"/>
          </a:xfrm>
        </p:spPr>
        <p:txBody>
          <a:bodyPr/>
          <a:lstStyle/>
          <a:p>
            <a:pPr eaLnBrk="1" hangingPunct="1">
              <a:buFont typeface="Wingdings" panose="05000000000000000000" pitchFamily="2" charset="2"/>
              <a:buNone/>
              <a:defRPr/>
            </a:pPr>
            <a:r>
              <a:rPr lang="en-US" altLang="en-US"/>
              <a:t>In multilevel regression, at the lowest level:</a:t>
            </a:r>
          </a:p>
          <a:p>
            <a:pPr eaLnBrk="1" hangingPunct="1">
              <a:defRPr/>
            </a:pPr>
            <a:r>
              <a:rPr lang="en-US" altLang="en-US"/>
              <a:t>Y</a:t>
            </a:r>
            <a:r>
              <a:rPr lang="en-US" altLang="en-US" baseline="-25000">
                <a:latin typeface="Times New Roman" panose="02020603050405020304" pitchFamily="18" charset="0"/>
              </a:rPr>
              <a:t>i</a:t>
            </a:r>
            <a:r>
              <a:rPr lang="en-US" altLang="en-US" baseline="-25000">
                <a:solidFill>
                  <a:srgbClr val="FF0000"/>
                </a:solidFill>
                <a:latin typeface="Times New Roman" panose="02020603050405020304" pitchFamily="18" charset="0"/>
              </a:rPr>
              <a:t>j</a:t>
            </a:r>
            <a:r>
              <a:rPr lang="en-US" altLang="en-US"/>
              <a:t>= </a:t>
            </a:r>
            <a:r>
              <a:rPr lang="en-US" altLang="en-US">
                <a:latin typeface="Symbol" panose="05050102010706020507" pitchFamily="18" charset="2"/>
              </a:rPr>
              <a:t>b</a:t>
            </a:r>
            <a:r>
              <a:rPr lang="en-US" altLang="en-US" baseline="-25000">
                <a:latin typeface="Times New Roman" panose="02020603050405020304" pitchFamily="18" charset="0"/>
              </a:rPr>
              <a:t>0</a:t>
            </a:r>
            <a:r>
              <a:rPr lang="en-US" altLang="en-US" baseline="-25000">
                <a:solidFill>
                  <a:srgbClr val="FF0000"/>
                </a:solidFill>
                <a:latin typeface="Times New Roman" panose="02020603050405020304" pitchFamily="18" charset="0"/>
              </a:rPr>
              <a:t>j</a:t>
            </a:r>
            <a:r>
              <a:rPr lang="en-US" altLang="en-US"/>
              <a:t>+ </a:t>
            </a:r>
            <a:r>
              <a:rPr lang="en-US" altLang="en-US">
                <a:latin typeface="Symbol" panose="05050102010706020507" pitchFamily="18" charset="2"/>
              </a:rPr>
              <a:t>b</a:t>
            </a:r>
            <a:r>
              <a:rPr lang="en-US" altLang="en-US" baseline="-25000">
                <a:latin typeface="Times New Roman" panose="02020603050405020304" pitchFamily="18" charset="0"/>
              </a:rPr>
              <a:t>1</a:t>
            </a:r>
            <a:r>
              <a:rPr lang="en-US" altLang="en-US" baseline="-25000">
                <a:solidFill>
                  <a:srgbClr val="FF0000"/>
                </a:solidFill>
                <a:latin typeface="Times New Roman" panose="02020603050405020304" pitchFamily="18" charset="0"/>
              </a:rPr>
              <a:t>j</a:t>
            </a:r>
            <a:r>
              <a:rPr lang="en-US" altLang="en-US"/>
              <a:t>X</a:t>
            </a:r>
            <a:r>
              <a:rPr lang="en-US" altLang="en-US" baseline="-25000"/>
              <a:t>i</a:t>
            </a:r>
            <a:r>
              <a:rPr lang="en-US" altLang="en-US" baseline="-25000">
                <a:solidFill>
                  <a:srgbClr val="FF0000"/>
                </a:solidFill>
              </a:rPr>
              <a:t>j</a:t>
            </a:r>
            <a:r>
              <a:rPr lang="en-US" altLang="en-US"/>
              <a:t>+ e</a:t>
            </a:r>
            <a:r>
              <a:rPr lang="en-US" altLang="en-US" baseline="-25000">
                <a:latin typeface="Times New Roman" panose="02020603050405020304" pitchFamily="18" charset="0"/>
              </a:rPr>
              <a:t>i</a:t>
            </a:r>
            <a:r>
              <a:rPr lang="en-US" altLang="en-US" baseline="-25000">
                <a:solidFill>
                  <a:srgbClr val="FF0000"/>
                </a:solidFill>
                <a:latin typeface="Times New Roman" panose="02020603050405020304" pitchFamily="18" charset="0"/>
              </a:rPr>
              <a:t>j</a:t>
            </a:r>
          </a:p>
          <a:p>
            <a:pPr eaLnBrk="1" hangingPunct="1">
              <a:defRPr/>
            </a:pPr>
            <a:endParaRPr lang="en-US" altLang="en-US" baseline="-25000"/>
          </a:p>
          <a:p>
            <a:pPr lvl="1" eaLnBrk="1" hangingPunct="1">
              <a:defRPr/>
            </a:pPr>
            <a:r>
              <a:rPr lang="en-US" altLang="en-US" sz="2215">
                <a:latin typeface="Symbol" panose="05050102010706020507" pitchFamily="18" charset="2"/>
              </a:rPr>
              <a:t>b</a:t>
            </a:r>
            <a:r>
              <a:rPr lang="en-US" altLang="en-US" sz="2215" baseline="-25000">
                <a:latin typeface="Times New Roman" panose="02020603050405020304" pitchFamily="18" charset="0"/>
              </a:rPr>
              <a:t>0j</a:t>
            </a:r>
            <a:r>
              <a:rPr lang="en-US" altLang="en-US" sz="2215"/>
              <a:t> intercept,  </a:t>
            </a:r>
          </a:p>
          <a:p>
            <a:pPr lvl="1" eaLnBrk="1" hangingPunct="1">
              <a:defRPr/>
            </a:pPr>
            <a:r>
              <a:rPr lang="en-US" altLang="en-US" sz="2215">
                <a:latin typeface="Symbol" panose="05050102010706020507" pitchFamily="18" charset="2"/>
              </a:rPr>
              <a:t>b</a:t>
            </a:r>
            <a:r>
              <a:rPr lang="en-US" altLang="en-US" sz="2215" baseline="-25000">
                <a:latin typeface="Times New Roman" panose="02020603050405020304" pitchFamily="18" charset="0"/>
              </a:rPr>
              <a:t>1j</a:t>
            </a:r>
            <a:r>
              <a:rPr lang="en-US" altLang="en-US" sz="2215"/>
              <a:t> regression slope, </a:t>
            </a:r>
          </a:p>
          <a:p>
            <a:pPr lvl="1" eaLnBrk="1" hangingPunct="1">
              <a:defRPr/>
            </a:pPr>
            <a:r>
              <a:rPr lang="en-US" altLang="en-US" sz="2215"/>
              <a:t>e</a:t>
            </a:r>
            <a:r>
              <a:rPr lang="en-US" altLang="en-US" sz="2215" baseline="-25000">
                <a:latin typeface="Times New Roman" panose="02020603050405020304" pitchFamily="18" charset="0"/>
              </a:rPr>
              <a:t>ij</a:t>
            </a:r>
            <a:r>
              <a:rPr lang="en-US" altLang="en-US" sz="2215"/>
              <a:t> residual error term</a:t>
            </a:r>
          </a:p>
          <a:p>
            <a:pPr lvl="1" algn="just" eaLnBrk="1" hangingPunct="1">
              <a:defRPr/>
            </a:pPr>
            <a:r>
              <a:rPr lang="en-US" altLang="en-US" sz="2215"/>
              <a:t>subscript </a:t>
            </a:r>
            <a:r>
              <a:rPr lang="en-US" altLang="en-US" sz="2215">
                <a:latin typeface="Times New Roman" panose="02020603050405020304" pitchFamily="18" charset="0"/>
              </a:rPr>
              <a:t>i</a:t>
            </a:r>
            <a:r>
              <a:rPr lang="en-US" altLang="en-US" sz="2215"/>
              <a:t> for individuals, </a:t>
            </a:r>
            <a:r>
              <a:rPr lang="en-US" altLang="en-US" sz="2215">
                <a:latin typeface="Times New Roman" panose="02020603050405020304" pitchFamily="18" charset="0"/>
              </a:rPr>
              <a:t>j</a:t>
            </a:r>
            <a:r>
              <a:rPr lang="en-US" altLang="en-US" sz="2215"/>
              <a:t> for groups</a:t>
            </a:r>
          </a:p>
          <a:p>
            <a:pPr lvl="1" eaLnBrk="1" hangingPunct="1">
              <a:defRPr/>
            </a:pPr>
            <a:r>
              <a:rPr lang="en-US" altLang="en-US" sz="2215"/>
              <a:t>each group has its own intercept coefficient </a:t>
            </a:r>
            <a:r>
              <a:rPr lang="en-US" altLang="en-US" sz="2215">
                <a:latin typeface="Symbol" panose="05050102010706020507" pitchFamily="18" charset="2"/>
              </a:rPr>
              <a:t>b</a:t>
            </a:r>
            <a:r>
              <a:rPr lang="en-US" altLang="en-US" sz="2215" baseline="-25000"/>
              <a:t>0j</a:t>
            </a:r>
            <a:endParaRPr lang="en-US" altLang="en-US" sz="2215"/>
          </a:p>
          <a:p>
            <a:pPr lvl="1" eaLnBrk="1" hangingPunct="1">
              <a:defRPr/>
            </a:pPr>
            <a:r>
              <a:rPr lang="en-US" altLang="en-US" sz="2215"/>
              <a:t>and its own slope coefficient </a:t>
            </a:r>
            <a:r>
              <a:rPr lang="en-US" altLang="en-US" sz="2215">
                <a:latin typeface="Symbol" panose="05050102010706020507" pitchFamily="18" charset="2"/>
              </a:rPr>
              <a:t>b</a:t>
            </a:r>
            <a:r>
              <a:rPr lang="en-US" altLang="en-US" sz="2215" baseline="-25000"/>
              <a:t>1j</a:t>
            </a:r>
            <a:endParaRPr lang="en-US" altLang="en-US" sz="2215"/>
          </a:p>
          <a:p>
            <a:pPr eaLnBrk="1" hangingPunct="1">
              <a:buFont typeface="Wingdings" panose="05000000000000000000" pitchFamily="2" charset="2"/>
              <a:buNone/>
              <a:defRPr/>
            </a:pPr>
            <a:endParaRPr lang="en-US" altLang="en-US" sz="2585"/>
          </a:p>
          <a:p>
            <a:pPr eaLnBrk="1" hangingPunct="1">
              <a:buFont typeface="Wingdings" panose="05000000000000000000" pitchFamily="2" charset="2"/>
              <a:buNone/>
              <a:defRPr/>
            </a:pPr>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b="1"/>
              <a:t>Building the Multilevel Regression Model: Intercept only model</a:t>
            </a:r>
          </a:p>
        </p:txBody>
      </p:sp>
      <p:sp>
        <p:nvSpPr>
          <p:cNvPr id="34819" name="Rectangle 3"/>
          <p:cNvSpPr>
            <a:spLocks noGrp="1" noChangeArrowheads="1"/>
          </p:cNvSpPr>
          <p:nvPr>
            <p:ph type="body" idx="1"/>
          </p:nvPr>
        </p:nvSpPr>
        <p:spPr>
          <a:xfrm>
            <a:off x="984250" y="1670050"/>
            <a:ext cx="7175500" cy="4713288"/>
          </a:xfrm>
        </p:spPr>
        <p:txBody>
          <a:bodyPr/>
          <a:lstStyle/>
          <a:p>
            <a:pPr eaLnBrk="1" hangingPunct="1">
              <a:buFont typeface="Wingdings" pitchFamily="2" charset="2"/>
              <a:buNone/>
            </a:pPr>
            <a:r>
              <a:rPr lang="en-US" altLang="en-US"/>
              <a:t>In multilevel regression, at the lowest level:</a:t>
            </a:r>
          </a:p>
          <a:p>
            <a:pPr eaLnBrk="1" hangingPunct="1"/>
            <a:r>
              <a:rPr lang="en-US" altLang="en-US"/>
              <a:t>Y</a:t>
            </a:r>
            <a:r>
              <a:rPr lang="en-US" altLang="en-US" baseline="-25000">
                <a:latin typeface="Times New Roman" pitchFamily="18" charset="0"/>
              </a:rPr>
              <a:t>ij</a:t>
            </a:r>
            <a:r>
              <a:rPr lang="en-US" altLang="en-US"/>
              <a:t>= </a:t>
            </a:r>
            <a:r>
              <a:rPr lang="en-US" altLang="en-US">
                <a:latin typeface="Symbol" pitchFamily="18" charset="2"/>
              </a:rPr>
              <a:t>b</a:t>
            </a:r>
            <a:r>
              <a:rPr lang="en-US" altLang="en-US" baseline="-25000">
                <a:latin typeface="Times New Roman" pitchFamily="18" charset="0"/>
              </a:rPr>
              <a:t>0j</a:t>
            </a:r>
            <a:r>
              <a:rPr lang="en-US" altLang="en-US"/>
              <a:t>+ e</a:t>
            </a:r>
            <a:r>
              <a:rPr lang="en-US" altLang="en-US" baseline="-25000">
                <a:latin typeface="Times New Roman" pitchFamily="18" charset="0"/>
              </a:rPr>
              <a:t>ij</a:t>
            </a:r>
          </a:p>
          <a:p>
            <a:pPr eaLnBrk="1" hangingPunct="1"/>
            <a:endParaRPr lang="en-US" altLang="en-US" baseline="-25000">
              <a:latin typeface="Times New Roman" pitchFamily="18" charset="0"/>
            </a:endParaRPr>
          </a:p>
          <a:p>
            <a:pPr algn="just" eaLnBrk="1" hangingPunct="1"/>
            <a:r>
              <a:rPr lang="en-US" altLang="en-US"/>
              <a:t>Random intercept model:</a:t>
            </a:r>
            <a:endParaRPr lang="en-US" altLang="en-US">
              <a:latin typeface="Symbol" pitchFamily="18" charset="2"/>
            </a:endParaRPr>
          </a:p>
          <a:p>
            <a:pPr algn="just" eaLnBrk="1" hangingPunct="1"/>
            <a:r>
              <a:rPr lang="en-US" altLang="en-US">
                <a:latin typeface="Symbol" pitchFamily="18" charset="2"/>
              </a:rPr>
              <a:t>b</a:t>
            </a:r>
            <a:r>
              <a:rPr lang="en-US" altLang="en-US" baseline="-25000">
                <a:latin typeface="Times New Roman" pitchFamily="18" charset="0"/>
              </a:rPr>
              <a:t>0j</a:t>
            </a:r>
            <a:r>
              <a:rPr lang="en-US" altLang="en-US"/>
              <a:t>= </a:t>
            </a:r>
            <a:r>
              <a:rPr lang="en-US" altLang="en-US">
                <a:latin typeface="Symbol" pitchFamily="18" charset="2"/>
              </a:rPr>
              <a:t>g</a:t>
            </a:r>
            <a:r>
              <a:rPr lang="en-US" altLang="en-US" baseline="-25000"/>
              <a:t>00</a:t>
            </a:r>
            <a:r>
              <a:rPr lang="en-US" altLang="en-US"/>
              <a:t>+ </a:t>
            </a:r>
            <a:r>
              <a:rPr lang="en-US" altLang="en-US">
                <a:solidFill>
                  <a:srgbClr val="FF0000"/>
                </a:solidFill>
              </a:rPr>
              <a:t>u</a:t>
            </a:r>
            <a:r>
              <a:rPr lang="en-US" altLang="en-US" baseline="-25000">
                <a:solidFill>
                  <a:srgbClr val="FF0000"/>
                </a:solidFill>
                <a:latin typeface="Times New Roman" pitchFamily="18" charset="0"/>
              </a:rPr>
              <a:t>0j</a:t>
            </a:r>
          </a:p>
          <a:p>
            <a:pPr lvl="1" eaLnBrk="1" hangingPunct="1"/>
            <a:r>
              <a:rPr lang="en-US" altLang="en-US">
                <a:latin typeface="Symbol" pitchFamily="18" charset="2"/>
              </a:rPr>
              <a:t>g</a:t>
            </a:r>
            <a:r>
              <a:rPr lang="en-US" altLang="en-US" baseline="-25000"/>
              <a:t>00</a:t>
            </a:r>
            <a:r>
              <a:rPr lang="en-US" altLang="en-US"/>
              <a:t> is the intercept of </a:t>
            </a:r>
            <a:r>
              <a:rPr lang="en-US" altLang="en-US">
                <a:latin typeface="Symbol" pitchFamily="18" charset="2"/>
              </a:rPr>
              <a:t>b</a:t>
            </a:r>
            <a:r>
              <a:rPr lang="en-US" altLang="en-US" baseline="-25000">
                <a:latin typeface="Times New Roman" pitchFamily="18" charset="0"/>
              </a:rPr>
              <a:t>0j</a:t>
            </a:r>
            <a:r>
              <a:rPr lang="en-US" altLang="en-US"/>
              <a:t> u</a:t>
            </a:r>
            <a:r>
              <a:rPr lang="en-US" altLang="en-US" baseline="-25000"/>
              <a:t>0j</a:t>
            </a:r>
            <a:r>
              <a:rPr lang="en-US" altLang="en-US"/>
              <a:t> is the residual error term in the equation for </a:t>
            </a:r>
            <a:r>
              <a:rPr lang="en-US" altLang="en-US">
                <a:latin typeface="Symbol" pitchFamily="18" charset="2"/>
              </a:rPr>
              <a:t>b</a:t>
            </a:r>
            <a:r>
              <a:rPr lang="en-US" altLang="en-US" baseline="-25000">
                <a:latin typeface="Times New Roman" pitchFamily="18" charset="0"/>
              </a:rPr>
              <a:t>0j</a:t>
            </a:r>
          </a:p>
          <a:p>
            <a:pPr lvl="1" eaLnBrk="1" hangingPunct="1"/>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b="1"/>
              <a:t>Building the Multilevel Regression Model: Random intercept model</a:t>
            </a:r>
          </a:p>
        </p:txBody>
      </p:sp>
      <p:sp>
        <p:nvSpPr>
          <p:cNvPr id="36867" name="Rectangle 3"/>
          <p:cNvSpPr>
            <a:spLocks noGrp="1" noChangeArrowheads="1"/>
          </p:cNvSpPr>
          <p:nvPr>
            <p:ph type="body" idx="1"/>
          </p:nvPr>
        </p:nvSpPr>
        <p:spPr>
          <a:xfrm>
            <a:off x="984250" y="1670050"/>
            <a:ext cx="7175500" cy="4713288"/>
          </a:xfrm>
        </p:spPr>
        <p:txBody>
          <a:bodyPr/>
          <a:lstStyle/>
          <a:p>
            <a:pPr eaLnBrk="1" hangingPunct="1">
              <a:buFont typeface="Wingdings" pitchFamily="2" charset="2"/>
              <a:buNone/>
            </a:pPr>
            <a:r>
              <a:rPr lang="en-US" altLang="en-US"/>
              <a:t>In multilevel regression, at the lowest level:</a:t>
            </a:r>
          </a:p>
          <a:p>
            <a:pPr eaLnBrk="1" hangingPunct="1"/>
            <a:r>
              <a:rPr lang="en-US" altLang="en-US"/>
              <a:t>Y</a:t>
            </a:r>
            <a:r>
              <a:rPr lang="en-US" altLang="en-US" baseline="-25000">
                <a:latin typeface="Times New Roman" pitchFamily="18" charset="0"/>
              </a:rPr>
              <a:t>ij</a:t>
            </a:r>
            <a:r>
              <a:rPr lang="en-US" altLang="en-US"/>
              <a:t>= </a:t>
            </a:r>
            <a:r>
              <a:rPr lang="en-US" altLang="en-US">
                <a:latin typeface="Symbol" pitchFamily="18" charset="2"/>
              </a:rPr>
              <a:t>b</a:t>
            </a:r>
            <a:r>
              <a:rPr lang="en-US" altLang="en-US" baseline="-25000">
                <a:latin typeface="Times New Roman" pitchFamily="18" charset="0"/>
              </a:rPr>
              <a:t>0j</a:t>
            </a:r>
            <a:r>
              <a:rPr lang="en-US" altLang="en-US"/>
              <a:t>+ </a:t>
            </a:r>
            <a:r>
              <a:rPr lang="en-US" altLang="en-US">
                <a:solidFill>
                  <a:srgbClr val="FF0000"/>
                </a:solidFill>
                <a:latin typeface="Symbol" pitchFamily="18" charset="2"/>
              </a:rPr>
              <a:t>b</a:t>
            </a:r>
            <a:r>
              <a:rPr lang="en-US" altLang="en-US" baseline="-25000">
                <a:solidFill>
                  <a:srgbClr val="FF0000"/>
                </a:solidFill>
                <a:latin typeface="Times New Roman" pitchFamily="18" charset="0"/>
              </a:rPr>
              <a:t>1j</a:t>
            </a:r>
            <a:r>
              <a:rPr lang="en-US" altLang="en-US">
                <a:solidFill>
                  <a:srgbClr val="FF0000"/>
                </a:solidFill>
              </a:rPr>
              <a:t>X</a:t>
            </a:r>
            <a:r>
              <a:rPr lang="en-US" altLang="en-US" baseline="-25000">
                <a:solidFill>
                  <a:srgbClr val="FF0000"/>
                </a:solidFill>
              </a:rPr>
              <a:t>ij</a:t>
            </a:r>
            <a:r>
              <a:rPr lang="en-US" altLang="en-US"/>
              <a:t>+ e</a:t>
            </a:r>
            <a:r>
              <a:rPr lang="en-US" altLang="en-US" baseline="-25000">
                <a:latin typeface="Times New Roman" pitchFamily="18" charset="0"/>
              </a:rPr>
              <a:t>ij</a:t>
            </a:r>
          </a:p>
          <a:p>
            <a:pPr eaLnBrk="1" hangingPunct="1"/>
            <a:endParaRPr lang="en-US" altLang="en-US" baseline="-25000">
              <a:latin typeface="Times New Roman" pitchFamily="18" charset="0"/>
            </a:endParaRPr>
          </a:p>
          <a:p>
            <a:pPr algn="just" eaLnBrk="1" hangingPunct="1"/>
            <a:r>
              <a:rPr lang="en-US" altLang="en-US"/>
              <a:t>Random intercept model:</a:t>
            </a:r>
            <a:endParaRPr lang="en-US" altLang="en-US">
              <a:latin typeface="Symbol" pitchFamily="18" charset="2"/>
            </a:endParaRPr>
          </a:p>
          <a:p>
            <a:pPr algn="just" eaLnBrk="1" hangingPunct="1"/>
            <a:r>
              <a:rPr lang="en-US" altLang="en-US">
                <a:latin typeface="Symbol" pitchFamily="18" charset="2"/>
              </a:rPr>
              <a:t>b</a:t>
            </a:r>
            <a:r>
              <a:rPr lang="en-US" altLang="en-US" baseline="-25000">
                <a:latin typeface="Times New Roman" pitchFamily="18" charset="0"/>
              </a:rPr>
              <a:t>0j</a:t>
            </a:r>
            <a:r>
              <a:rPr lang="en-US" altLang="en-US"/>
              <a:t>= </a:t>
            </a:r>
            <a:r>
              <a:rPr lang="en-US" altLang="en-US">
                <a:latin typeface="Symbol" pitchFamily="18" charset="2"/>
              </a:rPr>
              <a:t>g</a:t>
            </a:r>
            <a:r>
              <a:rPr lang="en-US" altLang="en-US" baseline="-25000"/>
              <a:t>00</a:t>
            </a:r>
            <a:r>
              <a:rPr lang="en-US" altLang="en-US"/>
              <a:t>+ u</a:t>
            </a:r>
            <a:r>
              <a:rPr lang="en-US" altLang="en-US" baseline="-25000">
                <a:latin typeface="Times New Roman" pitchFamily="18" charset="0"/>
              </a:rPr>
              <a:t>0j</a:t>
            </a:r>
          </a:p>
          <a:p>
            <a:pPr lvl="1" eaLnBrk="1" hangingPunct="1"/>
            <a:r>
              <a:rPr lang="en-US" altLang="en-US">
                <a:latin typeface="Symbol" pitchFamily="18" charset="2"/>
              </a:rPr>
              <a:t>g</a:t>
            </a:r>
            <a:r>
              <a:rPr lang="en-US" altLang="en-US" baseline="-25000"/>
              <a:t>00</a:t>
            </a:r>
            <a:r>
              <a:rPr lang="en-US" altLang="en-US"/>
              <a:t> is the intercept of </a:t>
            </a:r>
            <a:r>
              <a:rPr lang="en-US" altLang="en-US">
                <a:latin typeface="Symbol" pitchFamily="18" charset="2"/>
              </a:rPr>
              <a:t>b</a:t>
            </a:r>
            <a:r>
              <a:rPr lang="en-US" altLang="en-US" baseline="-25000">
                <a:latin typeface="Times New Roman" pitchFamily="18" charset="0"/>
              </a:rPr>
              <a:t>0j</a:t>
            </a:r>
            <a:r>
              <a:rPr lang="en-US" altLang="en-US"/>
              <a:t> u</a:t>
            </a:r>
            <a:r>
              <a:rPr lang="en-US" altLang="en-US" baseline="-25000"/>
              <a:t>0j</a:t>
            </a:r>
            <a:r>
              <a:rPr lang="en-US" altLang="en-US"/>
              <a:t> is the residual error term in the equation for </a:t>
            </a:r>
            <a:r>
              <a:rPr lang="en-US" altLang="en-US">
                <a:latin typeface="Symbol" pitchFamily="18" charset="2"/>
              </a:rPr>
              <a:t>b</a:t>
            </a:r>
            <a:r>
              <a:rPr lang="en-US" altLang="en-US" baseline="-25000">
                <a:latin typeface="Times New Roman" pitchFamily="18" charset="0"/>
              </a:rPr>
              <a:t>0j</a:t>
            </a:r>
          </a:p>
          <a:p>
            <a:pPr lvl="1" eaLnBrk="1" hangingPunct="1"/>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b="1"/>
              <a:t>Building the Multilevel Regression Model: Random intercept model</a:t>
            </a:r>
          </a:p>
        </p:txBody>
      </p:sp>
      <p:pic>
        <p:nvPicPr>
          <p:cNvPr id="38915" name="Picture 4"/>
          <p:cNvPicPr>
            <a:picLocks noChangeAspect="1" noChangeArrowheads="1"/>
          </p:cNvPicPr>
          <p:nvPr/>
        </p:nvPicPr>
        <p:blipFill>
          <a:blip r:embed="rId3" cstate="print"/>
          <a:srcRect t="14267" b="12473"/>
          <a:stretch>
            <a:fillRect/>
          </a:stretch>
        </p:blipFill>
        <p:spPr bwMode="auto">
          <a:xfrm>
            <a:off x="1114425" y="2432050"/>
            <a:ext cx="5651500" cy="3455988"/>
          </a:xfrm>
          <a:prstGeom prst="rect">
            <a:avLst/>
          </a:prstGeom>
          <a:noFill/>
          <a:ln w="12700">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b="1"/>
              <a:t>Building the Multilevel Regression Model: Intercept only model</a:t>
            </a:r>
          </a:p>
        </p:txBody>
      </p:sp>
      <p:sp>
        <p:nvSpPr>
          <p:cNvPr id="40963" name="Rectangle 3"/>
          <p:cNvSpPr>
            <a:spLocks noGrp="1" noChangeArrowheads="1"/>
          </p:cNvSpPr>
          <p:nvPr>
            <p:ph type="body" idx="1"/>
          </p:nvPr>
        </p:nvSpPr>
        <p:spPr>
          <a:xfrm>
            <a:off x="984250" y="1670050"/>
            <a:ext cx="7175500" cy="4713288"/>
          </a:xfrm>
        </p:spPr>
        <p:txBody>
          <a:bodyPr/>
          <a:lstStyle/>
          <a:p>
            <a:pPr eaLnBrk="1" hangingPunct="1"/>
            <a:r>
              <a:rPr lang="en-US" altLang="en-US" dirty="0" err="1"/>
              <a:t>Y</a:t>
            </a:r>
            <a:r>
              <a:rPr lang="en-US" altLang="en-US" baseline="-25000" dirty="0" err="1">
                <a:latin typeface="Times New Roman" pitchFamily="18" charset="0"/>
              </a:rPr>
              <a:t>ij</a:t>
            </a:r>
            <a:r>
              <a:rPr lang="en-US" altLang="en-US" dirty="0"/>
              <a:t>= </a:t>
            </a:r>
            <a:r>
              <a:rPr lang="en-US" altLang="en-US" dirty="0">
                <a:latin typeface="Symbol" pitchFamily="18" charset="2"/>
              </a:rPr>
              <a:t>b</a:t>
            </a:r>
            <a:r>
              <a:rPr lang="en-US" altLang="en-US" baseline="-25000" dirty="0">
                <a:latin typeface="Times New Roman" pitchFamily="18" charset="0"/>
              </a:rPr>
              <a:t>0j</a:t>
            </a:r>
            <a:r>
              <a:rPr lang="en-US" altLang="en-US" dirty="0"/>
              <a:t>+ </a:t>
            </a:r>
            <a:r>
              <a:rPr lang="en-US" altLang="en-US" dirty="0">
                <a:latin typeface="Symbol" pitchFamily="18" charset="2"/>
              </a:rPr>
              <a:t>b</a:t>
            </a:r>
            <a:r>
              <a:rPr lang="en-US" altLang="en-US" baseline="-25000" dirty="0">
                <a:latin typeface="Times New Roman" pitchFamily="18" charset="0"/>
              </a:rPr>
              <a:t>1j</a:t>
            </a:r>
            <a:r>
              <a:rPr lang="en-US" altLang="en-US" dirty="0"/>
              <a:t>X</a:t>
            </a:r>
            <a:r>
              <a:rPr lang="en-US" altLang="en-US" baseline="-25000" dirty="0"/>
              <a:t>ij</a:t>
            </a:r>
            <a:r>
              <a:rPr lang="en-US" altLang="en-US" dirty="0"/>
              <a:t>+ </a:t>
            </a:r>
            <a:r>
              <a:rPr lang="en-US" altLang="en-US" dirty="0" err="1"/>
              <a:t>e</a:t>
            </a:r>
            <a:r>
              <a:rPr lang="en-US" altLang="en-US" baseline="-25000" dirty="0" err="1">
                <a:latin typeface="Times New Roman" pitchFamily="18" charset="0"/>
              </a:rPr>
              <a:t>ij</a:t>
            </a:r>
            <a:endParaRPr lang="en-US" altLang="en-US" baseline="-25000" dirty="0">
              <a:latin typeface="Times New Roman" pitchFamily="18" charset="0"/>
            </a:endParaRPr>
          </a:p>
          <a:p>
            <a:pPr algn="just" eaLnBrk="1" hangingPunct="1"/>
            <a:r>
              <a:rPr lang="en-US" altLang="en-US" dirty="0"/>
              <a:t>Random intercept model:</a:t>
            </a:r>
            <a:endParaRPr lang="en-US" altLang="en-US" dirty="0">
              <a:latin typeface="Symbol" pitchFamily="18" charset="2"/>
            </a:endParaRPr>
          </a:p>
          <a:p>
            <a:pPr algn="just" eaLnBrk="1" hangingPunct="1"/>
            <a:r>
              <a:rPr lang="en-US" altLang="en-US" dirty="0">
                <a:latin typeface="Symbol" pitchFamily="18" charset="2"/>
              </a:rPr>
              <a:t>b</a:t>
            </a:r>
            <a:r>
              <a:rPr lang="en-US" altLang="en-US" baseline="-25000" dirty="0">
                <a:latin typeface="Times New Roman" pitchFamily="18" charset="0"/>
              </a:rPr>
              <a:t>0j</a:t>
            </a:r>
            <a:r>
              <a:rPr lang="en-US" altLang="en-US" dirty="0"/>
              <a:t>= </a:t>
            </a:r>
            <a:r>
              <a:rPr lang="en-US" altLang="en-US" dirty="0">
                <a:latin typeface="Symbol" pitchFamily="18" charset="2"/>
              </a:rPr>
              <a:t>g</a:t>
            </a:r>
            <a:r>
              <a:rPr lang="en-US" altLang="en-US" baseline="-25000" dirty="0"/>
              <a:t>00</a:t>
            </a:r>
            <a:r>
              <a:rPr lang="en-US" altLang="en-US" dirty="0"/>
              <a:t>+ u</a:t>
            </a:r>
            <a:r>
              <a:rPr lang="en-US" altLang="en-US" baseline="-25000" dirty="0">
                <a:latin typeface="Times New Roman" pitchFamily="18" charset="0"/>
              </a:rPr>
              <a:t>0j</a:t>
            </a:r>
          </a:p>
          <a:p>
            <a:pPr lvl="1" eaLnBrk="1" hangingPunct="1"/>
            <a:r>
              <a:rPr lang="en-US" altLang="en-US" dirty="0">
                <a:latin typeface="Symbol" pitchFamily="18" charset="2"/>
              </a:rPr>
              <a:t>g</a:t>
            </a:r>
            <a:r>
              <a:rPr lang="en-US" altLang="en-US" baseline="-25000" dirty="0"/>
              <a:t>00</a:t>
            </a:r>
            <a:r>
              <a:rPr lang="en-US" altLang="en-US" dirty="0"/>
              <a:t> is the intercept of </a:t>
            </a:r>
            <a:r>
              <a:rPr lang="en-US" altLang="en-US" dirty="0">
                <a:latin typeface="Symbol" pitchFamily="18" charset="2"/>
              </a:rPr>
              <a:t>b</a:t>
            </a:r>
            <a:r>
              <a:rPr lang="en-US" altLang="en-US" baseline="-25000" dirty="0">
                <a:latin typeface="Times New Roman" pitchFamily="18" charset="0"/>
              </a:rPr>
              <a:t>0j</a:t>
            </a:r>
            <a:r>
              <a:rPr lang="en-US" altLang="en-US" dirty="0"/>
              <a:t> u</a:t>
            </a:r>
            <a:r>
              <a:rPr lang="en-US" altLang="en-US" baseline="-25000" dirty="0"/>
              <a:t>0j</a:t>
            </a:r>
            <a:r>
              <a:rPr lang="en-US" altLang="en-US" dirty="0"/>
              <a:t> is the residual error term in the equation for </a:t>
            </a:r>
            <a:r>
              <a:rPr lang="en-US" altLang="en-US" dirty="0">
                <a:latin typeface="Symbol" pitchFamily="18" charset="2"/>
              </a:rPr>
              <a:t>b</a:t>
            </a:r>
            <a:r>
              <a:rPr lang="en-US" altLang="en-US" baseline="-25000" dirty="0">
                <a:latin typeface="Times New Roman" pitchFamily="18" charset="0"/>
              </a:rPr>
              <a:t>0j</a:t>
            </a:r>
          </a:p>
          <a:p>
            <a:pPr algn="just" eaLnBrk="1" hangingPunct="1"/>
            <a:r>
              <a:rPr lang="en-US" altLang="en-US" dirty="0"/>
              <a:t>Random slope model:</a:t>
            </a:r>
            <a:endParaRPr lang="en-US" altLang="en-US" dirty="0">
              <a:latin typeface="Symbol" pitchFamily="18" charset="2"/>
            </a:endParaRPr>
          </a:p>
          <a:p>
            <a:pPr algn="just" eaLnBrk="1" hangingPunct="1"/>
            <a:r>
              <a:rPr lang="en-US" altLang="en-US" dirty="0">
                <a:latin typeface="Symbol" pitchFamily="18" charset="2"/>
              </a:rPr>
              <a:t>b</a:t>
            </a:r>
            <a:r>
              <a:rPr lang="en-US" altLang="en-US" baseline="-25000" dirty="0">
                <a:latin typeface="Times New Roman" pitchFamily="18" charset="0"/>
              </a:rPr>
              <a:t>1j</a:t>
            </a:r>
            <a:r>
              <a:rPr lang="en-US" altLang="en-US" dirty="0"/>
              <a:t>= </a:t>
            </a:r>
            <a:r>
              <a:rPr lang="en-US" altLang="en-US" dirty="0">
                <a:latin typeface="Symbol" pitchFamily="18" charset="2"/>
              </a:rPr>
              <a:t>g</a:t>
            </a:r>
            <a:r>
              <a:rPr lang="en-US" altLang="en-US" baseline="-25000" dirty="0"/>
              <a:t>10</a:t>
            </a:r>
            <a:r>
              <a:rPr lang="en-US" altLang="en-US" dirty="0"/>
              <a:t>+ </a:t>
            </a:r>
            <a:r>
              <a:rPr lang="en-US" altLang="en-US" dirty="0">
                <a:solidFill>
                  <a:srgbClr val="FF0000"/>
                </a:solidFill>
              </a:rPr>
              <a:t>u</a:t>
            </a:r>
            <a:r>
              <a:rPr lang="en-US" altLang="en-US" baseline="-25000" dirty="0">
                <a:solidFill>
                  <a:srgbClr val="FF0000"/>
                </a:solidFill>
                <a:latin typeface="Times New Roman" pitchFamily="18" charset="0"/>
              </a:rPr>
              <a:t>1j</a:t>
            </a:r>
            <a:endParaRPr lang="en-US" altLang="en-US" dirty="0">
              <a:solidFill>
                <a:srgbClr val="FF0000"/>
              </a:solidFill>
            </a:endParaRPr>
          </a:p>
          <a:p>
            <a:pPr lvl="1" eaLnBrk="1" hangingPunct="1"/>
            <a:r>
              <a:rPr lang="en-US" altLang="en-US" dirty="0">
                <a:latin typeface="Symbol" pitchFamily="18" charset="2"/>
              </a:rPr>
              <a:t>g</a:t>
            </a:r>
            <a:r>
              <a:rPr lang="en-US" altLang="en-US" baseline="-25000" dirty="0"/>
              <a:t>10</a:t>
            </a:r>
            <a:r>
              <a:rPr lang="en-US" altLang="en-US" dirty="0"/>
              <a:t> is the intercept of ß</a:t>
            </a:r>
            <a:r>
              <a:rPr lang="en-US" altLang="en-US" baseline="-25000" dirty="0">
                <a:latin typeface="Times New Roman" pitchFamily="18" charset="0"/>
              </a:rPr>
              <a:t>1j</a:t>
            </a:r>
            <a:endParaRPr lang="en-US" altLang="en-US" dirty="0"/>
          </a:p>
          <a:p>
            <a:pPr lvl="2" eaLnBrk="1" hangingPunct="1"/>
            <a:r>
              <a:rPr lang="en-US" altLang="en-US" dirty="0"/>
              <a:t>u</a:t>
            </a:r>
            <a:r>
              <a:rPr lang="en-US" altLang="en-US" baseline="-25000" dirty="0"/>
              <a:t>1j</a:t>
            </a:r>
            <a:r>
              <a:rPr lang="en-US" altLang="en-US" dirty="0"/>
              <a:t> is the residual error term in the equation for </a:t>
            </a:r>
            <a:r>
              <a:rPr lang="en-US" altLang="en-US" dirty="0">
                <a:latin typeface="Symbol" pitchFamily="18" charset="2"/>
              </a:rPr>
              <a:t>b</a:t>
            </a:r>
            <a:r>
              <a:rPr lang="en-US" altLang="en-US" baseline="-25000" dirty="0">
                <a:latin typeface="Times New Roman" pitchFamily="18" charset="0"/>
              </a:rPr>
              <a:t>1j</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b="1"/>
              <a:t>Difference with the usual regression model:</a:t>
            </a:r>
          </a:p>
        </p:txBody>
      </p:sp>
      <p:sp>
        <p:nvSpPr>
          <p:cNvPr id="43011" name="Rectangle 3"/>
          <p:cNvSpPr>
            <a:spLocks noGrp="1" noChangeArrowheads="1"/>
          </p:cNvSpPr>
          <p:nvPr>
            <p:ph type="body" idx="1"/>
          </p:nvPr>
        </p:nvSpPr>
        <p:spPr/>
        <p:txBody>
          <a:bodyPr/>
          <a:lstStyle/>
          <a:p>
            <a:pPr eaLnBrk="1" hangingPunct="1"/>
            <a:endParaRPr lang="en-US" altLang="en-US"/>
          </a:p>
          <a:p>
            <a:pPr eaLnBrk="1" hangingPunct="1"/>
            <a:r>
              <a:rPr lang="en-US" altLang="en-US"/>
              <a:t>Each class has a different intercept coefficient b0j and a different slope coefficient b1j</a:t>
            </a:r>
          </a:p>
          <a:p>
            <a:pPr eaLnBrk="1" hangingPunct="1"/>
            <a:endParaRPr lang="en-US" altLang="en-US"/>
          </a:p>
          <a:p>
            <a:pPr eaLnBrk="1" hangingPunct="1"/>
            <a:r>
              <a:rPr lang="en-US" altLang="en-US"/>
              <a:t>Since the intercept and the slope coefficients vary across the classes: random coefficients</a:t>
            </a:r>
          </a:p>
          <a:p>
            <a:pPr eaLnBrk="1" hangingPunct="1">
              <a:buFont typeface="Wingdings" pitchFamily="2" charset="2"/>
              <a:buNone/>
            </a:pPr>
            <a:r>
              <a:rPr lang="en-US" altLang="en-US"/>
              <a:t>	=&gt; Random intercept model &amp; random slope model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b="1"/>
              <a:t>Building the Multilevel Regression Model: Random slope model</a:t>
            </a:r>
          </a:p>
        </p:txBody>
      </p:sp>
      <p:pic>
        <p:nvPicPr>
          <p:cNvPr id="45059" name="Picture 4"/>
          <p:cNvPicPr>
            <a:picLocks noChangeAspect="1" noChangeArrowheads="1"/>
          </p:cNvPicPr>
          <p:nvPr/>
        </p:nvPicPr>
        <p:blipFill>
          <a:blip r:embed="rId3" cstate="print"/>
          <a:srcRect t="20367"/>
          <a:stretch>
            <a:fillRect/>
          </a:stretch>
        </p:blipFill>
        <p:spPr bwMode="auto">
          <a:xfrm>
            <a:off x="915988" y="2432050"/>
            <a:ext cx="7696200" cy="3825875"/>
          </a:xfrm>
          <a:prstGeom prst="rect">
            <a:avLst/>
          </a:prstGeom>
          <a:noFill/>
          <a:ln w="12700">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pPr eaLnBrk="1" hangingPunct="1">
              <a:defRPr/>
            </a:pPr>
            <a:r>
              <a:rPr lang="en-US" b="1"/>
              <a:t>Building</a:t>
            </a:r>
            <a:r>
              <a:rPr lang="en-US" sz="2954" b="1"/>
              <a:t> </a:t>
            </a:r>
            <a:r>
              <a:rPr lang="en-US" b="1"/>
              <a:t>the Multilevel Regression Model: the Second (Group) Level</a:t>
            </a:r>
          </a:p>
        </p:txBody>
      </p:sp>
      <p:sp>
        <p:nvSpPr>
          <p:cNvPr id="47107" name="Rectangle 3"/>
          <p:cNvSpPr>
            <a:spLocks noGrp="1" noChangeArrowheads="1"/>
          </p:cNvSpPr>
          <p:nvPr>
            <p:ph type="body" idx="1"/>
          </p:nvPr>
        </p:nvSpPr>
        <p:spPr/>
        <p:txBody>
          <a:bodyPr/>
          <a:lstStyle/>
          <a:p>
            <a:pPr eaLnBrk="1" hangingPunct="1"/>
            <a:r>
              <a:rPr lang="en-US" altLang="en-US"/>
              <a:t>Next step: </a:t>
            </a:r>
          </a:p>
          <a:p>
            <a:pPr eaLnBrk="1" hangingPunct="1"/>
            <a:r>
              <a:rPr lang="en-US" altLang="en-US"/>
              <a:t>explain the variation of the regression coefficients b0j and b1j by introducing explanatory variables at the class level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b="1"/>
              <a:t>Building the Multilevel Regression Model: the Second (Group) Level</a:t>
            </a:r>
          </a:p>
        </p:txBody>
      </p:sp>
      <p:sp>
        <p:nvSpPr>
          <p:cNvPr id="49155" name="Rectangle 3"/>
          <p:cNvSpPr>
            <a:spLocks noGrp="1" noChangeArrowheads="1"/>
          </p:cNvSpPr>
          <p:nvPr>
            <p:ph type="body" idx="1"/>
          </p:nvPr>
        </p:nvSpPr>
        <p:spPr>
          <a:xfrm>
            <a:off x="984250" y="1670050"/>
            <a:ext cx="7175500" cy="4713288"/>
          </a:xfrm>
        </p:spPr>
        <p:txBody>
          <a:bodyPr/>
          <a:lstStyle/>
          <a:p>
            <a:pPr algn="just" eaLnBrk="1" hangingPunct="1">
              <a:buFont typeface="Wingdings" pitchFamily="2" charset="2"/>
              <a:buNone/>
            </a:pPr>
            <a:r>
              <a:rPr lang="en-US" altLang="en-US"/>
              <a:t>At the lowest (individual) level we have</a:t>
            </a:r>
          </a:p>
          <a:p>
            <a:pPr eaLnBrk="1" hangingPunct="1"/>
            <a:r>
              <a:rPr lang="en-US" altLang="en-US"/>
              <a:t>Y</a:t>
            </a:r>
            <a:r>
              <a:rPr lang="en-US" altLang="en-US" baseline="-25000">
                <a:latin typeface="Times New Roman" pitchFamily="18" charset="0"/>
              </a:rPr>
              <a:t>ij</a:t>
            </a:r>
            <a:r>
              <a:rPr lang="en-US" altLang="en-US"/>
              <a:t>= </a:t>
            </a:r>
            <a:r>
              <a:rPr lang="en-US" altLang="en-US">
                <a:latin typeface="Symbol" pitchFamily="18" charset="2"/>
              </a:rPr>
              <a:t>b</a:t>
            </a:r>
            <a:r>
              <a:rPr lang="en-US" altLang="en-US" baseline="-25000">
                <a:latin typeface="Times New Roman" pitchFamily="18" charset="0"/>
              </a:rPr>
              <a:t>0j</a:t>
            </a:r>
            <a:r>
              <a:rPr lang="en-US" altLang="en-US"/>
              <a:t>+ </a:t>
            </a:r>
            <a:r>
              <a:rPr lang="en-US" altLang="en-US">
                <a:latin typeface="Symbol" pitchFamily="18" charset="2"/>
              </a:rPr>
              <a:t>b</a:t>
            </a:r>
            <a:r>
              <a:rPr lang="en-US" altLang="en-US" baseline="-25000">
                <a:latin typeface="Times New Roman" pitchFamily="18" charset="0"/>
              </a:rPr>
              <a:t>1j</a:t>
            </a:r>
            <a:r>
              <a:rPr lang="en-US" altLang="en-US"/>
              <a:t>X</a:t>
            </a:r>
            <a:r>
              <a:rPr lang="en-US" altLang="en-US" baseline="-25000"/>
              <a:t>ij</a:t>
            </a:r>
            <a:r>
              <a:rPr lang="en-US" altLang="en-US"/>
              <a:t>+ e</a:t>
            </a:r>
            <a:r>
              <a:rPr lang="en-US" altLang="en-US" baseline="-25000">
                <a:latin typeface="Times New Roman" pitchFamily="18" charset="0"/>
              </a:rPr>
              <a:t>ij</a:t>
            </a:r>
          </a:p>
          <a:p>
            <a:pPr algn="just" eaLnBrk="1" hangingPunct="1"/>
            <a:endParaRPr lang="en-US" altLang="en-US">
              <a:latin typeface="Symbol" pitchFamily="18" charset="2"/>
            </a:endParaRPr>
          </a:p>
          <a:p>
            <a:pPr algn="just" eaLnBrk="1" hangingPunct="1"/>
            <a:r>
              <a:rPr lang="en-US" altLang="en-US">
                <a:latin typeface="Symbol" pitchFamily="18" charset="2"/>
              </a:rPr>
              <a:t>b</a:t>
            </a:r>
            <a:r>
              <a:rPr lang="en-US" altLang="en-US" baseline="-25000">
                <a:latin typeface="Times New Roman" pitchFamily="18" charset="0"/>
              </a:rPr>
              <a:t>0j</a:t>
            </a:r>
            <a:r>
              <a:rPr lang="en-US" altLang="en-US"/>
              <a:t>= </a:t>
            </a:r>
            <a:r>
              <a:rPr lang="en-US" altLang="en-US">
                <a:latin typeface="Symbol" pitchFamily="18" charset="2"/>
              </a:rPr>
              <a:t>g</a:t>
            </a:r>
            <a:r>
              <a:rPr lang="en-US" altLang="en-US" baseline="-25000"/>
              <a:t>00</a:t>
            </a:r>
            <a:r>
              <a:rPr lang="en-US" altLang="en-US"/>
              <a:t>+ </a:t>
            </a:r>
            <a:r>
              <a:rPr lang="en-US" altLang="en-US">
                <a:solidFill>
                  <a:srgbClr val="FF0000"/>
                </a:solidFill>
                <a:latin typeface="Symbol" pitchFamily="18" charset="2"/>
              </a:rPr>
              <a:t>g</a:t>
            </a:r>
            <a:r>
              <a:rPr lang="en-US" altLang="en-US" baseline="-25000">
                <a:solidFill>
                  <a:srgbClr val="FF0000"/>
                </a:solidFill>
              </a:rPr>
              <a:t>01</a:t>
            </a:r>
            <a:r>
              <a:rPr lang="en-US" altLang="en-US">
                <a:solidFill>
                  <a:srgbClr val="FF0000"/>
                </a:solidFill>
              </a:rPr>
              <a:t>Z</a:t>
            </a:r>
            <a:r>
              <a:rPr lang="en-US" altLang="en-US" baseline="-25000">
                <a:solidFill>
                  <a:srgbClr val="FF0000"/>
                </a:solidFill>
                <a:latin typeface="Times New Roman" pitchFamily="18" charset="0"/>
              </a:rPr>
              <a:t>j</a:t>
            </a:r>
            <a:r>
              <a:rPr lang="en-US" altLang="en-US"/>
              <a:t>+ u</a:t>
            </a:r>
            <a:r>
              <a:rPr lang="en-US" altLang="en-US" baseline="-25000">
                <a:latin typeface="Times New Roman" pitchFamily="18" charset="0"/>
              </a:rPr>
              <a:t>0j</a:t>
            </a:r>
          </a:p>
          <a:p>
            <a:pPr lvl="1" eaLnBrk="1" hangingPunct="1"/>
            <a:r>
              <a:rPr lang="en-US" altLang="en-US">
                <a:latin typeface="Symbol" pitchFamily="18" charset="2"/>
              </a:rPr>
              <a:t>g</a:t>
            </a:r>
            <a:r>
              <a:rPr lang="en-US" altLang="en-US" baseline="-25000"/>
              <a:t>00</a:t>
            </a:r>
            <a:r>
              <a:rPr lang="en-US" altLang="en-US"/>
              <a:t> and </a:t>
            </a:r>
            <a:r>
              <a:rPr lang="en-US" altLang="en-US">
                <a:latin typeface="Symbol" pitchFamily="18" charset="2"/>
              </a:rPr>
              <a:t>g</a:t>
            </a:r>
            <a:r>
              <a:rPr lang="en-US" altLang="en-US" baseline="-25000"/>
              <a:t>01</a:t>
            </a:r>
            <a:r>
              <a:rPr lang="en-US" altLang="en-US"/>
              <a:t> are the intercept and slope to predict </a:t>
            </a:r>
            <a:r>
              <a:rPr lang="en-US" altLang="en-US">
                <a:latin typeface="Symbol" pitchFamily="18" charset="2"/>
              </a:rPr>
              <a:t>b</a:t>
            </a:r>
            <a:r>
              <a:rPr lang="en-US" altLang="en-US" baseline="-25000">
                <a:latin typeface="Times New Roman" pitchFamily="18" charset="0"/>
              </a:rPr>
              <a:t>0j</a:t>
            </a:r>
            <a:r>
              <a:rPr lang="en-US" altLang="en-US"/>
              <a:t> from Z</a:t>
            </a:r>
            <a:r>
              <a:rPr lang="en-US" altLang="en-US" baseline="-25000">
                <a:latin typeface="Times New Roman" pitchFamily="18" charset="0"/>
              </a:rPr>
              <a:t>j</a:t>
            </a:r>
            <a:endParaRPr lang="en-US" altLang="en-US"/>
          </a:p>
          <a:p>
            <a:pPr lvl="2" eaLnBrk="1" hangingPunct="1"/>
            <a:r>
              <a:rPr lang="en-US" altLang="en-US"/>
              <a:t>u</a:t>
            </a:r>
            <a:r>
              <a:rPr lang="en-US" altLang="en-US" baseline="-25000"/>
              <a:t>0j</a:t>
            </a:r>
            <a:r>
              <a:rPr lang="en-US" altLang="en-US"/>
              <a:t> is the residual error term in the equation for </a:t>
            </a:r>
            <a:r>
              <a:rPr lang="en-US" altLang="en-US">
                <a:latin typeface="Symbol" pitchFamily="18" charset="2"/>
              </a:rPr>
              <a:t>b</a:t>
            </a:r>
            <a:r>
              <a:rPr lang="en-US" altLang="en-US" baseline="-25000">
                <a:latin typeface="Times New Roman" pitchFamily="18" charset="0"/>
              </a:rPr>
              <a:t>0j</a:t>
            </a:r>
            <a:endParaRPr lang="en-US" altLang="en-US"/>
          </a:p>
          <a:p>
            <a:pPr algn="just" eaLnBrk="1" hangingPunct="1"/>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228600"/>
            <a:ext cx="7772400" cy="609600"/>
          </a:xfrm>
        </p:spPr>
        <p:txBody>
          <a:bodyPr/>
          <a:lstStyle/>
          <a:p>
            <a:pPr eaLnBrk="1" hangingPunct="1"/>
            <a:r>
              <a:rPr lang="en-US" altLang="en-US"/>
              <a:t>Random Component</a:t>
            </a:r>
          </a:p>
        </p:txBody>
      </p:sp>
      <p:sp>
        <p:nvSpPr>
          <p:cNvPr id="6147" name="Rectangle 3"/>
          <p:cNvSpPr>
            <a:spLocks noGrp="1" noChangeArrowheads="1"/>
          </p:cNvSpPr>
          <p:nvPr>
            <p:ph type="body" idx="1"/>
          </p:nvPr>
        </p:nvSpPr>
        <p:spPr>
          <a:xfrm>
            <a:off x="381000" y="1143000"/>
            <a:ext cx="8458200" cy="5486400"/>
          </a:xfrm>
        </p:spPr>
        <p:txBody>
          <a:bodyPr/>
          <a:lstStyle/>
          <a:p>
            <a:pPr eaLnBrk="1" hangingPunct="1"/>
            <a:r>
              <a:rPr lang="en-US" altLang="en-US" sz="2400"/>
              <a:t>Conditionally </a:t>
            </a:r>
            <a:r>
              <a:rPr lang="en-US" altLang="en-US" sz="2400" i="1"/>
              <a:t>Normally</a:t>
            </a:r>
            <a:r>
              <a:rPr lang="en-US" altLang="en-US" sz="2400"/>
              <a:t> distributed response with constant standard deviation - Regression models we have fit so far.</a:t>
            </a:r>
          </a:p>
          <a:p>
            <a:pPr eaLnBrk="1" hangingPunct="1"/>
            <a:r>
              <a:rPr lang="en-US" altLang="en-US" sz="2400"/>
              <a:t>Binary outcomes (Success or Failure)- Random component has </a:t>
            </a:r>
            <a:r>
              <a:rPr lang="en-US" altLang="en-US" sz="2400" i="1"/>
              <a:t>Binomial</a:t>
            </a:r>
            <a:r>
              <a:rPr lang="en-US" altLang="en-US" sz="2400"/>
              <a:t> distribution and model is called </a:t>
            </a:r>
            <a:r>
              <a:rPr lang="en-US" altLang="en-US" sz="2400" b="1"/>
              <a:t>Logistic Regression</a:t>
            </a:r>
            <a:r>
              <a:rPr lang="en-US" altLang="en-US" sz="2400"/>
              <a:t>.</a:t>
            </a:r>
          </a:p>
          <a:p>
            <a:pPr eaLnBrk="1" hangingPunct="1"/>
            <a:r>
              <a:rPr lang="en-US" altLang="en-US" sz="2400"/>
              <a:t>Count data (number of events in fixed area and/or length of time)- Random component has </a:t>
            </a:r>
            <a:r>
              <a:rPr lang="en-US" altLang="en-US" sz="2400" i="1"/>
              <a:t>Poisson</a:t>
            </a:r>
            <a:r>
              <a:rPr lang="en-US" altLang="en-US" sz="2400"/>
              <a:t> distribution and model is called </a:t>
            </a:r>
            <a:r>
              <a:rPr lang="en-US" altLang="en-US" sz="2400" b="1"/>
              <a:t>Poisson Regression</a:t>
            </a:r>
          </a:p>
          <a:p>
            <a:pPr eaLnBrk="1" hangingPunct="1"/>
            <a:r>
              <a:rPr lang="en-US" altLang="en-US" sz="2400"/>
              <a:t>When Count data have V(Y) &gt; E(Y), model fit can be </a:t>
            </a:r>
            <a:r>
              <a:rPr lang="en-US" altLang="en-US" sz="2400" b="1"/>
              <a:t>Negative Binomial Regression</a:t>
            </a:r>
            <a:endParaRPr lang="en-US" altLang="en-US" sz="2400"/>
          </a:p>
          <a:p>
            <a:pPr eaLnBrk="1" hangingPunct="1"/>
            <a:r>
              <a:rPr lang="en-US" altLang="en-US" sz="2400"/>
              <a:t>Continuous data with skewed distribution and variation that increases with the mean can be modeled with a </a:t>
            </a:r>
            <a:r>
              <a:rPr lang="en-US" altLang="en-US" sz="2400" i="1"/>
              <a:t>Gamma </a:t>
            </a:r>
            <a:r>
              <a:rPr lang="en-US" altLang="en-US" sz="2400"/>
              <a:t>distribution </a:t>
            </a:r>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t>Building the Multilevel Regression Model: Cross level interaction</a:t>
            </a:r>
          </a:p>
        </p:txBody>
      </p:sp>
      <p:sp>
        <p:nvSpPr>
          <p:cNvPr id="51203" name="Rectangle 3"/>
          <p:cNvSpPr>
            <a:spLocks noGrp="1" noChangeArrowheads="1"/>
          </p:cNvSpPr>
          <p:nvPr>
            <p:ph type="body" idx="1"/>
          </p:nvPr>
        </p:nvSpPr>
        <p:spPr/>
        <p:txBody>
          <a:bodyPr/>
          <a:lstStyle/>
          <a:p>
            <a:pPr algn="just" eaLnBrk="1" hangingPunct="1">
              <a:buFont typeface="Wingdings" pitchFamily="2" charset="2"/>
              <a:buNone/>
            </a:pPr>
            <a:r>
              <a:rPr lang="en-US" altLang="en-US" sz="2000" dirty="0"/>
              <a:t>At the lowest (individual) level we have</a:t>
            </a:r>
          </a:p>
          <a:p>
            <a:pPr algn="just" eaLnBrk="1" hangingPunct="1"/>
            <a:r>
              <a:rPr lang="en-US" altLang="en-US" sz="2000" dirty="0" err="1"/>
              <a:t>Y</a:t>
            </a:r>
            <a:r>
              <a:rPr lang="en-US" altLang="en-US" sz="2000" baseline="-25000" dirty="0" err="1"/>
              <a:t>ij</a:t>
            </a:r>
            <a:r>
              <a:rPr lang="en-US" altLang="en-US" sz="2000" dirty="0"/>
              <a:t>= </a:t>
            </a:r>
            <a:r>
              <a:rPr lang="en-US" altLang="en-US" sz="2000" dirty="0">
                <a:latin typeface="Symbol" pitchFamily="18" charset="2"/>
              </a:rPr>
              <a:t>b</a:t>
            </a:r>
            <a:r>
              <a:rPr lang="en-US" altLang="en-US" sz="2000" baseline="-25000" dirty="0">
                <a:latin typeface="Times New Roman" pitchFamily="18" charset="0"/>
              </a:rPr>
              <a:t>0j</a:t>
            </a:r>
            <a:r>
              <a:rPr lang="en-US" altLang="en-US" sz="2000" dirty="0"/>
              <a:t>+ </a:t>
            </a:r>
            <a:r>
              <a:rPr lang="en-US" altLang="en-US" sz="2000" dirty="0">
                <a:latin typeface="Symbol" pitchFamily="18" charset="2"/>
              </a:rPr>
              <a:t>b</a:t>
            </a:r>
            <a:r>
              <a:rPr lang="en-US" altLang="en-US" sz="2000" baseline="-25000" dirty="0">
                <a:latin typeface="Times New Roman" pitchFamily="18" charset="0"/>
              </a:rPr>
              <a:t>1j</a:t>
            </a:r>
            <a:r>
              <a:rPr lang="en-US" altLang="en-US" sz="2000" dirty="0"/>
              <a:t>X</a:t>
            </a:r>
            <a:r>
              <a:rPr lang="en-US" altLang="en-US" sz="2000" baseline="-25000" dirty="0">
                <a:latin typeface="Times New Roman" pitchFamily="18" charset="0"/>
              </a:rPr>
              <a:t>ij</a:t>
            </a:r>
            <a:r>
              <a:rPr lang="en-US" altLang="en-US" sz="2000" dirty="0"/>
              <a:t>+ </a:t>
            </a:r>
            <a:r>
              <a:rPr lang="en-US" altLang="en-US" sz="2000" dirty="0" err="1"/>
              <a:t>e</a:t>
            </a:r>
            <a:r>
              <a:rPr lang="en-US" altLang="en-US" sz="2000" baseline="-25000" dirty="0" err="1">
                <a:latin typeface="Times New Roman" pitchFamily="18" charset="0"/>
              </a:rPr>
              <a:t>ij</a:t>
            </a:r>
            <a:endParaRPr lang="en-US" altLang="en-US" sz="2000" baseline="-25000" dirty="0">
              <a:latin typeface="Times New Roman" pitchFamily="18" charset="0"/>
            </a:endParaRPr>
          </a:p>
          <a:p>
            <a:pPr algn="just" eaLnBrk="1" hangingPunct="1"/>
            <a:endParaRPr lang="en-US" altLang="en-US" sz="2000" dirty="0">
              <a:latin typeface="Symbol" pitchFamily="18" charset="2"/>
            </a:endParaRPr>
          </a:p>
          <a:p>
            <a:pPr algn="just" eaLnBrk="1" hangingPunct="1"/>
            <a:r>
              <a:rPr lang="en-US" altLang="en-US" sz="2000" dirty="0">
                <a:latin typeface="Symbol" pitchFamily="18" charset="2"/>
              </a:rPr>
              <a:t>b</a:t>
            </a:r>
            <a:r>
              <a:rPr lang="en-US" altLang="en-US" sz="2000" baseline="-25000" dirty="0">
                <a:latin typeface="Times New Roman" pitchFamily="18" charset="0"/>
              </a:rPr>
              <a:t>0j</a:t>
            </a:r>
            <a:r>
              <a:rPr lang="en-US" altLang="en-US" sz="2000" dirty="0"/>
              <a:t>= </a:t>
            </a:r>
            <a:r>
              <a:rPr lang="en-US" altLang="en-US" sz="2000" dirty="0">
                <a:latin typeface="Symbol" pitchFamily="18" charset="2"/>
              </a:rPr>
              <a:t>g</a:t>
            </a:r>
            <a:r>
              <a:rPr lang="en-US" altLang="en-US" sz="2000" baseline="-25000" dirty="0"/>
              <a:t>00</a:t>
            </a:r>
            <a:r>
              <a:rPr lang="en-US" altLang="en-US" sz="2000" dirty="0"/>
              <a:t>+ </a:t>
            </a:r>
            <a:r>
              <a:rPr lang="en-US" altLang="en-US" sz="2000" dirty="0">
                <a:latin typeface="Symbol" pitchFamily="18" charset="2"/>
              </a:rPr>
              <a:t>g</a:t>
            </a:r>
            <a:r>
              <a:rPr lang="en-US" altLang="en-US" sz="2000" baseline="-25000" dirty="0"/>
              <a:t>01</a:t>
            </a:r>
            <a:r>
              <a:rPr lang="en-US" altLang="en-US" sz="2000" dirty="0"/>
              <a:t>Z</a:t>
            </a:r>
            <a:r>
              <a:rPr lang="en-US" altLang="en-US" sz="2000" baseline="-25000" dirty="0">
                <a:latin typeface="Times New Roman" pitchFamily="18" charset="0"/>
              </a:rPr>
              <a:t>j</a:t>
            </a:r>
            <a:r>
              <a:rPr lang="en-US" altLang="en-US" sz="2000" dirty="0"/>
              <a:t>+ u</a:t>
            </a:r>
            <a:r>
              <a:rPr lang="en-US" altLang="en-US" sz="2000" baseline="-25000" dirty="0">
                <a:latin typeface="Times New Roman" pitchFamily="18" charset="0"/>
              </a:rPr>
              <a:t>0j</a:t>
            </a:r>
          </a:p>
          <a:p>
            <a:pPr lvl="1" eaLnBrk="1" hangingPunct="1"/>
            <a:r>
              <a:rPr lang="en-US" altLang="en-US" sz="2000" dirty="0">
                <a:latin typeface="Symbol" pitchFamily="18" charset="2"/>
              </a:rPr>
              <a:t>g</a:t>
            </a:r>
            <a:r>
              <a:rPr lang="en-US" altLang="en-US" sz="2000" baseline="-25000" dirty="0"/>
              <a:t>00</a:t>
            </a:r>
            <a:r>
              <a:rPr lang="en-US" altLang="en-US" sz="2000" dirty="0"/>
              <a:t> and </a:t>
            </a:r>
            <a:r>
              <a:rPr lang="en-US" altLang="en-US" sz="2000" dirty="0">
                <a:latin typeface="Symbol" pitchFamily="18" charset="2"/>
              </a:rPr>
              <a:t>g</a:t>
            </a:r>
            <a:r>
              <a:rPr lang="en-US" altLang="en-US" sz="2000" baseline="-25000" dirty="0"/>
              <a:t>01</a:t>
            </a:r>
            <a:r>
              <a:rPr lang="en-US" altLang="en-US" sz="2000" dirty="0"/>
              <a:t> are the intercept and slope to predict </a:t>
            </a:r>
            <a:r>
              <a:rPr lang="en-US" altLang="en-US" sz="2000" dirty="0">
                <a:latin typeface="Symbol" pitchFamily="18" charset="2"/>
              </a:rPr>
              <a:t>b</a:t>
            </a:r>
            <a:r>
              <a:rPr lang="en-US" altLang="en-US" sz="2000" baseline="-25000" dirty="0">
                <a:latin typeface="Times New Roman" pitchFamily="18" charset="0"/>
              </a:rPr>
              <a:t>0j</a:t>
            </a:r>
            <a:r>
              <a:rPr lang="en-US" altLang="en-US" sz="2000" dirty="0"/>
              <a:t> from </a:t>
            </a:r>
            <a:r>
              <a:rPr lang="en-US" altLang="en-US" sz="2000" dirty="0" err="1"/>
              <a:t>Z</a:t>
            </a:r>
            <a:r>
              <a:rPr lang="en-US" altLang="en-US" sz="2000" baseline="-25000" dirty="0" err="1">
                <a:latin typeface="Times New Roman" pitchFamily="18" charset="0"/>
              </a:rPr>
              <a:t>j</a:t>
            </a:r>
            <a:endParaRPr lang="en-US" altLang="en-US" sz="2000" dirty="0"/>
          </a:p>
          <a:p>
            <a:pPr lvl="2" eaLnBrk="1" hangingPunct="1"/>
            <a:r>
              <a:rPr lang="en-US" altLang="en-US" sz="2000" dirty="0"/>
              <a:t>u</a:t>
            </a:r>
            <a:r>
              <a:rPr lang="en-US" altLang="en-US" sz="2000" baseline="-25000" dirty="0"/>
              <a:t>0j</a:t>
            </a:r>
            <a:r>
              <a:rPr lang="en-US" altLang="en-US" sz="2000" dirty="0"/>
              <a:t> is the residual error term in the equation for </a:t>
            </a:r>
            <a:r>
              <a:rPr lang="en-US" altLang="en-US" sz="2000" dirty="0">
                <a:latin typeface="Symbol" pitchFamily="18" charset="2"/>
              </a:rPr>
              <a:t>b</a:t>
            </a:r>
            <a:r>
              <a:rPr lang="en-US" altLang="en-US" sz="2000" baseline="-25000" dirty="0">
                <a:latin typeface="Times New Roman" pitchFamily="18" charset="0"/>
              </a:rPr>
              <a:t>0j</a:t>
            </a:r>
            <a:endParaRPr lang="en-US" altLang="en-US" sz="2000" dirty="0"/>
          </a:p>
          <a:p>
            <a:pPr algn="just" eaLnBrk="1" hangingPunct="1"/>
            <a:endParaRPr lang="en-US" altLang="en-US" sz="2000" dirty="0"/>
          </a:p>
          <a:p>
            <a:pPr algn="just" eaLnBrk="1" hangingPunct="1"/>
            <a:r>
              <a:rPr lang="en-US" altLang="en-US" sz="2000" dirty="0">
                <a:latin typeface="Symbol" pitchFamily="18" charset="2"/>
              </a:rPr>
              <a:t>b</a:t>
            </a:r>
            <a:r>
              <a:rPr lang="en-US" altLang="en-US" sz="2000" baseline="-25000" dirty="0">
                <a:latin typeface="Times New Roman" pitchFamily="18" charset="0"/>
              </a:rPr>
              <a:t>1j</a:t>
            </a:r>
            <a:r>
              <a:rPr lang="en-US" altLang="en-US" sz="2000" dirty="0"/>
              <a:t>= </a:t>
            </a:r>
            <a:r>
              <a:rPr lang="en-US" altLang="en-US" sz="2000" dirty="0">
                <a:latin typeface="Symbol" pitchFamily="18" charset="2"/>
              </a:rPr>
              <a:t>g</a:t>
            </a:r>
            <a:r>
              <a:rPr lang="en-US" altLang="en-US" sz="2000" baseline="-25000" dirty="0"/>
              <a:t>10</a:t>
            </a:r>
            <a:r>
              <a:rPr lang="en-US" altLang="en-US" sz="2000" dirty="0"/>
              <a:t>+ </a:t>
            </a:r>
            <a:r>
              <a:rPr lang="en-US" altLang="en-US" sz="2000" dirty="0">
                <a:solidFill>
                  <a:srgbClr val="FF0000"/>
                </a:solidFill>
                <a:latin typeface="Symbol" pitchFamily="18" charset="2"/>
              </a:rPr>
              <a:t>g</a:t>
            </a:r>
            <a:r>
              <a:rPr lang="en-US" altLang="en-US" sz="2000" baseline="-25000" dirty="0">
                <a:solidFill>
                  <a:srgbClr val="FF0000"/>
                </a:solidFill>
              </a:rPr>
              <a:t>11</a:t>
            </a:r>
            <a:r>
              <a:rPr lang="en-US" altLang="en-US" sz="2000" dirty="0">
                <a:solidFill>
                  <a:srgbClr val="FF0000"/>
                </a:solidFill>
              </a:rPr>
              <a:t>Z</a:t>
            </a:r>
            <a:r>
              <a:rPr lang="en-US" altLang="en-US" sz="2000" baseline="-25000" dirty="0">
                <a:solidFill>
                  <a:srgbClr val="FF0000"/>
                </a:solidFill>
                <a:latin typeface="Times New Roman" pitchFamily="18" charset="0"/>
              </a:rPr>
              <a:t>j</a:t>
            </a:r>
            <a:r>
              <a:rPr lang="en-US" altLang="en-US" sz="2000" dirty="0"/>
              <a:t>+ u</a:t>
            </a:r>
            <a:r>
              <a:rPr lang="en-US" altLang="en-US" sz="2000" baseline="-25000" dirty="0">
                <a:latin typeface="Times New Roman" pitchFamily="18" charset="0"/>
              </a:rPr>
              <a:t>1j</a:t>
            </a:r>
            <a:endParaRPr lang="en-US" altLang="en-US" sz="2000" dirty="0"/>
          </a:p>
          <a:p>
            <a:pPr lvl="1" eaLnBrk="1" hangingPunct="1"/>
            <a:r>
              <a:rPr lang="en-US" altLang="en-US" sz="2000" dirty="0">
                <a:latin typeface="Symbol" pitchFamily="18" charset="2"/>
              </a:rPr>
              <a:t>g</a:t>
            </a:r>
            <a:r>
              <a:rPr lang="en-US" altLang="en-US" sz="2000" baseline="-25000" dirty="0"/>
              <a:t>10</a:t>
            </a:r>
            <a:r>
              <a:rPr lang="en-US" altLang="en-US" sz="2000" dirty="0"/>
              <a:t> and </a:t>
            </a:r>
            <a:r>
              <a:rPr lang="en-US" altLang="en-US" sz="2000" dirty="0">
                <a:latin typeface="Symbol" pitchFamily="18" charset="2"/>
              </a:rPr>
              <a:t>g</a:t>
            </a:r>
            <a:r>
              <a:rPr lang="en-US" altLang="en-US" sz="2000" baseline="-25000" dirty="0"/>
              <a:t>11</a:t>
            </a:r>
            <a:r>
              <a:rPr lang="en-US" altLang="en-US" sz="2000" dirty="0"/>
              <a:t> are the intercept and slope to predict ß</a:t>
            </a:r>
            <a:r>
              <a:rPr lang="en-US" altLang="en-US" sz="2000" baseline="-25000" dirty="0">
                <a:latin typeface="Times New Roman" pitchFamily="18" charset="0"/>
              </a:rPr>
              <a:t>1j</a:t>
            </a:r>
            <a:r>
              <a:rPr lang="en-US" altLang="en-US" sz="2000" dirty="0"/>
              <a:t> from </a:t>
            </a:r>
            <a:r>
              <a:rPr lang="en-US" altLang="en-US" sz="2000" dirty="0" err="1"/>
              <a:t>Z</a:t>
            </a:r>
            <a:r>
              <a:rPr lang="en-US" altLang="en-US" sz="2000" baseline="-25000" dirty="0" err="1">
                <a:latin typeface="Times New Roman" pitchFamily="18" charset="0"/>
              </a:rPr>
              <a:t>j</a:t>
            </a:r>
            <a:endParaRPr lang="en-US" altLang="en-US" sz="2000" dirty="0"/>
          </a:p>
          <a:p>
            <a:pPr lvl="2" eaLnBrk="1" hangingPunct="1"/>
            <a:r>
              <a:rPr lang="en-US" altLang="en-US" sz="2000" dirty="0"/>
              <a:t>u</a:t>
            </a:r>
            <a:r>
              <a:rPr lang="en-US" altLang="en-US" sz="2000" baseline="-25000" dirty="0"/>
              <a:t>1j</a:t>
            </a:r>
            <a:r>
              <a:rPr lang="en-US" altLang="en-US" sz="2000" dirty="0"/>
              <a:t> is the residual error term in the equation for </a:t>
            </a:r>
            <a:r>
              <a:rPr lang="en-US" altLang="en-US" sz="2000" dirty="0">
                <a:latin typeface="Symbol" pitchFamily="18" charset="2"/>
              </a:rPr>
              <a:t>b</a:t>
            </a:r>
            <a:r>
              <a:rPr lang="en-US" altLang="en-US" sz="2000" baseline="-25000" dirty="0">
                <a:latin typeface="Times New Roman" pitchFamily="18" charset="0"/>
              </a:rPr>
              <a:t>1j</a:t>
            </a:r>
          </a:p>
          <a:p>
            <a:pPr eaLnBrk="1" hangingPunct="1">
              <a:buFont typeface="Wingdings" pitchFamily="2" charset="2"/>
              <a:buNone/>
            </a:pPr>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t>Building the Multilevel Regression Model: Single Equation Version</a:t>
            </a:r>
          </a:p>
        </p:txBody>
      </p:sp>
      <p:sp>
        <p:nvSpPr>
          <p:cNvPr id="53251" name="Rectangle 3"/>
          <p:cNvSpPr>
            <a:spLocks noGrp="1" noChangeArrowheads="1"/>
          </p:cNvSpPr>
          <p:nvPr>
            <p:ph type="body" idx="1"/>
          </p:nvPr>
        </p:nvSpPr>
        <p:spPr/>
        <p:txBody>
          <a:bodyPr/>
          <a:lstStyle/>
          <a:p>
            <a:pPr algn="just" eaLnBrk="1" hangingPunct="1">
              <a:buFont typeface="Wingdings" pitchFamily="2" charset="2"/>
              <a:buNone/>
            </a:pPr>
            <a:r>
              <a:rPr lang="en-US" altLang="en-US"/>
              <a:t>At the lowest (individual) level we have</a:t>
            </a:r>
          </a:p>
          <a:p>
            <a:pPr algn="just" eaLnBrk="1" hangingPunct="1"/>
            <a:r>
              <a:rPr lang="en-US" altLang="en-US"/>
              <a:t>Y</a:t>
            </a:r>
            <a:r>
              <a:rPr lang="en-US" altLang="en-US" baseline="-25000"/>
              <a:t>ij</a:t>
            </a:r>
            <a:r>
              <a:rPr lang="en-US" altLang="en-US"/>
              <a:t>= </a:t>
            </a:r>
            <a:r>
              <a:rPr lang="en-US" altLang="en-US">
                <a:latin typeface="Symbol" pitchFamily="18" charset="2"/>
              </a:rPr>
              <a:t>b</a:t>
            </a:r>
            <a:r>
              <a:rPr lang="en-US" altLang="en-US" baseline="-25000">
                <a:latin typeface="Times New Roman" pitchFamily="18" charset="0"/>
              </a:rPr>
              <a:t>0j</a:t>
            </a:r>
            <a:r>
              <a:rPr lang="en-US" altLang="en-US"/>
              <a:t>+ </a:t>
            </a:r>
            <a:r>
              <a:rPr lang="en-US" altLang="en-US">
                <a:latin typeface="Symbol" pitchFamily="18" charset="2"/>
              </a:rPr>
              <a:t>b</a:t>
            </a:r>
            <a:r>
              <a:rPr lang="en-US" altLang="en-US" baseline="-25000">
                <a:latin typeface="Times New Roman" pitchFamily="18" charset="0"/>
              </a:rPr>
              <a:t>1j</a:t>
            </a:r>
            <a:r>
              <a:rPr lang="en-US" altLang="en-US"/>
              <a:t>X</a:t>
            </a:r>
            <a:r>
              <a:rPr lang="en-US" altLang="en-US" baseline="-25000">
                <a:latin typeface="Times New Roman" pitchFamily="18" charset="0"/>
              </a:rPr>
              <a:t>ij</a:t>
            </a:r>
            <a:r>
              <a:rPr lang="en-US" altLang="en-US"/>
              <a:t>+ e</a:t>
            </a:r>
            <a:r>
              <a:rPr lang="en-US" altLang="en-US" baseline="-25000">
                <a:latin typeface="Times New Roman" pitchFamily="18" charset="0"/>
              </a:rPr>
              <a:t>ij</a:t>
            </a:r>
            <a:endParaRPr lang="en-US" altLang="en-US"/>
          </a:p>
          <a:p>
            <a:pPr algn="just" eaLnBrk="1" hangingPunct="1">
              <a:buFont typeface="Wingdings" pitchFamily="2" charset="2"/>
              <a:buNone/>
            </a:pPr>
            <a:r>
              <a:rPr lang="en-US" altLang="en-US"/>
              <a:t>and at the second (group) level</a:t>
            </a:r>
          </a:p>
          <a:p>
            <a:pPr algn="just" eaLnBrk="1" hangingPunct="1"/>
            <a:r>
              <a:rPr lang="en-US" altLang="en-US"/>
              <a:t> </a:t>
            </a:r>
            <a:r>
              <a:rPr lang="en-US" altLang="en-US">
                <a:latin typeface="Symbol" pitchFamily="18" charset="2"/>
              </a:rPr>
              <a:t>b</a:t>
            </a:r>
            <a:r>
              <a:rPr lang="en-US" altLang="en-US" baseline="-25000">
                <a:latin typeface="Times New Roman" pitchFamily="18" charset="0"/>
              </a:rPr>
              <a:t>0j</a:t>
            </a:r>
            <a:r>
              <a:rPr lang="en-US" altLang="en-US"/>
              <a:t>= </a:t>
            </a:r>
            <a:r>
              <a:rPr lang="en-US" altLang="en-US">
                <a:latin typeface="Symbol" pitchFamily="18" charset="2"/>
              </a:rPr>
              <a:t>g</a:t>
            </a:r>
            <a:r>
              <a:rPr lang="en-US" altLang="en-US" baseline="-25000"/>
              <a:t>00</a:t>
            </a:r>
            <a:r>
              <a:rPr lang="en-US" altLang="en-US"/>
              <a:t>+ </a:t>
            </a:r>
            <a:r>
              <a:rPr lang="en-US" altLang="en-US">
                <a:latin typeface="Symbol" pitchFamily="18" charset="2"/>
              </a:rPr>
              <a:t>g</a:t>
            </a:r>
            <a:r>
              <a:rPr lang="en-US" altLang="en-US" baseline="-25000"/>
              <a:t>01</a:t>
            </a:r>
            <a:r>
              <a:rPr lang="en-US" altLang="en-US"/>
              <a:t>Z</a:t>
            </a:r>
            <a:r>
              <a:rPr lang="en-US" altLang="en-US" baseline="-25000">
                <a:latin typeface="Times New Roman" pitchFamily="18" charset="0"/>
              </a:rPr>
              <a:t>j</a:t>
            </a:r>
            <a:r>
              <a:rPr lang="en-US" altLang="en-US"/>
              <a:t>+ u</a:t>
            </a:r>
            <a:r>
              <a:rPr lang="en-US" altLang="en-US" baseline="-25000">
                <a:latin typeface="Times New Roman" pitchFamily="18" charset="0"/>
              </a:rPr>
              <a:t>0j</a:t>
            </a:r>
            <a:endParaRPr lang="en-US" altLang="en-US"/>
          </a:p>
          <a:p>
            <a:pPr algn="just" eaLnBrk="1" hangingPunct="1"/>
            <a:r>
              <a:rPr lang="en-US" altLang="en-US"/>
              <a:t> </a:t>
            </a:r>
            <a:r>
              <a:rPr lang="en-US" altLang="en-US">
                <a:latin typeface="Symbol" pitchFamily="18" charset="2"/>
              </a:rPr>
              <a:t>b</a:t>
            </a:r>
            <a:r>
              <a:rPr lang="en-US" altLang="en-US" baseline="-25000"/>
              <a:t>1j</a:t>
            </a:r>
            <a:r>
              <a:rPr lang="en-US" altLang="en-US"/>
              <a:t>= </a:t>
            </a:r>
            <a:r>
              <a:rPr lang="en-US" altLang="en-US">
                <a:latin typeface="Symbol" pitchFamily="18" charset="2"/>
              </a:rPr>
              <a:t>g</a:t>
            </a:r>
            <a:r>
              <a:rPr lang="en-US" altLang="en-US" baseline="-25000"/>
              <a:t>10</a:t>
            </a:r>
            <a:r>
              <a:rPr lang="en-US" altLang="en-US"/>
              <a:t>+ </a:t>
            </a:r>
            <a:r>
              <a:rPr lang="en-US" altLang="en-US">
                <a:latin typeface="Symbol" pitchFamily="18" charset="2"/>
              </a:rPr>
              <a:t>g</a:t>
            </a:r>
            <a:r>
              <a:rPr lang="en-US" altLang="en-US" baseline="-25000"/>
              <a:t>11</a:t>
            </a:r>
            <a:r>
              <a:rPr lang="en-US" altLang="en-US"/>
              <a:t>Z</a:t>
            </a:r>
            <a:r>
              <a:rPr lang="en-US" altLang="en-US" baseline="-25000">
                <a:latin typeface="Times New Roman" pitchFamily="18" charset="0"/>
              </a:rPr>
              <a:t>j</a:t>
            </a:r>
            <a:r>
              <a:rPr lang="en-US" altLang="en-US"/>
              <a:t>+ u</a:t>
            </a:r>
            <a:r>
              <a:rPr lang="en-US" altLang="en-US" baseline="-25000">
                <a:latin typeface="Times New Roman" pitchFamily="18" charset="0"/>
              </a:rPr>
              <a:t>1j</a:t>
            </a:r>
            <a:endParaRPr lang="en-US" altLang="en-US"/>
          </a:p>
          <a:p>
            <a:pPr eaLnBrk="1" hangingPunct="1">
              <a:buFont typeface="Wingdings" pitchFamily="2" charset="2"/>
              <a:buNone/>
            </a:pPr>
            <a:endParaRPr lang="en-US" altLang="en-US"/>
          </a:p>
          <a:p>
            <a:pPr eaLnBrk="1" hangingPunct="1">
              <a:buFont typeface="Wingdings" pitchFamily="2" charset="2"/>
              <a:buNone/>
            </a:pPr>
            <a:r>
              <a:rPr lang="en-US" altLang="en-US"/>
              <a:t>Combining (substitution and rearranging terms) gives</a:t>
            </a:r>
          </a:p>
          <a:p>
            <a:pPr eaLnBrk="1" hangingPunct="1"/>
            <a:r>
              <a:rPr lang="en-US" altLang="en-US"/>
              <a:t> Y</a:t>
            </a:r>
            <a:r>
              <a:rPr lang="en-US" altLang="en-US" baseline="-25000">
                <a:latin typeface="Times New Roman" pitchFamily="18" charset="0"/>
              </a:rPr>
              <a:t>ij</a:t>
            </a:r>
            <a:r>
              <a:rPr lang="en-US" altLang="en-US"/>
              <a:t>= </a:t>
            </a:r>
            <a:r>
              <a:rPr lang="en-US" altLang="en-US">
                <a:latin typeface="Symbol" pitchFamily="18" charset="2"/>
              </a:rPr>
              <a:t>g</a:t>
            </a:r>
            <a:r>
              <a:rPr lang="en-US" altLang="en-US" baseline="-25000"/>
              <a:t>00</a:t>
            </a:r>
            <a:r>
              <a:rPr lang="en-US" altLang="en-US"/>
              <a:t>+ </a:t>
            </a:r>
            <a:r>
              <a:rPr lang="en-US" altLang="en-US">
                <a:latin typeface="Symbol" pitchFamily="18" charset="2"/>
              </a:rPr>
              <a:t>g</a:t>
            </a:r>
            <a:r>
              <a:rPr lang="en-US" altLang="en-US" baseline="-25000"/>
              <a:t>10</a:t>
            </a:r>
            <a:r>
              <a:rPr lang="en-US" altLang="en-US"/>
              <a:t>X</a:t>
            </a:r>
            <a:r>
              <a:rPr lang="en-US" altLang="en-US" baseline="-25000">
                <a:latin typeface="Times New Roman" pitchFamily="18" charset="0"/>
              </a:rPr>
              <a:t>ij</a:t>
            </a:r>
            <a:r>
              <a:rPr lang="en-US" altLang="en-US"/>
              <a:t>+ </a:t>
            </a:r>
            <a:r>
              <a:rPr lang="en-US" altLang="en-US">
                <a:latin typeface="Symbol" pitchFamily="18" charset="2"/>
              </a:rPr>
              <a:t>g</a:t>
            </a:r>
            <a:r>
              <a:rPr lang="en-US" altLang="en-US" baseline="-25000"/>
              <a:t>01</a:t>
            </a:r>
            <a:r>
              <a:rPr lang="en-US" altLang="en-US"/>
              <a:t>Z</a:t>
            </a:r>
            <a:r>
              <a:rPr lang="en-US" altLang="en-US" baseline="-25000">
                <a:latin typeface="Times New Roman" pitchFamily="18" charset="0"/>
              </a:rPr>
              <a:t>j</a:t>
            </a:r>
            <a:r>
              <a:rPr lang="en-US" altLang="en-US"/>
              <a:t>+ </a:t>
            </a:r>
            <a:r>
              <a:rPr lang="en-US" altLang="en-US">
                <a:latin typeface="Symbol" pitchFamily="18" charset="2"/>
              </a:rPr>
              <a:t>g</a:t>
            </a:r>
            <a:r>
              <a:rPr lang="en-US" altLang="en-US" baseline="-25000"/>
              <a:t>11</a:t>
            </a:r>
            <a:r>
              <a:rPr lang="en-US" altLang="en-US"/>
              <a:t>Z</a:t>
            </a:r>
            <a:r>
              <a:rPr lang="en-US" altLang="en-US" baseline="-25000">
                <a:latin typeface="Times New Roman" pitchFamily="18" charset="0"/>
              </a:rPr>
              <a:t>j</a:t>
            </a:r>
            <a:r>
              <a:rPr lang="en-US" altLang="en-US"/>
              <a:t>X</a:t>
            </a:r>
            <a:r>
              <a:rPr lang="en-US" altLang="en-US" baseline="-25000">
                <a:latin typeface="Times New Roman" pitchFamily="18" charset="0"/>
              </a:rPr>
              <a:t>ij</a:t>
            </a:r>
            <a:r>
              <a:rPr lang="en-US" altLang="en-US"/>
              <a:t>+ u</a:t>
            </a:r>
            <a:r>
              <a:rPr lang="en-US" altLang="en-US" baseline="-25000">
                <a:latin typeface="Times New Roman" pitchFamily="18" charset="0"/>
              </a:rPr>
              <a:t>1j</a:t>
            </a:r>
            <a:r>
              <a:rPr lang="en-US" altLang="en-US"/>
              <a:t>X</a:t>
            </a:r>
            <a:r>
              <a:rPr lang="en-US" altLang="en-US" baseline="-25000">
                <a:latin typeface="Times New Roman" pitchFamily="18" charset="0"/>
              </a:rPr>
              <a:t>ij</a:t>
            </a:r>
            <a:r>
              <a:rPr lang="en-US" altLang="en-US"/>
              <a:t>+ u</a:t>
            </a:r>
            <a:r>
              <a:rPr lang="en-US" altLang="en-US" baseline="-25000">
                <a:latin typeface="Times New Roman" pitchFamily="18" charset="0"/>
              </a:rPr>
              <a:t>0j</a:t>
            </a:r>
            <a:r>
              <a:rPr lang="en-US" altLang="en-US"/>
              <a:t>+ e</a:t>
            </a:r>
            <a:r>
              <a:rPr lang="en-US" altLang="en-US" baseline="-25000">
                <a:latin typeface="Times New Roman" pitchFamily="18" charset="0"/>
              </a:rPr>
              <a:t>ij</a:t>
            </a:r>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t>Building the Multilevel Regression Model: Single Equation Version</a:t>
            </a:r>
          </a:p>
        </p:txBody>
      </p:sp>
      <p:sp>
        <p:nvSpPr>
          <p:cNvPr id="55299" name="Rectangle 3"/>
          <p:cNvSpPr>
            <a:spLocks noGrp="1" noChangeArrowheads="1"/>
          </p:cNvSpPr>
          <p:nvPr>
            <p:ph type="body" idx="1"/>
          </p:nvPr>
        </p:nvSpPr>
        <p:spPr>
          <a:xfrm>
            <a:off x="998538" y="1811338"/>
            <a:ext cx="7173912" cy="4079875"/>
          </a:xfrm>
        </p:spPr>
        <p:txBody>
          <a:bodyPr/>
          <a:lstStyle/>
          <a:p>
            <a:pPr eaLnBrk="1" hangingPunct="1">
              <a:buFont typeface="Wingdings" pitchFamily="2" charset="2"/>
              <a:buNone/>
            </a:pPr>
            <a:r>
              <a:rPr lang="en-US" altLang="en-US"/>
              <a:t>Y</a:t>
            </a:r>
            <a:r>
              <a:rPr lang="en-US" altLang="en-US" baseline="-25000">
                <a:latin typeface="Times New Roman" pitchFamily="18" charset="0"/>
              </a:rPr>
              <a:t>ij</a:t>
            </a:r>
            <a:r>
              <a:rPr lang="en-US" altLang="en-US"/>
              <a:t>= [</a:t>
            </a:r>
            <a:r>
              <a:rPr lang="en-US" altLang="en-US">
                <a:solidFill>
                  <a:srgbClr val="008000"/>
                </a:solidFill>
                <a:latin typeface="Symbol" pitchFamily="18" charset="2"/>
              </a:rPr>
              <a:t>g</a:t>
            </a:r>
            <a:r>
              <a:rPr lang="en-US" altLang="en-US" baseline="-25000">
                <a:solidFill>
                  <a:srgbClr val="008000"/>
                </a:solidFill>
              </a:rPr>
              <a:t>00</a:t>
            </a:r>
            <a:r>
              <a:rPr lang="en-US" altLang="en-US"/>
              <a:t>+ </a:t>
            </a:r>
            <a:r>
              <a:rPr lang="en-US" altLang="en-US">
                <a:solidFill>
                  <a:srgbClr val="008000"/>
                </a:solidFill>
                <a:latin typeface="Symbol" pitchFamily="18" charset="2"/>
              </a:rPr>
              <a:t>g</a:t>
            </a:r>
            <a:r>
              <a:rPr lang="en-US" altLang="en-US" baseline="-25000">
                <a:solidFill>
                  <a:srgbClr val="008000"/>
                </a:solidFill>
              </a:rPr>
              <a:t>10</a:t>
            </a:r>
            <a:r>
              <a:rPr lang="en-US" altLang="en-US"/>
              <a:t>X</a:t>
            </a:r>
            <a:r>
              <a:rPr lang="en-US" altLang="en-US" baseline="-25000">
                <a:latin typeface="Times New Roman" pitchFamily="18" charset="0"/>
              </a:rPr>
              <a:t>ij</a:t>
            </a:r>
            <a:r>
              <a:rPr lang="en-US" altLang="en-US"/>
              <a:t>+ </a:t>
            </a:r>
            <a:r>
              <a:rPr lang="en-US" altLang="en-US">
                <a:solidFill>
                  <a:srgbClr val="008000"/>
                </a:solidFill>
                <a:latin typeface="Symbol" pitchFamily="18" charset="2"/>
              </a:rPr>
              <a:t>g</a:t>
            </a:r>
            <a:r>
              <a:rPr lang="en-US" altLang="en-US" baseline="-25000">
                <a:solidFill>
                  <a:srgbClr val="008000"/>
                </a:solidFill>
              </a:rPr>
              <a:t>01</a:t>
            </a:r>
            <a:r>
              <a:rPr lang="en-US" altLang="en-US"/>
              <a:t>Z</a:t>
            </a:r>
            <a:r>
              <a:rPr lang="en-US" altLang="en-US" baseline="-25000">
                <a:latin typeface="Times New Roman" pitchFamily="18" charset="0"/>
              </a:rPr>
              <a:t>j</a:t>
            </a:r>
            <a:r>
              <a:rPr lang="en-US" altLang="en-US"/>
              <a:t>+ </a:t>
            </a:r>
            <a:r>
              <a:rPr lang="en-US" altLang="en-US">
                <a:solidFill>
                  <a:srgbClr val="008000"/>
                </a:solidFill>
                <a:latin typeface="Symbol" pitchFamily="18" charset="2"/>
              </a:rPr>
              <a:t>g</a:t>
            </a:r>
            <a:r>
              <a:rPr lang="en-US" altLang="en-US" baseline="-25000">
                <a:solidFill>
                  <a:srgbClr val="008000"/>
                </a:solidFill>
              </a:rPr>
              <a:t>11</a:t>
            </a:r>
            <a:r>
              <a:rPr lang="en-US" altLang="en-US"/>
              <a:t>Z</a:t>
            </a:r>
            <a:r>
              <a:rPr lang="en-US" altLang="en-US" baseline="-25000">
                <a:latin typeface="Times New Roman" pitchFamily="18" charset="0"/>
              </a:rPr>
              <a:t>j</a:t>
            </a:r>
            <a:r>
              <a:rPr lang="en-US" altLang="en-US"/>
              <a:t>X</a:t>
            </a:r>
            <a:r>
              <a:rPr lang="en-US" altLang="en-US" baseline="-25000">
                <a:latin typeface="Times New Roman" pitchFamily="18" charset="0"/>
              </a:rPr>
              <a:t>ij</a:t>
            </a:r>
            <a:r>
              <a:rPr lang="en-US" altLang="en-US"/>
              <a:t>] + [</a:t>
            </a:r>
            <a:r>
              <a:rPr lang="en-US" altLang="en-US">
                <a:solidFill>
                  <a:srgbClr val="FF0000"/>
                </a:solidFill>
              </a:rPr>
              <a:t>u</a:t>
            </a:r>
            <a:r>
              <a:rPr lang="en-US" altLang="en-US" baseline="-25000">
                <a:solidFill>
                  <a:srgbClr val="FF0000"/>
                </a:solidFill>
                <a:latin typeface="Times New Roman" pitchFamily="18" charset="0"/>
              </a:rPr>
              <a:t>1j</a:t>
            </a:r>
            <a:r>
              <a:rPr lang="en-US" altLang="en-US"/>
              <a:t>X</a:t>
            </a:r>
            <a:r>
              <a:rPr lang="en-US" altLang="en-US" baseline="-25000">
                <a:latin typeface="Times New Roman" pitchFamily="18" charset="0"/>
              </a:rPr>
              <a:t>ij</a:t>
            </a:r>
            <a:r>
              <a:rPr lang="en-US" altLang="en-US"/>
              <a:t>+ </a:t>
            </a:r>
            <a:r>
              <a:rPr lang="en-US" altLang="en-US">
                <a:solidFill>
                  <a:srgbClr val="FF0000"/>
                </a:solidFill>
              </a:rPr>
              <a:t>u</a:t>
            </a:r>
            <a:r>
              <a:rPr lang="en-US" altLang="en-US" baseline="-25000">
                <a:solidFill>
                  <a:srgbClr val="FF0000"/>
                </a:solidFill>
                <a:latin typeface="Times New Roman" pitchFamily="18" charset="0"/>
              </a:rPr>
              <a:t>0j</a:t>
            </a:r>
            <a:r>
              <a:rPr lang="en-US" altLang="en-US"/>
              <a:t>+ </a:t>
            </a:r>
            <a:r>
              <a:rPr lang="en-US" altLang="en-US">
                <a:solidFill>
                  <a:srgbClr val="FF0000"/>
                </a:solidFill>
              </a:rPr>
              <a:t>e</a:t>
            </a:r>
            <a:r>
              <a:rPr lang="en-US" altLang="en-US" baseline="-25000">
                <a:solidFill>
                  <a:srgbClr val="FF0000"/>
                </a:solidFill>
                <a:latin typeface="Times New Roman" pitchFamily="18" charset="0"/>
              </a:rPr>
              <a:t>ij</a:t>
            </a:r>
            <a:r>
              <a:rPr lang="en-US" altLang="en-US"/>
              <a:t>]</a:t>
            </a:r>
          </a:p>
          <a:p>
            <a:pPr eaLnBrk="1" hangingPunct="1">
              <a:buFont typeface="Wingdings" pitchFamily="2" charset="2"/>
              <a:buNone/>
            </a:pPr>
            <a:endParaRPr lang="en-US" altLang="en-US"/>
          </a:p>
          <a:p>
            <a:pPr eaLnBrk="1" hangingPunct="1"/>
            <a:r>
              <a:rPr lang="en-US" altLang="en-US"/>
              <a:t>This equation has two distinct parts</a:t>
            </a:r>
          </a:p>
          <a:p>
            <a:pPr lvl="1" eaLnBrk="1" hangingPunct="1"/>
            <a:r>
              <a:rPr lang="en-US" altLang="en-US"/>
              <a:t>[</a:t>
            </a:r>
            <a:r>
              <a:rPr lang="en-US" altLang="en-US">
                <a:solidFill>
                  <a:srgbClr val="008000"/>
                </a:solidFill>
                <a:latin typeface="Symbol" pitchFamily="18" charset="2"/>
              </a:rPr>
              <a:t>g</a:t>
            </a:r>
            <a:r>
              <a:rPr lang="en-US" altLang="en-US" baseline="-25000">
                <a:solidFill>
                  <a:srgbClr val="008000"/>
                </a:solidFill>
              </a:rPr>
              <a:t>00</a:t>
            </a:r>
            <a:r>
              <a:rPr lang="en-US" altLang="en-US"/>
              <a:t>+ </a:t>
            </a:r>
            <a:r>
              <a:rPr lang="en-US" altLang="en-US">
                <a:solidFill>
                  <a:srgbClr val="008000"/>
                </a:solidFill>
                <a:latin typeface="Symbol" pitchFamily="18" charset="2"/>
              </a:rPr>
              <a:t>g</a:t>
            </a:r>
            <a:r>
              <a:rPr lang="en-US" altLang="en-US" baseline="-25000">
                <a:solidFill>
                  <a:srgbClr val="008000"/>
                </a:solidFill>
              </a:rPr>
              <a:t>10</a:t>
            </a:r>
            <a:r>
              <a:rPr lang="en-US" altLang="en-US"/>
              <a:t>X</a:t>
            </a:r>
            <a:r>
              <a:rPr lang="en-US" altLang="en-US" baseline="-25000">
                <a:latin typeface="Times New Roman" pitchFamily="18" charset="0"/>
              </a:rPr>
              <a:t>ij</a:t>
            </a:r>
            <a:r>
              <a:rPr lang="en-US" altLang="en-US"/>
              <a:t>+ </a:t>
            </a:r>
            <a:r>
              <a:rPr lang="en-US" altLang="en-US">
                <a:solidFill>
                  <a:srgbClr val="008000"/>
                </a:solidFill>
                <a:latin typeface="Symbol" pitchFamily="18" charset="2"/>
              </a:rPr>
              <a:t>g</a:t>
            </a:r>
            <a:r>
              <a:rPr lang="en-US" altLang="en-US" baseline="-25000">
                <a:solidFill>
                  <a:srgbClr val="008000"/>
                </a:solidFill>
              </a:rPr>
              <a:t>01</a:t>
            </a:r>
            <a:r>
              <a:rPr lang="en-US" altLang="en-US"/>
              <a:t>Z</a:t>
            </a:r>
            <a:r>
              <a:rPr lang="en-US" altLang="en-US" baseline="-25000">
                <a:latin typeface="Times New Roman" pitchFamily="18" charset="0"/>
              </a:rPr>
              <a:t>j</a:t>
            </a:r>
            <a:r>
              <a:rPr lang="en-US" altLang="en-US"/>
              <a:t>+ </a:t>
            </a:r>
            <a:r>
              <a:rPr lang="en-US" altLang="en-US">
                <a:solidFill>
                  <a:srgbClr val="008000"/>
                </a:solidFill>
                <a:latin typeface="Symbol" pitchFamily="18" charset="2"/>
              </a:rPr>
              <a:t>g</a:t>
            </a:r>
            <a:r>
              <a:rPr lang="en-US" altLang="en-US" baseline="-25000">
                <a:solidFill>
                  <a:srgbClr val="008000"/>
                </a:solidFill>
              </a:rPr>
              <a:t>11</a:t>
            </a:r>
            <a:r>
              <a:rPr lang="en-US" altLang="en-US"/>
              <a:t>Z</a:t>
            </a:r>
            <a:r>
              <a:rPr lang="en-US" altLang="en-US" baseline="-25000">
                <a:latin typeface="Times New Roman" pitchFamily="18" charset="0"/>
              </a:rPr>
              <a:t>j</a:t>
            </a:r>
            <a:r>
              <a:rPr lang="en-US" altLang="en-US"/>
              <a:t>X</a:t>
            </a:r>
            <a:r>
              <a:rPr lang="en-US" altLang="en-US" baseline="-25000">
                <a:latin typeface="Times New Roman" pitchFamily="18" charset="0"/>
              </a:rPr>
              <a:t>ij</a:t>
            </a:r>
            <a:r>
              <a:rPr lang="en-US" altLang="en-US"/>
              <a:t>] contains all the fixed coefficients, it is called the </a:t>
            </a:r>
            <a:r>
              <a:rPr lang="en-US" altLang="en-US">
                <a:solidFill>
                  <a:srgbClr val="008000"/>
                </a:solidFill>
              </a:rPr>
              <a:t>fixed part</a:t>
            </a:r>
            <a:r>
              <a:rPr lang="en-US" altLang="en-US"/>
              <a:t> of the model</a:t>
            </a:r>
          </a:p>
          <a:p>
            <a:pPr lvl="1" eaLnBrk="1" hangingPunct="1"/>
            <a:endParaRPr lang="en-US" altLang="en-US"/>
          </a:p>
          <a:p>
            <a:pPr lvl="1" eaLnBrk="1" hangingPunct="1"/>
            <a:r>
              <a:rPr lang="en-US" altLang="en-US"/>
              <a:t>[</a:t>
            </a:r>
            <a:r>
              <a:rPr lang="en-US" altLang="en-US">
                <a:solidFill>
                  <a:srgbClr val="FF0000"/>
                </a:solidFill>
              </a:rPr>
              <a:t>u</a:t>
            </a:r>
            <a:r>
              <a:rPr lang="en-US" altLang="en-US" baseline="-25000">
                <a:solidFill>
                  <a:srgbClr val="FF0000"/>
                </a:solidFill>
                <a:latin typeface="Times New Roman" pitchFamily="18" charset="0"/>
              </a:rPr>
              <a:t>1j</a:t>
            </a:r>
            <a:r>
              <a:rPr lang="en-US" altLang="en-US"/>
              <a:t>X</a:t>
            </a:r>
            <a:r>
              <a:rPr lang="en-US" altLang="en-US" baseline="-25000">
                <a:latin typeface="Times New Roman" pitchFamily="18" charset="0"/>
              </a:rPr>
              <a:t>ij</a:t>
            </a:r>
            <a:r>
              <a:rPr lang="en-US" altLang="en-US"/>
              <a:t>+ </a:t>
            </a:r>
            <a:r>
              <a:rPr lang="en-US" altLang="en-US">
                <a:solidFill>
                  <a:srgbClr val="FF0000"/>
                </a:solidFill>
              </a:rPr>
              <a:t>u</a:t>
            </a:r>
            <a:r>
              <a:rPr lang="en-US" altLang="en-US" baseline="-25000">
                <a:solidFill>
                  <a:srgbClr val="FF0000"/>
                </a:solidFill>
                <a:latin typeface="Times New Roman" pitchFamily="18" charset="0"/>
              </a:rPr>
              <a:t>0j</a:t>
            </a:r>
            <a:r>
              <a:rPr lang="en-US" altLang="en-US"/>
              <a:t>+ </a:t>
            </a:r>
            <a:r>
              <a:rPr lang="en-US" altLang="en-US">
                <a:solidFill>
                  <a:srgbClr val="FF0000"/>
                </a:solidFill>
              </a:rPr>
              <a:t>e</a:t>
            </a:r>
            <a:r>
              <a:rPr lang="en-US" altLang="en-US" baseline="-25000">
                <a:solidFill>
                  <a:srgbClr val="FF0000"/>
                </a:solidFill>
                <a:latin typeface="Times New Roman" pitchFamily="18" charset="0"/>
              </a:rPr>
              <a:t>ij</a:t>
            </a:r>
            <a:r>
              <a:rPr lang="en-US" altLang="en-US"/>
              <a:t>] contains all the random error terms, it is called the </a:t>
            </a:r>
            <a:r>
              <a:rPr lang="en-US" altLang="en-US">
                <a:solidFill>
                  <a:srgbClr val="FF0000"/>
                </a:solidFill>
              </a:rPr>
              <a:t>random part</a:t>
            </a:r>
            <a:r>
              <a:rPr lang="en-US" altLang="en-US"/>
              <a:t> of the model</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t>Building the Multilevel Regression Model: Interpretation</a:t>
            </a:r>
          </a:p>
        </p:txBody>
      </p:sp>
      <p:sp>
        <p:nvSpPr>
          <p:cNvPr id="57347" name="Rectangle 3"/>
          <p:cNvSpPr>
            <a:spLocks noGrp="1" noChangeArrowheads="1"/>
          </p:cNvSpPr>
          <p:nvPr>
            <p:ph type="body" idx="1"/>
          </p:nvPr>
        </p:nvSpPr>
        <p:spPr>
          <a:xfrm>
            <a:off x="998538" y="1811338"/>
            <a:ext cx="7173912" cy="4291012"/>
          </a:xfrm>
        </p:spPr>
        <p:txBody>
          <a:bodyPr/>
          <a:lstStyle/>
          <a:p>
            <a:pPr eaLnBrk="1" hangingPunct="1">
              <a:buFont typeface="Wingdings" pitchFamily="2" charset="2"/>
              <a:buNone/>
            </a:pPr>
            <a:r>
              <a:rPr lang="en-US" altLang="en-US"/>
              <a:t>Y</a:t>
            </a:r>
            <a:r>
              <a:rPr lang="en-US" altLang="en-US" baseline="-25000">
                <a:latin typeface="Times New Roman" pitchFamily="18" charset="0"/>
              </a:rPr>
              <a:t>ij</a:t>
            </a:r>
            <a:r>
              <a:rPr lang="en-US" altLang="en-US"/>
              <a:t> = [</a:t>
            </a:r>
            <a:r>
              <a:rPr lang="en-US" altLang="en-US">
                <a:latin typeface="Symbol" pitchFamily="18" charset="2"/>
              </a:rPr>
              <a:t>g</a:t>
            </a:r>
            <a:r>
              <a:rPr lang="en-US" altLang="en-US" baseline="-25000"/>
              <a:t>00</a:t>
            </a:r>
            <a:r>
              <a:rPr lang="en-US" altLang="en-US"/>
              <a:t>+ </a:t>
            </a:r>
            <a:r>
              <a:rPr lang="en-US" altLang="en-US">
                <a:latin typeface="Symbol" pitchFamily="18" charset="2"/>
              </a:rPr>
              <a:t>g</a:t>
            </a:r>
            <a:r>
              <a:rPr lang="en-US" altLang="en-US" baseline="-25000"/>
              <a:t>10</a:t>
            </a:r>
            <a:r>
              <a:rPr lang="en-US" altLang="en-US"/>
              <a:t>X</a:t>
            </a:r>
            <a:r>
              <a:rPr lang="en-US" altLang="en-US" baseline="-25000">
                <a:latin typeface="Times New Roman" pitchFamily="18" charset="0"/>
              </a:rPr>
              <a:t>ij</a:t>
            </a:r>
            <a:r>
              <a:rPr lang="en-US" altLang="en-US"/>
              <a:t>+ </a:t>
            </a:r>
            <a:r>
              <a:rPr lang="en-US" altLang="en-US">
                <a:latin typeface="Symbol" pitchFamily="18" charset="2"/>
              </a:rPr>
              <a:t>g</a:t>
            </a:r>
            <a:r>
              <a:rPr lang="en-US" altLang="en-US" baseline="-25000"/>
              <a:t>01</a:t>
            </a:r>
            <a:r>
              <a:rPr lang="en-US" altLang="en-US"/>
              <a:t>Z</a:t>
            </a:r>
            <a:r>
              <a:rPr lang="en-US" altLang="en-US" baseline="-25000">
                <a:latin typeface="Times New Roman" pitchFamily="18" charset="0"/>
              </a:rPr>
              <a:t>j</a:t>
            </a:r>
            <a:r>
              <a:rPr lang="en-US" altLang="en-US"/>
              <a:t>+ </a:t>
            </a:r>
            <a:r>
              <a:rPr lang="en-US" altLang="en-US">
                <a:latin typeface="Symbol" pitchFamily="18" charset="2"/>
              </a:rPr>
              <a:t>g</a:t>
            </a:r>
            <a:r>
              <a:rPr lang="en-US" altLang="en-US" baseline="-25000"/>
              <a:t>11</a:t>
            </a:r>
            <a:r>
              <a:rPr lang="en-US" altLang="en-US"/>
              <a:t>Z</a:t>
            </a:r>
            <a:r>
              <a:rPr lang="en-US" altLang="en-US" baseline="-25000">
                <a:latin typeface="Times New Roman" pitchFamily="18" charset="0"/>
              </a:rPr>
              <a:t>j</a:t>
            </a:r>
            <a:r>
              <a:rPr lang="en-US" altLang="en-US"/>
              <a:t>X</a:t>
            </a:r>
            <a:r>
              <a:rPr lang="en-US" altLang="en-US" baseline="-25000">
                <a:latin typeface="Times New Roman" pitchFamily="18" charset="0"/>
              </a:rPr>
              <a:t>ij</a:t>
            </a:r>
            <a:r>
              <a:rPr lang="en-US" altLang="en-US"/>
              <a:t>] + [u</a:t>
            </a:r>
            <a:r>
              <a:rPr lang="en-US" altLang="en-US" baseline="-25000">
                <a:latin typeface="Times New Roman" pitchFamily="18" charset="0"/>
              </a:rPr>
              <a:t>1j</a:t>
            </a:r>
            <a:r>
              <a:rPr lang="en-US" altLang="en-US"/>
              <a:t>X</a:t>
            </a:r>
            <a:r>
              <a:rPr lang="en-US" altLang="en-US" baseline="-25000">
                <a:latin typeface="Times New Roman" pitchFamily="18" charset="0"/>
              </a:rPr>
              <a:t>ij</a:t>
            </a:r>
            <a:r>
              <a:rPr lang="en-US" altLang="en-US"/>
              <a:t>+ u</a:t>
            </a:r>
            <a:r>
              <a:rPr lang="en-US" altLang="en-US" baseline="-25000">
                <a:latin typeface="Times New Roman" pitchFamily="18" charset="0"/>
              </a:rPr>
              <a:t>0j</a:t>
            </a:r>
            <a:r>
              <a:rPr lang="en-US" altLang="en-US"/>
              <a:t>+ e</a:t>
            </a:r>
            <a:r>
              <a:rPr lang="en-US" altLang="en-US" baseline="-25000">
                <a:latin typeface="Times New Roman" pitchFamily="18" charset="0"/>
              </a:rPr>
              <a:t>ij</a:t>
            </a:r>
            <a:r>
              <a:rPr lang="en-US" altLang="en-US"/>
              <a:t>]</a:t>
            </a:r>
          </a:p>
          <a:p>
            <a:pPr lvl="1" eaLnBrk="1" hangingPunct="1"/>
            <a:endParaRPr lang="en-US" altLang="en-US"/>
          </a:p>
          <a:p>
            <a:pPr eaLnBrk="1" hangingPunct="1"/>
            <a:r>
              <a:rPr lang="en-US" altLang="en-US"/>
              <a:t>Several error variances</a:t>
            </a:r>
          </a:p>
          <a:p>
            <a:pPr lvl="1" eaLnBrk="1" hangingPunct="1"/>
            <a:r>
              <a:rPr lang="en-US" altLang="en-US"/>
              <a:t> </a:t>
            </a:r>
            <a:r>
              <a:rPr lang="en-US" altLang="en-US">
                <a:sym typeface="Symbol" pitchFamily="18" charset="2"/>
              </a:rPr>
              <a:t></a:t>
            </a:r>
            <a:r>
              <a:rPr lang="en-US" altLang="en-US" baseline="-25000">
                <a:sym typeface="Symbol" pitchFamily="18" charset="2"/>
              </a:rPr>
              <a:t>e</a:t>
            </a:r>
            <a:r>
              <a:rPr lang="en-US" altLang="en-US" baseline="30000">
                <a:latin typeface="Times New Roman" pitchFamily="18" charset="0"/>
              </a:rPr>
              <a:t>2</a:t>
            </a:r>
            <a:r>
              <a:rPr lang="en-US" altLang="en-US">
                <a:sym typeface="Symbol" pitchFamily="18" charset="2"/>
              </a:rPr>
              <a:t> variance of the lowest level errors e</a:t>
            </a:r>
            <a:r>
              <a:rPr lang="en-US" altLang="en-US" baseline="-25000">
                <a:latin typeface="Times New Roman" pitchFamily="18" charset="0"/>
                <a:sym typeface="Symbol" pitchFamily="18" charset="2"/>
              </a:rPr>
              <a:t>ij</a:t>
            </a:r>
            <a:r>
              <a:rPr lang="en-US" altLang="en-US"/>
              <a:t> </a:t>
            </a:r>
          </a:p>
          <a:p>
            <a:pPr lvl="1" eaLnBrk="1" hangingPunct="1"/>
            <a:r>
              <a:rPr lang="en-US" altLang="en-US"/>
              <a:t> </a:t>
            </a:r>
            <a:r>
              <a:rPr lang="en-US" altLang="en-US">
                <a:latin typeface="Symbol" pitchFamily="18" charset="2"/>
              </a:rPr>
              <a:t>s</a:t>
            </a:r>
            <a:r>
              <a:rPr lang="en-US" altLang="en-US" baseline="30000">
                <a:latin typeface="Times New Roman" pitchFamily="18" charset="0"/>
              </a:rPr>
              <a:t>2</a:t>
            </a:r>
            <a:r>
              <a:rPr lang="en-US" altLang="en-US" baseline="-25000"/>
              <a:t>u0</a:t>
            </a:r>
            <a:r>
              <a:rPr lang="en-US" altLang="en-US"/>
              <a:t> variance of the highest level errors u</a:t>
            </a:r>
            <a:r>
              <a:rPr lang="en-US" altLang="en-US" baseline="-25000"/>
              <a:t>0</a:t>
            </a:r>
            <a:r>
              <a:rPr lang="en-US" altLang="en-US" baseline="-25000">
                <a:latin typeface="Times New Roman" pitchFamily="18" charset="0"/>
              </a:rPr>
              <a:t>j</a:t>
            </a:r>
            <a:endParaRPr lang="en-US" altLang="en-US"/>
          </a:p>
          <a:p>
            <a:pPr lvl="1" eaLnBrk="1" hangingPunct="1"/>
            <a:r>
              <a:rPr lang="en-US" altLang="en-US"/>
              <a:t> </a:t>
            </a:r>
            <a:r>
              <a:rPr lang="en-US" altLang="en-US">
                <a:latin typeface="Symbol" pitchFamily="18" charset="2"/>
              </a:rPr>
              <a:t>s</a:t>
            </a:r>
            <a:r>
              <a:rPr lang="en-US" altLang="en-US" baseline="30000">
                <a:latin typeface="Times New Roman" pitchFamily="18" charset="0"/>
              </a:rPr>
              <a:t>2</a:t>
            </a:r>
            <a:r>
              <a:rPr lang="en-US" altLang="en-US" baseline="-25000"/>
              <a:t>u1</a:t>
            </a:r>
            <a:r>
              <a:rPr lang="en-US" altLang="en-US"/>
              <a:t> variance of the highest level errors u</a:t>
            </a:r>
            <a:r>
              <a:rPr lang="en-US" altLang="en-US" baseline="-25000"/>
              <a:t>1</a:t>
            </a:r>
            <a:r>
              <a:rPr lang="en-US" altLang="en-US" baseline="-25000">
                <a:latin typeface="Times New Roman" pitchFamily="18" charset="0"/>
              </a:rPr>
              <a:t>j</a:t>
            </a:r>
            <a:endParaRPr lang="en-US" altLang="en-US"/>
          </a:p>
          <a:p>
            <a:pPr lvl="1" eaLnBrk="1" hangingPunct="1"/>
            <a:r>
              <a:rPr lang="en-US" altLang="en-US"/>
              <a:t> </a:t>
            </a:r>
            <a:r>
              <a:rPr lang="en-US" altLang="en-US">
                <a:latin typeface="Symbol" pitchFamily="18" charset="2"/>
              </a:rPr>
              <a:t>s</a:t>
            </a:r>
            <a:r>
              <a:rPr lang="en-US" altLang="en-US" baseline="-25000"/>
              <a:t>u01</a:t>
            </a:r>
            <a:r>
              <a:rPr lang="en-US" altLang="en-US"/>
              <a:t> covariance of u</a:t>
            </a:r>
            <a:r>
              <a:rPr lang="en-US" altLang="en-US" baseline="-25000"/>
              <a:t>0</a:t>
            </a:r>
            <a:r>
              <a:rPr lang="en-US" altLang="en-US" baseline="-25000">
                <a:latin typeface="Times New Roman" pitchFamily="18" charset="0"/>
              </a:rPr>
              <a:t>j</a:t>
            </a:r>
            <a:r>
              <a:rPr lang="en-US" altLang="en-US"/>
              <a:t> and u</a:t>
            </a:r>
            <a:r>
              <a:rPr lang="en-US" altLang="en-US" baseline="-25000"/>
              <a:t>1</a:t>
            </a:r>
            <a:r>
              <a:rPr lang="en-US" altLang="en-US" baseline="-25000">
                <a:latin typeface="Times New Roman" pitchFamily="18" charset="0"/>
              </a:rPr>
              <a:t>j</a:t>
            </a:r>
            <a:endParaRPr lang="en-US" altLang="en-US"/>
          </a:p>
          <a:p>
            <a:pPr lvl="1" eaLnBrk="1" hangingPunct="1"/>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t>Full Multilevel Regression Model</a:t>
            </a:r>
          </a:p>
        </p:txBody>
      </p:sp>
      <p:sp>
        <p:nvSpPr>
          <p:cNvPr id="59395" name="Rectangle 3"/>
          <p:cNvSpPr>
            <a:spLocks noGrp="1" noChangeArrowheads="1"/>
          </p:cNvSpPr>
          <p:nvPr>
            <p:ph type="body" idx="1"/>
          </p:nvPr>
        </p:nvSpPr>
        <p:spPr>
          <a:xfrm>
            <a:off x="998538" y="1811338"/>
            <a:ext cx="7173912" cy="4360862"/>
          </a:xfrm>
        </p:spPr>
        <p:txBody>
          <a:bodyPr/>
          <a:lstStyle/>
          <a:p>
            <a:pPr eaLnBrk="1" hangingPunct="1"/>
            <a:r>
              <a:rPr lang="en-US" altLang="en-US"/>
              <a:t>Explanatory variables at all levels</a:t>
            </a:r>
          </a:p>
          <a:p>
            <a:pPr eaLnBrk="1" hangingPunct="1"/>
            <a:endParaRPr lang="en-US" altLang="en-US"/>
          </a:p>
          <a:p>
            <a:pPr eaLnBrk="1" hangingPunct="1"/>
            <a:r>
              <a:rPr lang="en-US" altLang="en-US"/>
              <a:t>Higher level variables predict variation of lowest level intercept and slopes</a:t>
            </a:r>
            <a:endParaRPr lang="en-US" altLang="en-US" baseline="-25000">
              <a:latin typeface="Times New Roman" pitchFamily="18" charset="0"/>
            </a:endParaRPr>
          </a:p>
          <a:p>
            <a:pPr eaLnBrk="1" hangingPunct="1"/>
            <a:endParaRPr lang="en-US" altLang="en-US"/>
          </a:p>
          <a:p>
            <a:pPr eaLnBrk="1" hangingPunct="1"/>
            <a:r>
              <a:rPr lang="en-US" altLang="en-US"/>
              <a:t>Predicting the intercept implies a direct effect</a:t>
            </a:r>
          </a:p>
          <a:p>
            <a:pPr eaLnBrk="1" hangingPunct="1"/>
            <a:endParaRPr lang="en-US" altLang="en-US"/>
          </a:p>
          <a:p>
            <a:pPr eaLnBrk="1" hangingPunct="1"/>
            <a:r>
              <a:rPr lang="en-US" altLang="en-US"/>
              <a:t>Predicting slopes implies cross-level interactions</a:t>
            </a:r>
          </a:p>
          <a:p>
            <a:pPr lvl="1" eaLnBrk="1" hangingPunct="1">
              <a:buFont typeface="Wingdings" pitchFamily="2" charset="2"/>
              <a:buNone/>
            </a:pPr>
            <a:endParaRPr lang="en-US" altLang="en-US"/>
          </a:p>
          <a:p>
            <a:pPr lvl="1" eaLnBrk="1" hangingPunct="1">
              <a:buFont typeface="Wingdings" pitchFamily="2" charset="2"/>
              <a:buNone/>
            </a:pPr>
            <a:r>
              <a:rPr lang="en-US" altLang="en-US"/>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t>Model Exploration</a:t>
            </a:r>
          </a:p>
        </p:txBody>
      </p:sp>
      <p:sp>
        <p:nvSpPr>
          <p:cNvPr id="61443" name="Rectangle 3"/>
          <p:cNvSpPr>
            <a:spLocks noGrp="1" noChangeArrowheads="1"/>
          </p:cNvSpPr>
          <p:nvPr>
            <p:ph type="body" idx="1"/>
          </p:nvPr>
        </p:nvSpPr>
        <p:spPr>
          <a:xfrm>
            <a:off x="990600" y="1295400"/>
            <a:ext cx="7173912" cy="4149725"/>
          </a:xfrm>
        </p:spPr>
        <p:txBody>
          <a:bodyPr/>
          <a:lstStyle/>
          <a:p>
            <a:pPr eaLnBrk="1" hangingPunct="1">
              <a:lnSpc>
                <a:spcPct val="90000"/>
              </a:lnSpc>
              <a:buFont typeface="Wingdings" pitchFamily="2" charset="2"/>
              <a:buNone/>
            </a:pPr>
            <a:r>
              <a:rPr lang="en-US" altLang="en-US" dirty="0"/>
              <a:t>1</a:t>
            </a:r>
            <a:r>
              <a:rPr lang="en-US" altLang="en-US" sz="2000" dirty="0"/>
              <a:t>	</a:t>
            </a:r>
            <a:r>
              <a:rPr lang="en-US" altLang="en-US" sz="2000" i="1" dirty="0"/>
              <a:t>Intercept-only</a:t>
            </a:r>
            <a:r>
              <a:rPr lang="en-US" altLang="en-US" sz="2000" dirty="0"/>
              <a:t> model</a:t>
            </a:r>
          </a:p>
          <a:p>
            <a:pPr lvl="1" eaLnBrk="1" hangingPunct="1">
              <a:lnSpc>
                <a:spcPct val="90000"/>
              </a:lnSpc>
            </a:pPr>
            <a:r>
              <a:rPr lang="en-US" altLang="en-US" sz="2000" dirty="0"/>
              <a:t>calculate </a:t>
            </a:r>
            <a:r>
              <a:rPr lang="en-US" altLang="en-US" sz="2000" i="1" dirty="0" err="1"/>
              <a:t>intraclass</a:t>
            </a:r>
            <a:r>
              <a:rPr lang="en-US" altLang="en-US" sz="2000" i="1" dirty="0"/>
              <a:t> correlation</a:t>
            </a:r>
            <a:endParaRPr lang="en-US" altLang="en-US" sz="2000" dirty="0"/>
          </a:p>
          <a:p>
            <a:pPr eaLnBrk="1" hangingPunct="1">
              <a:lnSpc>
                <a:spcPct val="90000"/>
              </a:lnSpc>
              <a:buFont typeface="Wingdings" pitchFamily="2" charset="2"/>
              <a:buNone/>
            </a:pPr>
            <a:r>
              <a:rPr lang="en-US" altLang="en-US" sz="2000" dirty="0"/>
              <a:t>2	</a:t>
            </a:r>
            <a:r>
              <a:rPr lang="en-US" altLang="en-US" sz="2000" i="1" dirty="0"/>
              <a:t>Fixed model</a:t>
            </a:r>
            <a:r>
              <a:rPr lang="en-US" altLang="en-US" sz="2000" dirty="0"/>
              <a:t>, 1</a:t>
            </a:r>
            <a:r>
              <a:rPr lang="en-US" altLang="en-US" sz="2000" baseline="30000" dirty="0"/>
              <a:t>st</a:t>
            </a:r>
            <a:r>
              <a:rPr lang="en-US" altLang="en-US" sz="2000" dirty="0"/>
              <a:t> level predictor variables</a:t>
            </a:r>
          </a:p>
          <a:p>
            <a:pPr lvl="1" eaLnBrk="1" hangingPunct="1">
              <a:lnSpc>
                <a:spcPct val="90000"/>
              </a:lnSpc>
            </a:pPr>
            <a:r>
              <a:rPr lang="en-US" altLang="en-US" sz="2000" dirty="0"/>
              <a:t>test individual slopes for significance</a:t>
            </a:r>
          </a:p>
          <a:p>
            <a:pPr eaLnBrk="1" hangingPunct="1">
              <a:lnSpc>
                <a:spcPct val="90000"/>
              </a:lnSpc>
              <a:buFont typeface="Wingdings" pitchFamily="2" charset="2"/>
              <a:buNone/>
            </a:pPr>
            <a:r>
              <a:rPr lang="en-US" altLang="en-US" sz="2000" dirty="0"/>
              <a:t>3	Model intercept by 2</a:t>
            </a:r>
            <a:r>
              <a:rPr lang="en-US" altLang="en-US" sz="2000" baseline="30000" dirty="0"/>
              <a:t>nd</a:t>
            </a:r>
            <a:r>
              <a:rPr lang="en-US" altLang="en-US" sz="2000" dirty="0"/>
              <a:t> level predictor variables</a:t>
            </a:r>
          </a:p>
          <a:p>
            <a:pPr lvl="1" eaLnBrk="1" hangingPunct="1">
              <a:lnSpc>
                <a:spcPct val="90000"/>
              </a:lnSpc>
            </a:pPr>
            <a:r>
              <a:rPr lang="en-US" altLang="en-US" sz="2000" dirty="0"/>
              <a:t>test for significance, how much intercept variance explained?</a:t>
            </a:r>
          </a:p>
          <a:p>
            <a:pPr eaLnBrk="1" hangingPunct="1">
              <a:lnSpc>
                <a:spcPct val="90000"/>
              </a:lnSpc>
              <a:buFont typeface="Wingdings" pitchFamily="2" charset="2"/>
              <a:buNone/>
            </a:pPr>
            <a:r>
              <a:rPr lang="en-US" altLang="en-US" sz="2000" dirty="0"/>
              <a:t>4	</a:t>
            </a:r>
            <a:r>
              <a:rPr lang="en-US" altLang="en-US" sz="2000" i="1" dirty="0"/>
              <a:t>Random coefficient model</a:t>
            </a:r>
            <a:endParaRPr lang="en-US" altLang="en-US" sz="2000" dirty="0"/>
          </a:p>
          <a:p>
            <a:pPr lvl="1" eaLnBrk="1" hangingPunct="1">
              <a:lnSpc>
                <a:spcPct val="90000"/>
              </a:lnSpc>
            </a:pPr>
            <a:r>
              <a:rPr lang="en-US" altLang="en-US" sz="2000" dirty="0"/>
              <a:t>test if any 1</a:t>
            </a:r>
            <a:r>
              <a:rPr lang="en-US" altLang="en-US" sz="2000" baseline="30000" dirty="0"/>
              <a:t>st</a:t>
            </a:r>
            <a:r>
              <a:rPr lang="en-US" altLang="en-US" sz="2000" dirty="0"/>
              <a:t> level slope has a significant variance component (this is best done one-by-one)	</a:t>
            </a:r>
          </a:p>
          <a:p>
            <a:pPr eaLnBrk="1" hangingPunct="1">
              <a:lnSpc>
                <a:spcPct val="90000"/>
              </a:lnSpc>
              <a:buFont typeface="Wingdings" pitchFamily="2" charset="2"/>
              <a:buNone/>
            </a:pPr>
            <a:r>
              <a:rPr lang="en-US" altLang="en-US" sz="2000" i="1" dirty="0"/>
              <a:t>5</a:t>
            </a:r>
            <a:r>
              <a:rPr lang="en-US" altLang="en-US" sz="2000" dirty="0"/>
              <a:t>	Model random slopes by higher level variables: cross level interactions</a:t>
            </a:r>
          </a:p>
          <a:p>
            <a:pPr lvl="1" eaLnBrk="1" hangingPunct="1">
              <a:lnSpc>
                <a:spcPct val="90000"/>
              </a:lnSpc>
            </a:pPr>
            <a:r>
              <a:rPr lang="en-US" altLang="en-US" dirty="0"/>
              <a:t>test for significance, how much slope variance is explained?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t>Graphical Picture of Simple</a:t>
            </a:r>
            <a:br>
              <a:rPr lang="en-US"/>
            </a:br>
            <a:r>
              <a:rPr lang="en-US"/>
              <a:t>Two-level Regression Model</a:t>
            </a:r>
          </a:p>
        </p:txBody>
      </p:sp>
      <p:pic>
        <p:nvPicPr>
          <p:cNvPr id="63491" name="Picture 10"/>
          <p:cNvPicPr>
            <a:picLocks noGrp="1" noChangeAspect="1" noChangeArrowheads="1"/>
          </p:cNvPicPr>
          <p:nvPr>
            <p:ph type="body" idx="1"/>
          </p:nvPr>
        </p:nvPicPr>
        <p:blipFill>
          <a:blip r:embed="rId3" cstate="print"/>
          <a:srcRect/>
          <a:stretch>
            <a:fillRect/>
          </a:stretch>
        </p:blipFill>
        <p:spPr>
          <a:xfrm>
            <a:off x="1114425" y="1900238"/>
            <a:ext cx="6446838" cy="4468812"/>
          </a:xfrm>
          <a:noFill/>
          <a:ln w="12700" algn="ctr">
            <a:solidFill>
              <a:srgbClr val="000000"/>
            </a:solid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p:cNvSpPr>
            <a:spLocks noChangeArrowheads="1"/>
          </p:cNvSpPr>
          <p:nvPr/>
        </p:nvSpPr>
        <p:spPr bwMode="auto">
          <a:xfrm>
            <a:off x="468313" y="1320800"/>
            <a:ext cx="8208962" cy="823913"/>
          </a:xfrm>
          <a:prstGeom prst="rect">
            <a:avLst/>
          </a:prstGeom>
          <a:noFill/>
          <a:ln w="9525">
            <a:noFill/>
            <a:miter lim="800000"/>
            <a:headEnd/>
            <a:tailEnd/>
          </a:ln>
          <a:effectLst/>
        </p:spPr>
        <p:txBody>
          <a:bodyPr anchor="ctr">
            <a:spAutoFit/>
          </a:bodyPr>
          <a:lstStyle/>
          <a:p>
            <a:pPr eaLnBrk="1" hangingPunct="1"/>
            <a:r>
              <a:rPr lang="es-ES" altLang="en-US" sz="4800" b="1" i="1">
                <a:solidFill>
                  <a:srgbClr val="FF0000"/>
                </a:solidFill>
              </a:rPr>
              <a:t> BAYESIAN INFERENCE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562" name="Object 4"/>
          <p:cNvGraphicFramePr>
            <a:graphicFrameLocks noChangeAspect="1"/>
          </p:cNvGraphicFramePr>
          <p:nvPr/>
        </p:nvGraphicFramePr>
        <p:xfrm>
          <a:off x="2124075" y="3184525"/>
          <a:ext cx="3651250" cy="398463"/>
        </p:xfrm>
        <a:graphic>
          <a:graphicData uri="http://schemas.openxmlformats.org/presentationml/2006/ole">
            <mc:AlternateContent xmlns:mc="http://schemas.openxmlformats.org/markup-compatibility/2006">
              <mc:Choice xmlns:v="urn:schemas-microsoft-com:vml" Requires="v">
                <p:oleObj spid="_x0000_s66562" name="Ecuación" r:id="rId3" imgW="1854200" imgH="203200" progId="Equation.3">
                  <p:embed/>
                </p:oleObj>
              </mc:Choice>
              <mc:Fallback>
                <p:oleObj name="Ecuación" r:id="rId3" imgW="1854200" imgH="203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3184525"/>
                        <a:ext cx="3651250" cy="398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63" name="Rectangle 12"/>
          <p:cNvSpPr>
            <a:spLocks noChangeArrowheads="1"/>
          </p:cNvSpPr>
          <p:nvPr/>
        </p:nvSpPr>
        <p:spPr bwMode="auto">
          <a:xfrm>
            <a:off x="-180975" y="549275"/>
            <a:ext cx="3529013" cy="684213"/>
          </a:xfrm>
          <a:prstGeom prst="rect">
            <a:avLst/>
          </a:prstGeom>
          <a:noFill/>
          <a:ln w="9525">
            <a:noFill/>
            <a:miter lim="800000"/>
            <a:headEnd/>
            <a:tailEnd/>
          </a:ln>
          <a:effectLst/>
        </p:spPr>
        <p:txBody>
          <a:bodyPr anchor="ctr"/>
          <a:lstStyle/>
          <a:p>
            <a:pPr algn="ctr" eaLnBrk="1" hangingPunct="1"/>
            <a:r>
              <a:rPr lang="en-US" altLang="en-US" sz="2000" b="1" i="1">
                <a:solidFill>
                  <a:srgbClr val="0033CC"/>
                </a:solidFill>
                <a:latin typeface="Times New Roman" pitchFamily="18" charset="0"/>
                <a:cs typeface="Times New Roman" pitchFamily="18" charset="0"/>
              </a:rPr>
              <a:t>1) Model to describe data:</a:t>
            </a:r>
          </a:p>
        </p:txBody>
      </p:sp>
      <p:graphicFrame>
        <p:nvGraphicFramePr>
          <p:cNvPr id="66564" name="Object 13"/>
          <p:cNvGraphicFramePr>
            <a:graphicFrameLocks noChangeAspect="1"/>
          </p:cNvGraphicFramePr>
          <p:nvPr/>
        </p:nvGraphicFramePr>
        <p:xfrm>
          <a:off x="3797300" y="728663"/>
          <a:ext cx="4017963" cy="428625"/>
        </p:xfrm>
        <a:graphic>
          <a:graphicData uri="http://schemas.openxmlformats.org/presentationml/2006/ole">
            <mc:AlternateContent xmlns:mc="http://schemas.openxmlformats.org/markup-compatibility/2006">
              <mc:Choice xmlns:v="urn:schemas-microsoft-com:vml" Requires="v">
                <p:oleObj spid="_x0000_s66564" name="Ecuación" r:id="rId5" imgW="2171894" imgH="209366" progId="Equation.3">
                  <p:embed/>
                </p:oleObj>
              </mc:Choice>
              <mc:Fallback>
                <p:oleObj name="Ecuación" r:id="rId5" imgW="2171894" imgH="209366"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7300" y="728663"/>
                        <a:ext cx="4017963"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65" name="Rectangle 14"/>
          <p:cNvSpPr>
            <a:spLocks noChangeArrowheads="1"/>
          </p:cNvSpPr>
          <p:nvPr/>
        </p:nvSpPr>
        <p:spPr bwMode="auto">
          <a:xfrm>
            <a:off x="2051050" y="1355725"/>
            <a:ext cx="6913563" cy="684213"/>
          </a:xfrm>
          <a:prstGeom prst="rect">
            <a:avLst/>
          </a:prstGeom>
          <a:noFill/>
          <a:ln w="9525">
            <a:noFill/>
            <a:miter lim="800000"/>
            <a:headEnd/>
            <a:tailEnd/>
          </a:ln>
          <a:effectLst/>
        </p:spPr>
        <p:txBody>
          <a:bodyPr anchor="ctr"/>
          <a:lstStyle/>
          <a:p>
            <a:pPr eaLnBrk="1" hangingPunct="1"/>
            <a:r>
              <a:rPr lang="en-US" altLang="en-US" sz="2000" b="1" i="1">
                <a:solidFill>
                  <a:srgbClr val="000000"/>
                </a:solidFill>
                <a:latin typeface="Times New Roman" pitchFamily="18" charset="0"/>
                <a:cs typeface="Times New Roman" pitchFamily="18" charset="0"/>
              </a:rPr>
              <a:t>Unknown parameters about which we  want to make inferences from observed data</a:t>
            </a:r>
          </a:p>
        </p:txBody>
      </p:sp>
      <p:graphicFrame>
        <p:nvGraphicFramePr>
          <p:cNvPr id="66566" name="Object 15"/>
          <p:cNvGraphicFramePr>
            <a:graphicFrameLocks noChangeAspect="1"/>
          </p:cNvGraphicFramePr>
          <p:nvPr/>
        </p:nvGraphicFramePr>
        <p:xfrm>
          <a:off x="1547813" y="1370013"/>
          <a:ext cx="328612" cy="354012"/>
        </p:xfrm>
        <a:graphic>
          <a:graphicData uri="http://schemas.openxmlformats.org/presentationml/2006/ole">
            <mc:AlternateContent xmlns:mc="http://schemas.openxmlformats.org/markup-compatibility/2006">
              <mc:Choice xmlns:v="urn:schemas-microsoft-com:vml" Requires="v">
                <p:oleObj spid="_x0000_s66566" name="Ecuación" r:id="rId7" imgW="171377" imgH="171529" progId="Equation.3">
                  <p:embed/>
                </p:oleObj>
              </mc:Choice>
              <mc:Fallback>
                <p:oleObj name="Ecuación" r:id="rId7" imgW="171377" imgH="171529"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1370013"/>
                        <a:ext cx="328612" cy="354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67" name="Object 16"/>
          <p:cNvGraphicFramePr>
            <a:graphicFrameLocks noChangeAspect="1"/>
          </p:cNvGraphicFramePr>
          <p:nvPr/>
        </p:nvGraphicFramePr>
        <p:xfrm>
          <a:off x="4973638" y="2020888"/>
          <a:ext cx="250825" cy="349250"/>
        </p:xfrm>
        <a:graphic>
          <a:graphicData uri="http://schemas.openxmlformats.org/presentationml/2006/ole">
            <mc:AlternateContent xmlns:mc="http://schemas.openxmlformats.org/markup-compatibility/2006">
              <mc:Choice xmlns:v="urn:schemas-microsoft-com:vml" Requires="v">
                <p:oleObj spid="_x0000_s66567" name="Ecuación" r:id="rId9" imgW="126725" imgH="177415" progId="Equation.3">
                  <p:embed/>
                </p:oleObj>
              </mc:Choice>
              <mc:Fallback>
                <p:oleObj name="Ecuación" r:id="rId9" imgW="126725" imgH="177415"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73638" y="2020888"/>
                        <a:ext cx="250825"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68" name="Object 17"/>
          <p:cNvGraphicFramePr>
            <a:graphicFrameLocks noChangeAspect="1"/>
          </p:cNvGraphicFramePr>
          <p:nvPr/>
        </p:nvGraphicFramePr>
        <p:xfrm>
          <a:off x="4951413" y="2481263"/>
          <a:ext cx="249237" cy="325437"/>
        </p:xfrm>
        <a:graphic>
          <a:graphicData uri="http://schemas.openxmlformats.org/presentationml/2006/ole">
            <mc:AlternateContent xmlns:mc="http://schemas.openxmlformats.org/markup-compatibility/2006">
              <mc:Choice xmlns:v="urn:schemas-microsoft-com:vml" Requires="v">
                <p:oleObj spid="_x0000_s66568" name="Ecuación" r:id="rId11" imgW="126780" imgH="164814" progId="Equation.3">
                  <p:embed/>
                </p:oleObj>
              </mc:Choice>
              <mc:Fallback>
                <p:oleObj name="Ecuación" r:id="rId11" imgW="126780" imgH="164814"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51413" y="2481263"/>
                        <a:ext cx="249237" cy="325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69" name="Rectangle 18"/>
          <p:cNvSpPr>
            <a:spLocks noChangeArrowheads="1"/>
          </p:cNvSpPr>
          <p:nvPr/>
        </p:nvSpPr>
        <p:spPr bwMode="auto">
          <a:xfrm>
            <a:off x="5045075" y="1846263"/>
            <a:ext cx="3455988" cy="684212"/>
          </a:xfrm>
          <a:prstGeom prst="rect">
            <a:avLst/>
          </a:prstGeom>
          <a:noFill/>
          <a:ln w="9525">
            <a:noFill/>
            <a:miter lim="800000"/>
            <a:headEnd/>
            <a:tailEnd/>
          </a:ln>
          <a:effectLst/>
        </p:spPr>
        <p:txBody>
          <a:bodyPr anchor="ctr"/>
          <a:lstStyle/>
          <a:p>
            <a:pPr algn="ctr" eaLnBrk="1" hangingPunct="1"/>
            <a:r>
              <a:rPr lang="en-US" altLang="en-US" sz="2000" b="1" i="1">
                <a:solidFill>
                  <a:srgbClr val="000000"/>
                </a:solidFill>
                <a:latin typeface="Times New Roman" pitchFamily="18" charset="0"/>
                <a:cs typeface="Times New Roman" pitchFamily="18" charset="0"/>
              </a:rPr>
              <a:t>parameter(s) of interest</a:t>
            </a:r>
          </a:p>
        </p:txBody>
      </p:sp>
      <p:sp>
        <p:nvSpPr>
          <p:cNvPr id="66570" name="Rectangle 19"/>
          <p:cNvSpPr>
            <a:spLocks noChangeArrowheads="1"/>
          </p:cNvSpPr>
          <p:nvPr/>
        </p:nvSpPr>
        <p:spPr bwMode="auto">
          <a:xfrm>
            <a:off x="4913313" y="2241550"/>
            <a:ext cx="3455987" cy="684213"/>
          </a:xfrm>
          <a:prstGeom prst="rect">
            <a:avLst/>
          </a:prstGeom>
          <a:noFill/>
          <a:ln w="9525">
            <a:noFill/>
            <a:miter lim="800000"/>
            <a:headEnd/>
            <a:tailEnd/>
          </a:ln>
          <a:effectLst/>
        </p:spPr>
        <p:txBody>
          <a:bodyPr anchor="ctr"/>
          <a:lstStyle/>
          <a:p>
            <a:pPr algn="ctr" eaLnBrk="1" hangingPunct="1"/>
            <a:r>
              <a:rPr lang="en-US" altLang="en-US" sz="2000" b="1" i="1">
                <a:solidFill>
                  <a:srgbClr val="000000"/>
                </a:solidFill>
                <a:latin typeface="Times New Roman" pitchFamily="18" charset="0"/>
                <a:cs typeface="Times New Roman" pitchFamily="18" charset="0"/>
              </a:rPr>
              <a:t>nuisance parameter(s)</a:t>
            </a:r>
          </a:p>
        </p:txBody>
      </p:sp>
      <p:sp>
        <p:nvSpPr>
          <p:cNvPr id="66571" name="Rectangle 20"/>
          <p:cNvSpPr>
            <a:spLocks noChangeArrowheads="1"/>
          </p:cNvSpPr>
          <p:nvPr/>
        </p:nvSpPr>
        <p:spPr bwMode="auto">
          <a:xfrm>
            <a:off x="1908175" y="1998663"/>
            <a:ext cx="1398588" cy="684212"/>
          </a:xfrm>
          <a:prstGeom prst="rect">
            <a:avLst/>
          </a:prstGeom>
          <a:noFill/>
          <a:ln w="9525">
            <a:noFill/>
            <a:miter lim="800000"/>
            <a:headEnd/>
            <a:tailEnd/>
          </a:ln>
          <a:effectLst/>
        </p:spPr>
        <p:txBody>
          <a:bodyPr anchor="ctr"/>
          <a:lstStyle/>
          <a:p>
            <a:pPr algn="ctr" eaLnBrk="1" hangingPunct="1"/>
            <a:r>
              <a:rPr lang="en-US" altLang="en-US" sz="2000" b="1" i="1">
                <a:solidFill>
                  <a:srgbClr val="000000"/>
                </a:solidFill>
                <a:latin typeface="Times New Roman" pitchFamily="18" charset="0"/>
                <a:cs typeface="Times New Roman" pitchFamily="18" charset="0"/>
              </a:rPr>
              <a:t>Usually:</a:t>
            </a:r>
          </a:p>
        </p:txBody>
      </p:sp>
      <p:graphicFrame>
        <p:nvGraphicFramePr>
          <p:cNvPr id="66572" name="Object 21"/>
          <p:cNvGraphicFramePr>
            <a:graphicFrameLocks noChangeAspect="1"/>
          </p:cNvGraphicFramePr>
          <p:nvPr/>
        </p:nvGraphicFramePr>
        <p:xfrm>
          <a:off x="3419475" y="2170113"/>
          <a:ext cx="1120775" cy="403225"/>
        </p:xfrm>
        <a:graphic>
          <a:graphicData uri="http://schemas.openxmlformats.org/presentationml/2006/ole">
            <mc:AlternateContent xmlns:mc="http://schemas.openxmlformats.org/markup-compatibility/2006">
              <mc:Choice xmlns:v="urn:schemas-microsoft-com:vml" Requires="v">
                <p:oleObj spid="_x0000_s66572" name="Ecuación" r:id="rId13" imgW="600029" imgH="190447" progId="Equation.3">
                  <p:embed/>
                </p:oleObj>
              </mc:Choice>
              <mc:Fallback>
                <p:oleObj name="Ecuación" r:id="rId13" imgW="600029" imgH="190447" progId="Equation.3">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19475" y="2170113"/>
                        <a:ext cx="1120775"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73" name="AutoShape 22"/>
          <p:cNvSpPr>
            <a:spLocks/>
          </p:cNvSpPr>
          <p:nvPr/>
        </p:nvSpPr>
        <p:spPr bwMode="auto">
          <a:xfrm>
            <a:off x="4756150" y="2070100"/>
            <a:ext cx="144463" cy="647700"/>
          </a:xfrm>
          <a:prstGeom prst="leftBrace">
            <a:avLst>
              <a:gd name="adj1" fmla="val 37363"/>
              <a:gd name="adj2" fmla="val 50000"/>
            </a:avLst>
          </a:prstGeom>
          <a:noFill/>
          <a:ln w="28575">
            <a:solidFill>
              <a:srgbClr val="000000"/>
            </a:solidFill>
            <a:round/>
            <a:headEnd/>
            <a:tailEnd/>
          </a:ln>
          <a:effectLst/>
        </p:spPr>
        <p:txBody>
          <a:bodyPr wrap="none" anchor="ctr"/>
          <a:lstStyle/>
          <a:p>
            <a:pPr eaLnBrk="1" hangingPunct="1"/>
            <a:endParaRPr lang="en-US"/>
          </a:p>
        </p:txBody>
      </p:sp>
      <p:sp>
        <p:nvSpPr>
          <p:cNvPr id="66574" name="Rectangle 23"/>
          <p:cNvSpPr>
            <a:spLocks noChangeArrowheads="1"/>
          </p:cNvSpPr>
          <p:nvPr/>
        </p:nvSpPr>
        <p:spPr bwMode="auto">
          <a:xfrm>
            <a:off x="-36513" y="3032125"/>
            <a:ext cx="2087563" cy="684213"/>
          </a:xfrm>
          <a:prstGeom prst="rect">
            <a:avLst/>
          </a:prstGeom>
          <a:noFill/>
          <a:ln w="9525">
            <a:noFill/>
            <a:miter lim="800000"/>
            <a:headEnd/>
            <a:tailEnd/>
          </a:ln>
          <a:effectLst/>
        </p:spPr>
        <p:txBody>
          <a:bodyPr anchor="ctr"/>
          <a:lstStyle/>
          <a:p>
            <a:pPr algn="ctr" eaLnBrk="1" hangingPunct="1"/>
            <a:r>
              <a:rPr lang="en-US" altLang="en-US" sz="2000" b="1" i="1">
                <a:solidFill>
                  <a:srgbClr val="0033CC"/>
                </a:solidFill>
                <a:latin typeface="Times New Roman" pitchFamily="18" charset="0"/>
                <a:cs typeface="Times New Roman" pitchFamily="18" charset="0"/>
              </a:rPr>
              <a:t>2) Full Model:</a:t>
            </a:r>
          </a:p>
        </p:txBody>
      </p:sp>
      <p:sp>
        <p:nvSpPr>
          <p:cNvPr id="66575" name="Rectangle 24"/>
          <p:cNvSpPr>
            <a:spLocks noChangeArrowheads="1"/>
          </p:cNvSpPr>
          <p:nvPr/>
        </p:nvSpPr>
        <p:spPr bwMode="auto">
          <a:xfrm>
            <a:off x="5003800" y="3681413"/>
            <a:ext cx="3889375" cy="684212"/>
          </a:xfrm>
          <a:prstGeom prst="rect">
            <a:avLst/>
          </a:prstGeom>
          <a:noFill/>
          <a:ln w="9525">
            <a:noFill/>
            <a:miter lim="800000"/>
            <a:headEnd/>
            <a:tailEnd/>
          </a:ln>
          <a:effectLst/>
        </p:spPr>
        <p:txBody>
          <a:bodyPr anchor="ctr"/>
          <a:lstStyle/>
          <a:p>
            <a:pPr algn="ctr" eaLnBrk="1" hangingPunct="1"/>
            <a:r>
              <a:rPr lang="en-US" altLang="en-US" sz="2000" b="1" i="1">
                <a:solidFill>
                  <a:srgbClr val="000000"/>
                </a:solidFill>
                <a:latin typeface="Times New Roman" pitchFamily="18" charset="0"/>
                <a:cs typeface="Times New Roman" pitchFamily="18" charset="0"/>
              </a:rPr>
              <a:t>“Prior density” for the parameters</a:t>
            </a:r>
          </a:p>
        </p:txBody>
      </p:sp>
      <p:graphicFrame>
        <p:nvGraphicFramePr>
          <p:cNvPr id="66576" name="Object 27"/>
          <p:cNvGraphicFramePr>
            <a:graphicFrameLocks noChangeAspect="1"/>
          </p:cNvGraphicFramePr>
          <p:nvPr/>
        </p:nvGraphicFramePr>
        <p:xfrm>
          <a:off x="4097338" y="3846513"/>
          <a:ext cx="925512" cy="398462"/>
        </p:xfrm>
        <a:graphic>
          <a:graphicData uri="http://schemas.openxmlformats.org/presentationml/2006/ole">
            <mc:AlternateContent xmlns:mc="http://schemas.openxmlformats.org/markup-compatibility/2006">
              <mc:Choice xmlns:v="urn:schemas-microsoft-com:vml" Requires="v">
                <p:oleObj spid="_x0000_s66576" name="Ecuación" r:id="rId15" imgW="469696" imgH="203112" progId="Equation.3">
                  <p:embed/>
                </p:oleObj>
              </mc:Choice>
              <mc:Fallback>
                <p:oleObj name="Ecuación" r:id="rId15" imgW="469696" imgH="203112" progId="Equation.3">
                  <p:embed/>
                  <p:pic>
                    <p:nvPicPr>
                      <p:cNvPr id="0" name="Object 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97338" y="3846513"/>
                        <a:ext cx="925512" cy="398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77" name="Rectangle 28"/>
          <p:cNvSpPr>
            <a:spLocks noChangeArrowheads="1"/>
          </p:cNvSpPr>
          <p:nvPr/>
        </p:nvSpPr>
        <p:spPr bwMode="auto">
          <a:xfrm>
            <a:off x="107950" y="4397375"/>
            <a:ext cx="8640763" cy="684213"/>
          </a:xfrm>
          <a:prstGeom prst="rect">
            <a:avLst/>
          </a:prstGeom>
          <a:noFill/>
          <a:ln w="9525">
            <a:noFill/>
            <a:miter lim="800000"/>
            <a:headEnd/>
            <a:tailEnd/>
          </a:ln>
          <a:effectLst/>
        </p:spPr>
        <p:txBody>
          <a:bodyPr anchor="ctr"/>
          <a:lstStyle/>
          <a:p>
            <a:pPr eaLnBrk="1" hangingPunct="1"/>
            <a:r>
              <a:rPr lang="en-US" altLang="en-US" sz="2000" b="1" i="1">
                <a:solidFill>
                  <a:srgbClr val="0033CC"/>
                </a:solidFill>
                <a:latin typeface="Times New Roman" pitchFamily="18" charset="0"/>
                <a:cs typeface="Times New Roman" pitchFamily="18" charset="0"/>
              </a:rPr>
              <a:t>3) Get distribution of unknown parameters conditioned to observed data:</a:t>
            </a:r>
          </a:p>
        </p:txBody>
      </p:sp>
      <p:sp>
        <p:nvSpPr>
          <p:cNvPr id="66578" name="Rectangle 29"/>
          <p:cNvSpPr>
            <a:spLocks noChangeArrowheads="1"/>
          </p:cNvSpPr>
          <p:nvPr/>
        </p:nvSpPr>
        <p:spPr bwMode="auto">
          <a:xfrm>
            <a:off x="-252413" y="5045075"/>
            <a:ext cx="3529013" cy="684213"/>
          </a:xfrm>
          <a:prstGeom prst="rect">
            <a:avLst/>
          </a:prstGeom>
          <a:noFill/>
          <a:ln w="9525">
            <a:noFill/>
            <a:miter lim="800000"/>
            <a:headEnd/>
            <a:tailEnd/>
          </a:ln>
          <a:effectLst/>
        </p:spPr>
        <p:txBody>
          <a:bodyPr anchor="ctr"/>
          <a:lstStyle/>
          <a:p>
            <a:pPr algn="ctr" eaLnBrk="1" hangingPunct="1"/>
            <a:r>
              <a:rPr lang="en-US" altLang="en-US" sz="2000" b="1" i="1">
                <a:solidFill>
                  <a:srgbClr val="0033CC"/>
                </a:solidFill>
                <a:latin typeface="Times New Roman" pitchFamily="18" charset="0"/>
                <a:cs typeface="Times New Roman" pitchFamily="18" charset="0"/>
              </a:rPr>
              <a:t>Bayes Theorem </a:t>
            </a:r>
            <a:br>
              <a:rPr lang="en-US" altLang="en-US" sz="2000" b="1" i="1">
                <a:solidFill>
                  <a:srgbClr val="0033CC"/>
                </a:solidFill>
                <a:latin typeface="Times New Roman" pitchFamily="18" charset="0"/>
                <a:cs typeface="Times New Roman" pitchFamily="18" charset="0"/>
              </a:rPr>
            </a:br>
            <a:r>
              <a:rPr lang="en-US" altLang="en-US" sz="2000" b="1" i="1">
                <a:solidFill>
                  <a:srgbClr val="0033CC"/>
                </a:solidFill>
                <a:latin typeface="Times New Roman" pitchFamily="18" charset="0"/>
                <a:cs typeface="Times New Roman" pitchFamily="18" charset="0"/>
              </a:rPr>
              <a:t>(Bayes “rule”)</a:t>
            </a:r>
          </a:p>
        </p:txBody>
      </p:sp>
      <p:graphicFrame>
        <p:nvGraphicFramePr>
          <p:cNvPr id="66579" name="Object 32"/>
          <p:cNvGraphicFramePr>
            <a:graphicFrameLocks noChangeAspect="1"/>
          </p:cNvGraphicFramePr>
          <p:nvPr/>
        </p:nvGraphicFramePr>
        <p:xfrm>
          <a:off x="7451725" y="6234113"/>
          <a:ext cx="1368425" cy="363537"/>
        </p:xfrm>
        <a:graphic>
          <a:graphicData uri="http://schemas.openxmlformats.org/presentationml/2006/ole">
            <mc:AlternateContent xmlns:mc="http://schemas.openxmlformats.org/markup-compatibility/2006">
              <mc:Choice xmlns:v="urn:schemas-microsoft-com:vml" Requires="v">
                <p:oleObj spid="_x0000_s66579" name="Ecuación" r:id="rId17" imgW="761669" imgH="203112" progId="Equation.3">
                  <p:embed/>
                </p:oleObj>
              </mc:Choice>
              <mc:Fallback>
                <p:oleObj name="Ecuación" r:id="rId17" imgW="761669" imgH="203112" progId="Equation.3">
                  <p:embed/>
                  <p:pic>
                    <p:nvPicPr>
                      <p:cNvPr id="0" name="Object 3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51725" y="6234113"/>
                        <a:ext cx="1368425" cy="363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80" name="Object 33"/>
          <p:cNvGraphicFramePr>
            <a:graphicFrameLocks noChangeAspect="1"/>
          </p:cNvGraphicFramePr>
          <p:nvPr/>
        </p:nvGraphicFramePr>
        <p:xfrm>
          <a:off x="2916238" y="5191125"/>
          <a:ext cx="5802312" cy="398463"/>
        </p:xfrm>
        <a:graphic>
          <a:graphicData uri="http://schemas.openxmlformats.org/presentationml/2006/ole">
            <mc:AlternateContent xmlns:mc="http://schemas.openxmlformats.org/markup-compatibility/2006">
              <mc:Choice xmlns:v="urn:schemas-microsoft-com:vml" Requires="v">
                <p:oleObj spid="_x0000_s66580" name="Ecuación" r:id="rId19" imgW="2946400" imgH="203200" progId="Equation.3">
                  <p:embed/>
                </p:oleObj>
              </mc:Choice>
              <mc:Fallback>
                <p:oleObj name="Ecuación" r:id="rId19" imgW="2946400" imgH="203200" progId="Equation.3">
                  <p:embed/>
                  <p:pic>
                    <p:nvPicPr>
                      <p:cNvPr id="0" name="Object 3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6238" y="5191125"/>
                        <a:ext cx="5802312" cy="398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81" name="Object 34"/>
          <p:cNvGraphicFramePr>
            <a:graphicFrameLocks noChangeAspect="1"/>
          </p:cNvGraphicFramePr>
          <p:nvPr/>
        </p:nvGraphicFramePr>
        <p:xfrm>
          <a:off x="2916238" y="5734050"/>
          <a:ext cx="3751262" cy="822325"/>
        </p:xfrm>
        <a:graphic>
          <a:graphicData uri="http://schemas.openxmlformats.org/presentationml/2006/ole">
            <mc:AlternateContent xmlns:mc="http://schemas.openxmlformats.org/markup-compatibility/2006">
              <mc:Choice xmlns:v="urn:schemas-microsoft-com:vml" Requires="v">
                <p:oleObj spid="_x0000_s66581" name="Ecuación" r:id="rId21" imgW="1905000" imgH="419100" progId="Equation.3">
                  <p:embed/>
                </p:oleObj>
              </mc:Choice>
              <mc:Fallback>
                <p:oleObj name="Ecuación" r:id="rId21" imgW="1905000" imgH="419100" progId="Equation.3">
                  <p:embed/>
                  <p:pic>
                    <p:nvPicPr>
                      <p:cNvPr id="0" name="Object 3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916238" y="5734050"/>
                        <a:ext cx="3751262" cy="82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82" name="Rectangle 35"/>
          <p:cNvSpPr>
            <a:spLocks noChangeArrowheads="1"/>
          </p:cNvSpPr>
          <p:nvPr/>
        </p:nvSpPr>
        <p:spPr bwMode="auto">
          <a:xfrm>
            <a:off x="6350" y="1588"/>
            <a:ext cx="3887788" cy="619125"/>
          </a:xfrm>
          <a:prstGeom prst="rect">
            <a:avLst/>
          </a:prstGeom>
          <a:solidFill>
            <a:srgbClr val="FFFF00"/>
          </a:solidFill>
          <a:ln w="28575">
            <a:solidFill>
              <a:srgbClr val="000000"/>
            </a:solidFill>
            <a:miter lim="800000"/>
            <a:headEnd/>
            <a:tailEnd/>
          </a:ln>
          <a:effectLst/>
        </p:spPr>
        <p:txBody>
          <a:bodyPr anchor="ctr"/>
          <a:lstStyle/>
          <a:p>
            <a:pPr algn="ctr" eaLnBrk="1" hangingPunct="1"/>
            <a:r>
              <a:rPr lang="en-US" altLang="en-US" sz="2400" b="1" i="1">
                <a:solidFill>
                  <a:schemeClr val="bg1"/>
                </a:solidFill>
                <a:latin typeface="Times New Roman" pitchFamily="18" charset="0"/>
                <a:cs typeface="Times New Roman" pitchFamily="18" charset="0"/>
              </a:rPr>
              <a:t>Bayesian inference:</a:t>
            </a:r>
            <a:r>
              <a:rPr lang="en-US" altLang="en-US" sz="2400" b="1" i="1">
                <a:solidFill>
                  <a:srgbClr val="FF0000"/>
                </a:solidFill>
                <a:latin typeface="Times New Roman" pitchFamily="18" charset="0"/>
                <a:cs typeface="Times New Roman" pitchFamily="18" charset="0"/>
              </a:rPr>
              <a:t> Scheme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Line 22"/>
          <p:cNvSpPr>
            <a:spLocks noChangeShapeType="1"/>
          </p:cNvSpPr>
          <p:nvPr/>
        </p:nvSpPr>
        <p:spPr bwMode="auto">
          <a:xfrm flipH="1">
            <a:off x="1835150" y="2781300"/>
            <a:ext cx="5327650" cy="1728788"/>
          </a:xfrm>
          <a:prstGeom prst="line">
            <a:avLst/>
          </a:prstGeom>
          <a:noFill/>
          <a:ln w="9525">
            <a:solidFill>
              <a:srgbClr val="FF0000"/>
            </a:solidFill>
            <a:prstDash val="dash"/>
            <a:round/>
            <a:headEnd/>
            <a:tailEnd type="triangle" w="med" len="med"/>
          </a:ln>
          <a:effectLst/>
        </p:spPr>
        <p:txBody>
          <a:bodyPr/>
          <a:lstStyle/>
          <a:p>
            <a:endParaRPr lang="en-US"/>
          </a:p>
        </p:txBody>
      </p:sp>
      <p:sp>
        <p:nvSpPr>
          <p:cNvPr id="68611" name="Rectangle 4"/>
          <p:cNvSpPr>
            <a:spLocks noChangeArrowheads="1"/>
          </p:cNvSpPr>
          <p:nvPr/>
        </p:nvSpPr>
        <p:spPr bwMode="auto">
          <a:xfrm>
            <a:off x="107950" y="188913"/>
            <a:ext cx="8496300" cy="684212"/>
          </a:xfrm>
          <a:prstGeom prst="rect">
            <a:avLst/>
          </a:prstGeom>
          <a:noFill/>
          <a:ln w="9525">
            <a:noFill/>
            <a:miter lim="800000"/>
            <a:headEnd/>
            <a:tailEnd/>
          </a:ln>
          <a:effectLst/>
        </p:spPr>
        <p:txBody>
          <a:bodyPr anchor="ctr"/>
          <a:lstStyle/>
          <a:p>
            <a:pPr eaLnBrk="1" hangingPunct="1"/>
            <a:r>
              <a:rPr lang="en-US" altLang="en-US" sz="2000" b="1" i="1">
                <a:solidFill>
                  <a:srgbClr val="0033CC"/>
                </a:solidFill>
                <a:latin typeface="Times New Roman" pitchFamily="18" charset="0"/>
                <a:cs typeface="Times New Roman" pitchFamily="18" charset="0"/>
              </a:rPr>
              <a:t>4) Draw </a:t>
            </a:r>
            <a:r>
              <a:rPr lang="en-US" altLang="en-US" sz="2000" b="1" i="1">
                <a:solidFill>
                  <a:srgbClr val="FF0000"/>
                </a:solidFill>
                <a:latin typeface="Times New Roman" pitchFamily="18" charset="0"/>
                <a:cs typeface="Times New Roman" pitchFamily="18" charset="0"/>
              </a:rPr>
              <a:t>inferences on parameters of interest</a:t>
            </a:r>
            <a:r>
              <a:rPr lang="en-US" altLang="en-US" sz="2000" b="1" i="1">
                <a:solidFill>
                  <a:srgbClr val="0033CC"/>
                </a:solidFill>
                <a:latin typeface="Times New Roman" pitchFamily="18" charset="0"/>
                <a:cs typeface="Times New Roman" pitchFamily="18" charset="0"/>
              </a:rPr>
              <a:t> from “posterior” densities:</a:t>
            </a:r>
          </a:p>
        </p:txBody>
      </p:sp>
      <p:graphicFrame>
        <p:nvGraphicFramePr>
          <p:cNvPr id="68612" name="Object 7"/>
          <p:cNvGraphicFramePr>
            <a:graphicFrameLocks noChangeAspect="1"/>
          </p:cNvGraphicFramePr>
          <p:nvPr/>
        </p:nvGraphicFramePr>
        <p:xfrm>
          <a:off x="827088" y="1041400"/>
          <a:ext cx="2520950" cy="371475"/>
        </p:xfrm>
        <a:graphic>
          <a:graphicData uri="http://schemas.openxmlformats.org/presentationml/2006/ole">
            <mc:AlternateContent xmlns:mc="http://schemas.openxmlformats.org/markup-compatibility/2006">
              <mc:Choice xmlns:v="urn:schemas-microsoft-com:vml" Requires="v">
                <p:oleObj spid="_x0000_s68612" name="Ecuación" r:id="rId3" imgW="1371600" imgH="203200" progId="Equation.3">
                  <p:embed/>
                </p:oleObj>
              </mc:Choice>
              <mc:Fallback>
                <p:oleObj name="Ecuación" r:id="rId3" imgW="1371600" imgH="2032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041400"/>
                        <a:ext cx="2520950"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13" name="Object 8"/>
          <p:cNvGraphicFramePr>
            <a:graphicFrameLocks noChangeAspect="1"/>
          </p:cNvGraphicFramePr>
          <p:nvPr/>
        </p:nvGraphicFramePr>
        <p:xfrm>
          <a:off x="4787900" y="1341438"/>
          <a:ext cx="4184650" cy="762000"/>
        </p:xfrm>
        <a:graphic>
          <a:graphicData uri="http://schemas.openxmlformats.org/presentationml/2006/ole">
            <mc:AlternateContent xmlns:mc="http://schemas.openxmlformats.org/markup-compatibility/2006">
              <mc:Choice xmlns:v="urn:schemas-microsoft-com:vml" Requires="v">
                <p:oleObj spid="_x0000_s68613" name="Ecuación" r:id="rId5" imgW="2362200" imgH="431800" progId="Equation.3">
                  <p:embed/>
                </p:oleObj>
              </mc:Choice>
              <mc:Fallback>
                <p:oleObj name="Ecuación" r:id="rId5" imgW="2362200" imgH="4318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7900" y="1341438"/>
                        <a:ext cx="418465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14" name="Object 9"/>
          <p:cNvGraphicFramePr>
            <a:graphicFrameLocks noChangeAspect="1"/>
          </p:cNvGraphicFramePr>
          <p:nvPr/>
        </p:nvGraphicFramePr>
        <p:xfrm>
          <a:off x="5392738" y="3170238"/>
          <a:ext cx="3500437" cy="814387"/>
        </p:xfrm>
        <a:graphic>
          <a:graphicData uri="http://schemas.openxmlformats.org/presentationml/2006/ole">
            <mc:AlternateContent xmlns:mc="http://schemas.openxmlformats.org/markup-compatibility/2006">
              <mc:Choice xmlns:v="urn:schemas-microsoft-com:vml" Requires="v">
                <p:oleObj spid="_x0000_s68614" name="Ecuación" r:id="rId7" imgW="2070100" imgH="482600" progId="Equation.3">
                  <p:embed/>
                </p:oleObj>
              </mc:Choice>
              <mc:Fallback>
                <p:oleObj name="Ecuación" r:id="rId7" imgW="2070100" imgH="4826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2738" y="3170238"/>
                        <a:ext cx="3500437" cy="814387"/>
                      </a:xfrm>
                      <a:prstGeom prst="rect">
                        <a:avLst/>
                      </a:prstGeom>
                      <a:solidFill>
                        <a:schemeClr val="tx1"/>
                      </a:solidFill>
                    </p:spPr>
                  </p:pic>
                </p:oleObj>
              </mc:Fallback>
            </mc:AlternateContent>
          </a:graphicData>
        </a:graphic>
      </p:graphicFrame>
      <p:sp>
        <p:nvSpPr>
          <p:cNvPr id="68615" name="Rectangle 11"/>
          <p:cNvSpPr>
            <a:spLocks noChangeArrowheads="1"/>
          </p:cNvSpPr>
          <p:nvPr/>
        </p:nvSpPr>
        <p:spPr bwMode="auto">
          <a:xfrm>
            <a:off x="684213" y="3141663"/>
            <a:ext cx="4751387" cy="684212"/>
          </a:xfrm>
          <a:prstGeom prst="rect">
            <a:avLst/>
          </a:prstGeom>
          <a:solidFill>
            <a:schemeClr val="tx1"/>
          </a:solidFill>
          <a:ln w="9525">
            <a:noFill/>
            <a:miter lim="800000"/>
            <a:headEnd/>
            <a:tailEnd/>
          </a:ln>
          <a:effectLst/>
        </p:spPr>
        <p:txBody>
          <a:bodyPr anchor="ctr"/>
          <a:lstStyle/>
          <a:p>
            <a:pPr eaLnBrk="1" hangingPunct="1"/>
            <a:r>
              <a:rPr lang="en-US" altLang="en-US" sz="2000" b="1" i="1">
                <a:solidFill>
                  <a:srgbClr val="000000"/>
                </a:solidFill>
                <a:latin typeface="Times New Roman" pitchFamily="18" charset="0"/>
                <a:cs typeface="Times New Roman" pitchFamily="18" charset="0"/>
              </a:rPr>
              <a:t>… may get conditional densities if needed:</a:t>
            </a:r>
          </a:p>
        </p:txBody>
      </p:sp>
      <p:graphicFrame>
        <p:nvGraphicFramePr>
          <p:cNvPr id="68616" name="Object 12"/>
          <p:cNvGraphicFramePr>
            <a:graphicFrameLocks noChangeAspect="1"/>
          </p:cNvGraphicFramePr>
          <p:nvPr/>
        </p:nvGraphicFramePr>
        <p:xfrm>
          <a:off x="261938" y="4740275"/>
          <a:ext cx="5360987" cy="627063"/>
        </p:xfrm>
        <a:graphic>
          <a:graphicData uri="http://schemas.openxmlformats.org/presentationml/2006/ole">
            <mc:AlternateContent xmlns:mc="http://schemas.openxmlformats.org/markup-compatibility/2006">
              <mc:Choice xmlns:v="urn:schemas-microsoft-com:vml" Requires="v">
                <p:oleObj spid="_x0000_s68616" name="Ecuación" r:id="rId9" imgW="3238500" imgH="381000" progId="Equation.3">
                  <p:embed/>
                </p:oleObj>
              </mc:Choice>
              <mc:Fallback>
                <p:oleObj name="Ecuación" r:id="rId9" imgW="3238500" imgH="3810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1938" y="4740275"/>
                        <a:ext cx="5360987" cy="627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17" name="Rectangle 13"/>
          <p:cNvSpPr>
            <a:spLocks noChangeArrowheads="1"/>
          </p:cNvSpPr>
          <p:nvPr/>
        </p:nvSpPr>
        <p:spPr bwMode="auto">
          <a:xfrm>
            <a:off x="177800" y="5229225"/>
            <a:ext cx="6554788" cy="684213"/>
          </a:xfrm>
          <a:prstGeom prst="rect">
            <a:avLst/>
          </a:prstGeom>
          <a:noFill/>
          <a:ln w="9525">
            <a:noFill/>
            <a:miter lim="800000"/>
            <a:headEnd/>
            <a:tailEnd/>
          </a:ln>
          <a:effectLst/>
        </p:spPr>
        <p:txBody>
          <a:bodyPr anchor="ctr"/>
          <a:lstStyle/>
          <a:p>
            <a:pPr eaLnBrk="1" hangingPunct="1"/>
            <a:r>
              <a:rPr lang="en-US" altLang="en-US" b="1" i="1">
                <a:solidFill>
                  <a:srgbClr val="000000"/>
                </a:solidFill>
                <a:latin typeface="Times New Roman" pitchFamily="18" charset="0"/>
                <a:cs typeface="Times New Roman" pitchFamily="18" charset="0"/>
              </a:rPr>
              <a:t> and usually, domain              does not depend on parameters so</a:t>
            </a:r>
          </a:p>
        </p:txBody>
      </p:sp>
      <p:graphicFrame>
        <p:nvGraphicFramePr>
          <p:cNvPr id="68618" name="Object 14"/>
          <p:cNvGraphicFramePr>
            <a:graphicFrameLocks noChangeAspect="1"/>
          </p:cNvGraphicFramePr>
          <p:nvPr/>
        </p:nvGraphicFramePr>
        <p:xfrm>
          <a:off x="2382838" y="5453063"/>
          <a:ext cx="576262" cy="260350"/>
        </p:xfrm>
        <a:graphic>
          <a:graphicData uri="http://schemas.openxmlformats.org/presentationml/2006/ole">
            <mc:AlternateContent xmlns:mc="http://schemas.openxmlformats.org/markup-compatibility/2006">
              <mc:Choice xmlns:v="urn:schemas-microsoft-com:vml" Requires="v">
                <p:oleObj spid="_x0000_s68618" name="Ecuación" r:id="rId11" imgW="393359" imgH="177646" progId="Equation.3">
                  <p:embed/>
                </p:oleObj>
              </mc:Choice>
              <mc:Fallback>
                <p:oleObj name="Ecuación" r:id="rId11" imgW="393359" imgH="177646"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2838" y="5453063"/>
                        <a:ext cx="576262" cy="260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19" name="Object 15"/>
          <p:cNvGraphicFramePr>
            <a:graphicFrameLocks noChangeAspect="1"/>
          </p:cNvGraphicFramePr>
          <p:nvPr/>
        </p:nvGraphicFramePr>
        <p:xfrm>
          <a:off x="468313" y="5899150"/>
          <a:ext cx="3960812" cy="625475"/>
        </p:xfrm>
        <a:graphic>
          <a:graphicData uri="http://schemas.openxmlformats.org/presentationml/2006/ole">
            <mc:AlternateContent xmlns:mc="http://schemas.openxmlformats.org/markup-compatibility/2006">
              <mc:Choice xmlns:v="urn:schemas-microsoft-com:vml" Requires="v">
                <p:oleObj spid="_x0000_s68619" name="Ecuación" r:id="rId13" imgW="2324100" imgH="368300" progId="Equation.3">
                  <p:embed/>
                </p:oleObj>
              </mc:Choice>
              <mc:Fallback>
                <p:oleObj name="Ecuación" r:id="rId13" imgW="2324100" imgH="368300"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8313" y="5899150"/>
                        <a:ext cx="3960812"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20" name="Rectangle 16"/>
          <p:cNvSpPr>
            <a:spLocks noChangeArrowheads="1"/>
          </p:cNvSpPr>
          <p:nvPr/>
        </p:nvSpPr>
        <p:spPr bwMode="auto">
          <a:xfrm>
            <a:off x="757238" y="1341438"/>
            <a:ext cx="3959225" cy="684212"/>
          </a:xfrm>
          <a:prstGeom prst="rect">
            <a:avLst/>
          </a:prstGeom>
          <a:noFill/>
          <a:ln w="9525">
            <a:noFill/>
            <a:miter lim="800000"/>
            <a:headEnd/>
            <a:tailEnd/>
          </a:ln>
          <a:effectLst/>
        </p:spPr>
        <p:txBody>
          <a:bodyPr anchor="ctr"/>
          <a:lstStyle/>
          <a:p>
            <a:pPr eaLnBrk="1" hangingPunct="1"/>
            <a:r>
              <a:rPr lang="en-US" altLang="en-US" sz="2000" b="1" i="1">
                <a:solidFill>
                  <a:srgbClr val="0033CC"/>
                </a:solidFill>
                <a:latin typeface="Times New Roman" pitchFamily="18" charset="0"/>
                <a:cs typeface="Times New Roman" pitchFamily="18" charset="0"/>
              </a:rPr>
              <a:t>Integrate on nuisance parameters:</a:t>
            </a:r>
          </a:p>
        </p:txBody>
      </p:sp>
      <p:graphicFrame>
        <p:nvGraphicFramePr>
          <p:cNvPr id="68621" name="Object 17"/>
          <p:cNvGraphicFramePr>
            <a:graphicFrameLocks noChangeAspect="1"/>
          </p:cNvGraphicFramePr>
          <p:nvPr/>
        </p:nvGraphicFramePr>
        <p:xfrm>
          <a:off x="5751513" y="2262188"/>
          <a:ext cx="2565400" cy="720725"/>
        </p:xfrm>
        <a:graphic>
          <a:graphicData uri="http://schemas.openxmlformats.org/presentationml/2006/ole">
            <mc:AlternateContent xmlns:mc="http://schemas.openxmlformats.org/markup-compatibility/2006">
              <mc:Choice xmlns:v="urn:schemas-microsoft-com:vml" Requires="v">
                <p:oleObj spid="_x0000_s68621" name="Ecuación" r:id="rId15" imgW="1485900" imgH="419100" progId="Equation.3">
                  <p:embed/>
                </p:oleObj>
              </mc:Choice>
              <mc:Fallback>
                <p:oleObj name="Ecuación" r:id="rId15" imgW="1485900" imgH="419100"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51513" y="2262188"/>
                        <a:ext cx="2565400"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22" name="Rectangle 18"/>
          <p:cNvSpPr>
            <a:spLocks noChangeArrowheads="1"/>
          </p:cNvSpPr>
          <p:nvPr/>
        </p:nvSpPr>
        <p:spPr bwMode="auto">
          <a:xfrm>
            <a:off x="755650" y="2239963"/>
            <a:ext cx="5256213" cy="684212"/>
          </a:xfrm>
          <a:prstGeom prst="rect">
            <a:avLst/>
          </a:prstGeom>
          <a:noFill/>
          <a:ln w="9525">
            <a:noFill/>
            <a:miter lim="800000"/>
            <a:headEnd/>
            <a:tailEnd/>
          </a:ln>
          <a:effectLst/>
        </p:spPr>
        <p:txBody>
          <a:bodyPr anchor="ctr"/>
          <a:lstStyle/>
          <a:p>
            <a:pPr eaLnBrk="1" hangingPunct="1"/>
            <a:r>
              <a:rPr lang="en-US" altLang="en-US" sz="2000" b="1" i="1">
                <a:solidFill>
                  <a:srgbClr val="000000"/>
                </a:solidFill>
                <a:latin typeface="Times New Roman" pitchFamily="18" charset="0"/>
                <a:cs typeface="Times New Roman" pitchFamily="18" charset="0"/>
              </a:rPr>
              <a:t>…if any, for otherwise simpler expression:</a:t>
            </a:r>
          </a:p>
        </p:txBody>
      </p:sp>
      <p:sp>
        <p:nvSpPr>
          <p:cNvPr id="68623" name="Oval 20"/>
          <p:cNvSpPr>
            <a:spLocks noChangeArrowheads="1"/>
          </p:cNvSpPr>
          <p:nvPr/>
        </p:nvSpPr>
        <p:spPr bwMode="auto">
          <a:xfrm>
            <a:off x="7292975" y="1700213"/>
            <a:ext cx="649288" cy="431800"/>
          </a:xfrm>
          <a:prstGeom prst="ellipse">
            <a:avLst/>
          </a:prstGeom>
          <a:noFill/>
          <a:ln w="9525">
            <a:solidFill>
              <a:srgbClr val="FF0000"/>
            </a:solidFill>
            <a:round/>
            <a:headEnd/>
            <a:tailEnd/>
          </a:ln>
          <a:effectLst/>
        </p:spPr>
        <p:txBody>
          <a:bodyPr wrap="none" anchor="ctr"/>
          <a:lstStyle/>
          <a:p>
            <a:pPr eaLnBrk="1" hangingPunct="1"/>
            <a:endParaRPr lang="en-US"/>
          </a:p>
        </p:txBody>
      </p:sp>
      <p:sp>
        <p:nvSpPr>
          <p:cNvPr id="68624" name="Oval 21"/>
          <p:cNvSpPr>
            <a:spLocks noChangeArrowheads="1"/>
          </p:cNvSpPr>
          <p:nvPr/>
        </p:nvSpPr>
        <p:spPr bwMode="auto">
          <a:xfrm>
            <a:off x="7237413" y="2636838"/>
            <a:ext cx="649287" cy="431800"/>
          </a:xfrm>
          <a:prstGeom prst="ellipse">
            <a:avLst/>
          </a:prstGeom>
          <a:noFill/>
          <a:ln w="9525">
            <a:solidFill>
              <a:srgbClr val="FF0000"/>
            </a:solidFill>
            <a:round/>
            <a:headEnd/>
            <a:tailEnd/>
          </a:ln>
          <a:effectLst/>
        </p:spPr>
        <p:txBody>
          <a:bodyPr wrap="none" anchor="ctr"/>
          <a:lstStyle/>
          <a:p>
            <a:pPr eaLnBrk="1" hangingPunct="1"/>
            <a:endParaRPr lang="en-US"/>
          </a:p>
        </p:txBody>
      </p:sp>
      <p:graphicFrame>
        <p:nvGraphicFramePr>
          <p:cNvPr id="68625" name="Object 23"/>
          <p:cNvGraphicFramePr>
            <a:graphicFrameLocks noChangeAspect="1"/>
          </p:cNvGraphicFramePr>
          <p:nvPr/>
        </p:nvGraphicFramePr>
        <p:xfrm>
          <a:off x="5538788" y="5949950"/>
          <a:ext cx="2489200" cy="344488"/>
        </p:xfrm>
        <a:graphic>
          <a:graphicData uri="http://schemas.openxmlformats.org/presentationml/2006/ole">
            <mc:AlternateContent xmlns:mc="http://schemas.openxmlformats.org/markup-compatibility/2006">
              <mc:Choice xmlns:v="urn:schemas-microsoft-com:vml" Requires="v">
                <p:oleObj spid="_x0000_s68625" name="Ecuación" r:id="rId17" imgW="1459866" imgH="203112" progId="Equation.3">
                  <p:embed/>
                </p:oleObj>
              </mc:Choice>
              <mc:Fallback>
                <p:oleObj name="Ecuación" r:id="rId17" imgW="1459866" imgH="203112" progId="Equation.3">
                  <p:embed/>
                  <p:pic>
                    <p:nvPicPr>
                      <p:cNvPr id="0" name="Object 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538788" y="5949950"/>
                        <a:ext cx="2489200" cy="344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26" name="Rectangle 28"/>
          <p:cNvSpPr>
            <a:spLocks noChangeArrowheads="1"/>
          </p:cNvSpPr>
          <p:nvPr/>
        </p:nvSpPr>
        <p:spPr bwMode="auto">
          <a:xfrm>
            <a:off x="34925" y="4127500"/>
            <a:ext cx="1943100" cy="684213"/>
          </a:xfrm>
          <a:prstGeom prst="rect">
            <a:avLst/>
          </a:prstGeom>
          <a:noFill/>
          <a:ln w="9525">
            <a:noFill/>
            <a:miter lim="800000"/>
            <a:headEnd/>
            <a:tailEnd/>
          </a:ln>
          <a:effectLst/>
        </p:spPr>
        <p:txBody>
          <a:bodyPr anchor="ctr"/>
          <a:lstStyle/>
          <a:p>
            <a:pPr eaLnBrk="1" hangingPunct="1"/>
            <a:r>
              <a:rPr lang="en-US" altLang="en-US" sz="2000" b="1" i="1">
                <a:solidFill>
                  <a:srgbClr val="0033CC"/>
                </a:solidFill>
                <a:latin typeface="Times New Roman" pitchFamily="18" charset="0"/>
                <a:cs typeface="Times New Roman" pitchFamily="18" charset="0"/>
              </a:rPr>
              <a:t>Normalisation: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09600" y="381000"/>
            <a:ext cx="7772400" cy="838200"/>
          </a:xfrm>
        </p:spPr>
        <p:txBody>
          <a:bodyPr/>
          <a:lstStyle/>
          <a:p>
            <a:pPr eaLnBrk="1" hangingPunct="1"/>
            <a:r>
              <a:rPr lang="en-US" altLang="en-US"/>
              <a:t>Common Link Functions</a:t>
            </a:r>
          </a:p>
        </p:txBody>
      </p:sp>
      <p:sp>
        <p:nvSpPr>
          <p:cNvPr id="7171" name="Rectangle 3"/>
          <p:cNvSpPr>
            <a:spLocks noGrp="1" noChangeArrowheads="1"/>
          </p:cNvSpPr>
          <p:nvPr>
            <p:ph type="body" idx="1"/>
          </p:nvPr>
        </p:nvSpPr>
        <p:spPr>
          <a:xfrm>
            <a:off x="228600" y="1524000"/>
            <a:ext cx="8458200" cy="4953000"/>
          </a:xfrm>
        </p:spPr>
        <p:txBody>
          <a:bodyPr/>
          <a:lstStyle/>
          <a:p>
            <a:pPr eaLnBrk="1" hangingPunct="1"/>
            <a:r>
              <a:rPr lang="en-US" altLang="en-US"/>
              <a:t>Identity link (form used in </a:t>
            </a:r>
            <a:r>
              <a:rPr lang="en-US" altLang="en-US" i="1"/>
              <a:t>normal</a:t>
            </a:r>
            <a:r>
              <a:rPr lang="en-US" altLang="en-US"/>
              <a:t> and </a:t>
            </a:r>
            <a:r>
              <a:rPr lang="en-US" altLang="en-US" i="1"/>
              <a:t>gamma</a:t>
            </a:r>
            <a:r>
              <a:rPr lang="en-US" altLang="en-US"/>
              <a:t> regression models): </a:t>
            </a:r>
          </a:p>
          <a:p>
            <a:pPr eaLnBrk="1" hangingPunct="1"/>
            <a:endParaRPr lang="en-US" altLang="en-US"/>
          </a:p>
          <a:p>
            <a:pPr eaLnBrk="1" hangingPunct="1"/>
            <a:r>
              <a:rPr lang="en-US" altLang="en-US"/>
              <a:t>Log link (used when </a:t>
            </a:r>
            <a:r>
              <a:rPr lang="en-US" altLang="en-US" i="1">
                <a:latin typeface="Symbol" pitchFamily="18" charset="2"/>
              </a:rPr>
              <a:t>m</a:t>
            </a:r>
            <a:r>
              <a:rPr lang="en-US" altLang="en-US"/>
              <a:t> cannot be negative as when data are </a:t>
            </a:r>
            <a:r>
              <a:rPr lang="en-US" altLang="en-US" i="1"/>
              <a:t>Poisson </a:t>
            </a:r>
            <a:r>
              <a:rPr lang="en-US" altLang="en-US"/>
              <a:t>counts): </a:t>
            </a:r>
          </a:p>
          <a:p>
            <a:pPr eaLnBrk="1" hangingPunct="1"/>
            <a:endParaRPr lang="en-US" altLang="en-US"/>
          </a:p>
          <a:p>
            <a:pPr eaLnBrk="1" hangingPunct="1"/>
            <a:r>
              <a:rPr lang="en-US" altLang="en-US"/>
              <a:t>Logit link (used when </a:t>
            </a:r>
            <a:r>
              <a:rPr lang="en-US" altLang="en-US" i="1">
                <a:latin typeface="Symbol" pitchFamily="18" charset="2"/>
              </a:rPr>
              <a:t>m</a:t>
            </a:r>
            <a:r>
              <a:rPr lang="en-US" altLang="en-US"/>
              <a:t> is bounded between 0 and 1 as when data are binary): </a:t>
            </a:r>
          </a:p>
        </p:txBody>
      </p:sp>
      <p:graphicFrame>
        <p:nvGraphicFramePr>
          <p:cNvPr id="7172" name="Object 4"/>
          <p:cNvGraphicFramePr>
            <a:graphicFrameLocks noChangeAspect="1"/>
          </p:cNvGraphicFramePr>
          <p:nvPr/>
        </p:nvGraphicFramePr>
        <p:xfrm>
          <a:off x="4267200" y="2133600"/>
          <a:ext cx="1905000" cy="630238"/>
        </p:xfrm>
        <a:graphic>
          <a:graphicData uri="http://schemas.openxmlformats.org/presentationml/2006/ole">
            <mc:AlternateContent xmlns:mc="http://schemas.openxmlformats.org/markup-compatibility/2006">
              <mc:Choice xmlns:v="urn:schemas-microsoft-com:vml" Requires="v">
                <p:oleObj spid="_x0000_s7172" name="Equation" r:id="rId2" imgW="609336" imgH="203112" progId="Equation.3">
                  <p:embed/>
                </p:oleObj>
              </mc:Choice>
              <mc:Fallback>
                <p:oleObj name="Equation" r:id="rId2" imgW="609336" imgH="203112"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2133600"/>
                        <a:ext cx="1905000" cy="630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3" name="Object 5"/>
          <p:cNvGraphicFramePr>
            <a:graphicFrameLocks noChangeAspect="1"/>
          </p:cNvGraphicFramePr>
          <p:nvPr/>
        </p:nvGraphicFramePr>
        <p:xfrm>
          <a:off x="5943600" y="3733800"/>
          <a:ext cx="2362200" cy="528638"/>
        </p:xfrm>
        <a:graphic>
          <a:graphicData uri="http://schemas.openxmlformats.org/presentationml/2006/ole">
            <mc:AlternateContent xmlns:mc="http://schemas.openxmlformats.org/markup-compatibility/2006">
              <mc:Choice xmlns:v="urn:schemas-microsoft-com:vml" Requires="v">
                <p:oleObj spid="_x0000_s7173" name="Equation" r:id="rId4" imgW="901309" imgH="203112" progId="Equation.3">
                  <p:embed/>
                </p:oleObj>
              </mc:Choice>
              <mc:Fallback>
                <p:oleObj name="Equation" r:id="rId4" imgW="901309" imgH="203112"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3733800"/>
                        <a:ext cx="2362200" cy="528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4" name="Object 6"/>
          <p:cNvGraphicFramePr>
            <a:graphicFrameLocks noChangeAspect="1"/>
          </p:cNvGraphicFramePr>
          <p:nvPr/>
        </p:nvGraphicFramePr>
        <p:xfrm>
          <a:off x="5867400" y="5584825"/>
          <a:ext cx="2667000" cy="1055688"/>
        </p:xfrm>
        <a:graphic>
          <a:graphicData uri="http://schemas.openxmlformats.org/presentationml/2006/ole">
            <mc:AlternateContent xmlns:mc="http://schemas.openxmlformats.org/markup-compatibility/2006">
              <mc:Choice xmlns:v="urn:schemas-microsoft-com:vml" Requires="v">
                <p:oleObj spid="_x0000_s7174" name="Equation" r:id="rId6" imgW="1155700" imgH="457200" progId="Equation.3">
                  <p:embed/>
                </p:oleObj>
              </mc:Choice>
              <mc:Fallback>
                <p:oleObj name="Equation" r:id="rId6" imgW="1155700" imgH="4572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7400" y="5584825"/>
                        <a:ext cx="2667000" cy="1055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0658" name="Object 5"/>
          <p:cNvGraphicFramePr>
            <a:graphicFrameLocks noChangeAspect="1"/>
          </p:cNvGraphicFramePr>
          <p:nvPr/>
        </p:nvGraphicFramePr>
        <p:xfrm>
          <a:off x="3492500" y="2089150"/>
          <a:ext cx="5616575" cy="354013"/>
        </p:xfrm>
        <a:graphic>
          <a:graphicData uri="http://schemas.openxmlformats.org/presentationml/2006/ole">
            <mc:AlternateContent xmlns:mc="http://schemas.openxmlformats.org/markup-compatibility/2006">
              <mc:Choice xmlns:v="urn:schemas-microsoft-com:vml" Requires="v">
                <p:oleObj spid="_x0000_s70658" name="Ecuación" r:id="rId3" imgW="3200400" imgH="203200" progId="Equation.3">
                  <p:embed/>
                </p:oleObj>
              </mc:Choice>
              <mc:Fallback>
                <p:oleObj name="Ecuación" r:id="rId3" imgW="3200400" imgH="203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2089150"/>
                        <a:ext cx="5616575" cy="35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59" name="Rectangle 7"/>
          <p:cNvSpPr>
            <a:spLocks noChangeArrowheads="1"/>
          </p:cNvSpPr>
          <p:nvPr/>
        </p:nvSpPr>
        <p:spPr bwMode="auto">
          <a:xfrm>
            <a:off x="107950" y="188913"/>
            <a:ext cx="8496300" cy="684212"/>
          </a:xfrm>
          <a:prstGeom prst="rect">
            <a:avLst/>
          </a:prstGeom>
          <a:noFill/>
          <a:ln w="9525">
            <a:noFill/>
            <a:miter lim="800000"/>
            <a:headEnd/>
            <a:tailEnd/>
          </a:ln>
          <a:effectLst/>
        </p:spPr>
        <p:txBody>
          <a:bodyPr anchor="ctr"/>
          <a:lstStyle/>
          <a:p>
            <a:pPr eaLnBrk="1" hangingPunct="1"/>
            <a:r>
              <a:rPr lang="en-US" altLang="en-US" sz="2000" b="1" i="1">
                <a:solidFill>
                  <a:srgbClr val="0033CC"/>
                </a:solidFill>
                <a:latin typeface="Times New Roman" pitchFamily="18" charset="0"/>
                <a:cs typeface="Times New Roman" pitchFamily="18" charset="0"/>
              </a:rPr>
              <a:t>5) Bayesian approach allows, eventually, to make </a:t>
            </a:r>
            <a:r>
              <a:rPr lang="en-US" altLang="en-US" sz="2000" b="1" i="1">
                <a:solidFill>
                  <a:srgbClr val="FF0000"/>
                </a:solidFill>
                <a:latin typeface="Times New Roman" pitchFamily="18" charset="0"/>
                <a:cs typeface="Times New Roman" pitchFamily="18" charset="0"/>
              </a:rPr>
              <a:t>“predictive inferences”</a:t>
            </a:r>
            <a:r>
              <a:rPr lang="en-US" altLang="en-US" sz="2000" b="1" i="1">
                <a:solidFill>
                  <a:srgbClr val="0033CC"/>
                </a:solidFill>
                <a:latin typeface="Times New Roman" pitchFamily="18" charset="0"/>
                <a:cs typeface="Times New Roman" pitchFamily="18" charset="0"/>
              </a:rPr>
              <a:t>    </a:t>
            </a:r>
            <a:br>
              <a:rPr lang="en-US" altLang="en-US" sz="2000" b="1" i="1">
                <a:solidFill>
                  <a:srgbClr val="0033CC"/>
                </a:solidFill>
                <a:latin typeface="Times New Roman" pitchFamily="18" charset="0"/>
                <a:cs typeface="Times New Roman" pitchFamily="18" charset="0"/>
              </a:rPr>
            </a:br>
            <a:r>
              <a:rPr lang="en-US" altLang="en-US" sz="2000" b="1" i="1">
                <a:solidFill>
                  <a:srgbClr val="0033CC"/>
                </a:solidFill>
                <a:latin typeface="Times New Roman" pitchFamily="18" charset="0"/>
                <a:cs typeface="Times New Roman" pitchFamily="18" charset="0"/>
              </a:rPr>
              <a:t>    </a:t>
            </a:r>
            <a:r>
              <a:rPr lang="en-US" altLang="en-US" sz="2000" b="1" i="1">
                <a:solidFill>
                  <a:srgbClr val="000000"/>
                </a:solidFill>
                <a:latin typeface="Times New Roman" pitchFamily="18" charset="0"/>
                <a:cs typeface="Times New Roman" pitchFamily="18" charset="0"/>
              </a:rPr>
              <a:t>(… model checking</a:t>
            </a:r>
            <a:r>
              <a:rPr lang="en-US" altLang="en-US" sz="2000" b="1" i="1">
                <a:solidFill>
                  <a:schemeClr val="bg1"/>
                </a:solidFill>
                <a:latin typeface="Times New Roman" pitchFamily="18" charset="0"/>
                <a:cs typeface="Times New Roman" pitchFamily="18" charset="0"/>
              </a:rPr>
              <a:t>)</a:t>
            </a:r>
          </a:p>
        </p:txBody>
      </p:sp>
      <p:graphicFrame>
        <p:nvGraphicFramePr>
          <p:cNvPr id="70660" name="Object 8"/>
          <p:cNvGraphicFramePr>
            <a:graphicFrameLocks noChangeAspect="1"/>
          </p:cNvGraphicFramePr>
          <p:nvPr/>
        </p:nvGraphicFramePr>
        <p:xfrm>
          <a:off x="3563938" y="1412875"/>
          <a:ext cx="3987800" cy="430213"/>
        </p:xfrm>
        <a:graphic>
          <a:graphicData uri="http://schemas.openxmlformats.org/presentationml/2006/ole">
            <mc:AlternateContent xmlns:mc="http://schemas.openxmlformats.org/markup-compatibility/2006">
              <mc:Choice xmlns:v="urn:schemas-microsoft-com:vml" Requires="v">
                <p:oleObj spid="_x0000_s70660" name="Ecuación" r:id="rId5" imgW="2276320" imgH="219036" progId="Equation.3">
                  <p:embed/>
                </p:oleObj>
              </mc:Choice>
              <mc:Fallback>
                <p:oleObj name="Ecuación" r:id="rId5" imgW="2276320" imgH="219036"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938" y="1412875"/>
                        <a:ext cx="3987800" cy="43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61" name="Rectangle 10"/>
          <p:cNvSpPr>
            <a:spLocks noChangeArrowheads="1"/>
          </p:cNvSpPr>
          <p:nvPr/>
        </p:nvSpPr>
        <p:spPr bwMode="auto">
          <a:xfrm>
            <a:off x="179388" y="1592263"/>
            <a:ext cx="3816350" cy="684212"/>
          </a:xfrm>
          <a:prstGeom prst="rect">
            <a:avLst/>
          </a:prstGeom>
          <a:noFill/>
          <a:ln w="9525">
            <a:noFill/>
            <a:miter lim="800000"/>
            <a:headEnd/>
            <a:tailEnd/>
          </a:ln>
          <a:effectLst/>
        </p:spPr>
        <p:txBody>
          <a:bodyPr anchor="ctr"/>
          <a:lstStyle/>
          <a:p>
            <a:pPr eaLnBrk="1" hangingPunct="1"/>
            <a:r>
              <a:rPr lang="en-US" altLang="en-US" sz="2000" b="1" i="1">
                <a:solidFill>
                  <a:srgbClr val="0033CC"/>
                </a:solidFill>
                <a:latin typeface="Times New Roman" pitchFamily="18" charset="0"/>
                <a:cs typeface="Times New Roman" pitchFamily="18" charset="0"/>
              </a:rPr>
              <a:t>Within same model</a:t>
            </a:r>
            <a:br>
              <a:rPr lang="en-US" altLang="en-US" sz="2000" b="1" i="1">
                <a:solidFill>
                  <a:srgbClr val="0033CC"/>
                </a:solidFill>
                <a:latin typeface="Times New Roman" pitchFamily="18" charset="0"/>
                <a:cs typeface="Times New Roman" pitchFamily="18" charset="0"/>
              </a:rPr>
            </a:br>
            <a:br>
              <a:rPr lang="en-US" altLang="en-US" sz="2000" b="1" i="1">
                <a:solidFill>
                  <a:srgbClr val="0033CC"/>
                </a:solidFill>
                <a:latin typeface="Times New Roman" pitchFamily="18" charset="0"/>
                <a:cs typeface="Times New Roman" pitchFamily="18" charset="0"/>
              </a:rPr>
            </a:br>
            <a:r>
              <a:rPr lang="en-US" altLang="en-US" sz="2000" b="1" i="1">
                <a:solidFill>
                  <a:srgbClr val="0033CC"/>
                </a:solidFill>
                <a:latin typeface="Times New Roman" pitchFamily="18" charset="0"/>
                <a:cs typeface="Times New Roman" pitchFamily="18" charset="0"/>
              </a:rPr>
              <a:t>predict new data yet to come </a:t>
            </a:r>
            <a:endParaRPr lang="en-US" altLang="en-US" sz="2000" b="1" i="1">
              <a:solidFill>
                <a:srgbClr val="000000"/>
              </a:solidFill>
              <a:latin typeface="Times New Roman" pitchFamily="18" charset="0"/>
              <a:cs typeface="Times New Roman" pitchFamily="18" charset="0"/>
            </a:endParaRPr>
          </a:p>
        </p:txBody>
      </p:sp>
      <p:graphicFrame>
        <p:nvGraphicFramePr>
          <p:cNvPr id="70662" name="Object 14"/>
          <p:cNvGraphicFramePr>
            <a:graphicFrameLocks noChangeAspect="1"/>
          </p:cNvGraphicFramePr>
          <p:nvPr/>
        </p:nvGraphicFramePr>
        <p:xfrm>
          <a:off x="3946525" y="4403725"/>
          <a:ext cx="2641600" cy="730250"/>
        </p:xfrm>
        <a:graphic>
          <a:graphicData uri="http://schemas.openxmlformats.org/presentationml/2006/ole">
            <mc:AlternateContent xmlns:mc="http://schemas.openxmlformats.org/markup-compatibility/2006">
              <mc:Choice xmlns:v="urn:schemas-microsoft-com:vml" Requires="v">
                <p:oleObj spid="_x0000_s70662" name="Ecuación" r:id="rId7" imgW="1371600" imgH="381000" progId="Equation.3">
                  <p:embed/>
                </p:oleObj>
              </mc:Choice>
              <mc:Fallback>
                <p:oleObj name="Ecuación" r:id="rId7" imgW="1371600" imgH="38100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46525" y="4403725"/>
                        <a:ext cx="2641600"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63" name="AutoShape 17"/>
          <p:cNvSpPr>
            <a:spLocks/>
          </p:cNvSpPr>
          <p:nvPr/>
        </p:nvSpPr>
        <p:spPr bwMode="auto">
          <a:xfrm rot="-5400000">
            <a:off x="4818857" y="4601368"/>
            <a:ext cx="69850" cy="792163"/>
          </a:xfrm>
          <a:prstGeom prst="leftBrace">
            <a:avLst>
              <a:gd name="adj1" fmla="val 94508"/>
              <a:gd name="adj2" fmla="val 50000"/>
            </a:avLst>
          </a:prstGeom>
          <a:noFill/>
          <a:ln w="28575">
            <a:solidFill>
              <a:srgbClr val="000000"/>
            </a:solidFill>
            <a:round/>
            <a:headEnd/>
            <a:tailEnd/>
          </a:ln>
          <a:effectLst/>
        </p:spPr>
        <p:txBody>
          <a:bodyPr wrap="none" anchor="ctr"/>
          <a:lstStyle/>
          <a:p>
            <a:pPr eaLnBrk="1" hangingPunct="1"/>
            <a:endParaRPr lang="en-US"/>
          </a:p>
        </p:txBody>
      </p:sp>
      <p:graphicFrame>
        <p:nvGraphicFramePr>
          <p:cNvPr id="70664" name="Object 18"/>
          <p:cNvGraphicFramePr>
            <a:graphicFrameLocks noChangeAspect="1"/>
          </p:cNvGraphicFramePr>
          <p:nvPr/>
        </p:nvGraphicFramePr>
        <p:xfrm>
          <a:off x="5610225" y="5157788"/>
          <a:ext cx="1584325" cy="358775"/>
        </p:xfrm>
        <a:graphic>
          <a:graphicData uri="http://schemas.openxmlformats.org/presentationml/2006/ole">
            <mc:AlternateContent xmlns:mc="http://schemas.openxmlformats.org/markup-compatibility/2006">
              <mc:Choice xmlns:v="urn:schemas-microsoft-com:vml" Requires="v">
                <p:oleObj spid="_x0000_s70664" name="Ecuación" r:id="rId9" imgW="888614" imgH="203112" progId="Equation.3">
                  <p:embed/>
                </p:oleObj>
              </mc:Choice>
              <mc:Fallback>
                <p:oleObj name="Ecuación" r:id="rId9" imgW="888614" imgH="203112"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10225" y="5157788"/>
                        <a:ext cx="1584325"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65" name="Object 19"/>
          <p:cNvGraphicFramePr>
            <a:graphicFrameLocks noChangeAspect="1"/>
          </p:cNvGraphicFramePr>
          <p:nvPr/>
        </p:nvGraphicFramePr>
        <p:xfrm>
          <a:off x="3305175" y="5172075"/>
          <a:ext cx="1584325" cy="354013"/>
        </p:xfrm>
        <a:graphic>
          <a:graphicData uri="http://schemas.openxmlformats.org/presentationml/2006/ole">
            <mc:AlternateContent xmlns:mc="http://schemas.openxmlformats.org/markup-compatibility/2006">
              <mc:Choice xmlns:v="urn:schemas-microsoft-com:vml" Requires="v">
                <p:oleObj spid="_x0000_s70665" name="Ecuación" r:id="rId11" imgW="901309" imgH="203112" progId="Equation.3">
                  <p:embed/>
                </p:oleObj>
              </mc:Choice>
              <mc:Fallback>
                <p:oleObj name="Ecuación" r:id="rId11" imgW="901309" imgH="203112" progId="Equation.3">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05175" y="5172075"/>
                        <a:ext cx="1584325" cy="35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66" name="Object 20"/>
          <p:cNvGraphicFramePr>
            <a:graphicFrameLocks noChangeAspect="1"/>
          </p:cNvGraphicFramePr>
          <p:nvPr/>
        </p:nvGraphicFramePr>
        <p:xfrm>
          <a:off x="5894388" y="5878513"/>
          <a:ext cx="611187" cy="387350"/>
        </p:xfrm>
        <a:graphic>
          <a:graphicData uri="http://schemas.openxmlformats.org/presentationml/2006/ole">
            <mc:AlternateContent xmlns:mc="http://schemas.openxmlformats.org/markup-compatibility/2006">
              <mc:Choice xmlns:v="urn:schemas-microsoft-com:vml" Requires="v">
                <p:oleObj spid="_x0000_s70666" name="Ecuación" r:id="rId13" imgW="317225" imgH="203024" progId="Equation.3">
                  <p:embed/>
                </p:oleObj>
              </mc:Choice>
              <mc:Fallback>
                <p:oleObj name="Ecuación" r:id="rId13" imgW="317225" imgH="203024" progId="Equation.3">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94388" y="5878513"/>
                        <a:ext cx="611187"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67" name="Rectangle 21"/>
          <p:cNvSpPr>
            <a:spLocks noChangeArrowheads="1"/>
          </p:cNvSpPr>
          <p:nvPr/>
        </p:nvSpPr>
        <p:spPr bwMode="auto">
          <a:xfrm>
            <a:off x="6489700" y="5697538"/>
            <a:ext cx="2016125" cy="684212"/>
          </a:xfrm>
          <a:prstGeom prst="rect">
            <a:avLst/>
          </a:prstGeom>
          <a:noFill/>
          <a:ln w="9525">
            <a:noFill/>
            <a:miter lim="800000"/>
            <a:headEnd/>
            <a:tailEnd/>
          </a:ln>
          <a:effectLst/>
        </p:spPr>
        <p:txBody>
          <a:bodyPr anchor="ctr"/>
          <a:lstStyle/>
          <a:p>
            <a:pPr eaLnBrk="1" hangingPunct="1"/>
            <a:r>
              <a:rPr lang="en-US" altLang="en-US" sz="2000" b="1" i="1">
                <a:solidFill>
                  <a:srgbClr val="000000"/>
                </a:solidFill>
                <a:latin typeface="Times New Roman" pitchFamily="18" charset="0"/>
                <a:cs typeface="Times New Roman" pitchFamily="18" charset="0"/>
              </a:rPr>
              <a:t>related through</a:t>
            </a:r>
          </a:p>
        </p:txBody>
      </p:sp>
      <p:graphicFrame>
        <p:nvGraphicFramePr>
          <p:cNvPr id="70668" name="Object 22"/>
          <p:cNvGraphicFramePr>
            <a:graphicFrameLocks noChangeAspect="1"/>
          </p:cNvGraphicFramePr>
          <p:nvPr/>
        </p:nvGraphicFramePr>
        <p:xfrm>
          <a:off x="8305800" y="5900738"/>
          <a:ext cx="227013" cy="312737"/>
        </p:xfrm>
        <a:graphic>
          <a:graphicData uri="http://schemas.openxmlformats.org/presentationml/2006/ole">
            <mc:AlternateContent xmlns:mc="http://schemas.openxmlformats.org/markup-compatibility/2006">
              <mc:Choice xmlns:v="urn:schemas-microsoft-com:vml" Requires="v">
                <p:oleObj spid="_x0000_s70668" name="Ecuación" r:id="rId15" imgW="126725" imgH="177415" progId="Equation.3">
                  <p:embed/>
                </p:oleObj>
              </mc:Choice>
              <mc:Fallback>
                <p:oleObj name="Ecuación" r:id="rId15" imgW="126725" imgH="177415" progId="Equation.3">
                  <p:embed/>
                  <p:pic>
                    <p:nvPicPr>
                      <p:cNvPr id="0"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05800" y="5900738"/>
                        <a:ext cx="227013"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69" name="AutoShape 26"/>
          <p:cNvSpPr>
            <a:spLocks/>
          </p:cNvSpPr>
          <p:nvPr/>
        </p:nvSpPr>
        <p:spPr bwMode="auto">
          <a:xfrm rot="-5400000">
            <a:off x="5682457" y="4609306"/>
            <a:ext cx="69850" cy="792163"/>
          </a:xfrm>
          <a:prstGeom prst="leftBrace">
            <a:avLst>
              <a:gd name="adj1" fmla="val 94508"/>
              <a:gd name="adj2" fmla="val 50000"/>
            </a:avLst>
          </a:prstGeom>
          <a:noFill/>
          <a:ln w="28575">
            <a:solidFill>
              <a:srgbClr val="000000"/>
            </a:solidFill>
            <a:round/>
            <a:headEnd/>
            <a:tailEnd/>
          </a:ln>
          <a:effectLst/>
        </p:spPr>
        <p:txBody>
          <a:bodyPr wrap="none" anchor="ctr"/>
          <a:lstStyle/>
          <a:p>
            <a:pPr eaLnBrk="1" hangingPunct="1"/>
            <a:endParaRPr lang="en-US"/>
          </a:p>
        </p:txBody>
      </p:sp>
      <p:sp>
        <p:nvSpPr>
          <p:cNvPr id="70670" name="Line 27"/>
          <p:cNvSpPr>
            <a:spLocks noChangeShapeType="1"/>
          </p:cNvSpPr>
          <p:nvPr/>
        </p:nvSpPr>
        <p:spPr bwMode="auto">
          <a:xfrm>
            <a:off x="4891088" y="6092825"/>
            <a:ext cx="720725" cy="0"/>
          </a:xfrm>
          <a:prstGeom prst="line">
            <a:avLst/>
          </a:prstGeom>
          <a:noFill/>
          <a:ln w="76200">
            <a:solidFill>
              <a:srgbClr val="000000"/>
            </a:solidFill>
            <a:round/>
            <a:headEnd/>
            <a:tailEnd type="triangle" w="med" len="med"/>
          </a:ln>
          <a:effectLst/>
        </p:spPr>
        <p:txBody>
          <a:bodyPr/>
          <a:lstStyle/>
          <a:p>
            <a:endParaRPr lang="en-US"/>
          </a:p>
        </p:txBody>
      </p:sp>
      <p:graphicFrame>
        <p:nvGraphicFramePr>
          <p:cNvPr id="70671" name="Object 29"/>
          <p:cNvGraphicFramePr>
            <a:graphicFrameLocks noChangeAspect="1"/>
          </p:cNvGraphicFramePr>
          <p:nvPr/>
        </p:nvGraphicFramePr>
        <p:xfrm>
          <a:off x="842963" y="3248025"/>
          <a:ext cx="6870700" cy="901700"/>
        </p:xfrm>
        <a:graphic>
          <a:graphicData uri="http://schemas.openxmlformats.org/presentationml/2006/ole">
            <mc:AlternateContent xmlns:mc="http://schemas.openxmlformats.org/markup-compatibility/2006">
              <mc:Choice xmlns:v="urn:schemas-microsoft-com:vml" Requires="v">
                <p:oleObj spid="_x0000_s70671" name="Ecuación" r:id="rId17" imgW="3568700" imgH="469900" progId="Equation.3">
                  <p:embed/>
                </p:oleObj>
              </mc:Choice>
              <mc:Fallback>
                <p:oleObj name="Ecuación" r:id="rId17" imgW="3568700" imgH="469900" progId="Equation.3">
                  <p:embed/>
                  <p:pic>
                    <p:nvPicPr>
                      <p:cNvPr id="0" name="Object 2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42963" y="3248025"/>
                        <a:ext cx="6870700"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72" name="AutoShape 30"/>
          <p:cNvSpPr>
            <a:spLocks/>
          </p:cNvSpPr>
          <p:nvPr/>
        </p:nvSpPr>
        <p:spPr bwMode="auto">
          <a:xfrm rot="5400000" flipV="1">
            <a:off x="4717257" y="2886868"/>
            <a:ext cx="69850" cy="792163"/>
          </a:xfrm>
          <a:prstGeom prst="leftBrace">
            <a:avLst>
              <a:gd name="adj1" fmla="val 94508"/>
              <a:gd name="adj2" fmla="val 50000"/>
            </a:avLst>
          </a:prstGeom>
          <a:noFill/>
          <a:ln w="28575">
            <a:solidFill>
              <a:srgbClr val="000000"/>
            </a:solidFill>
            <a:round/>
            <a:headEnd/>
            <a:tailEnd/>
          </a:ln>
          <a:effectLst/>
        </p:spPr>
        <p:txBody>
          <a:bodyPr wrap="none" anchor="ctr"/>
          <a:lstStyle/>
          <a:p>
            <a:pPr eaLnBrk="1" hangingPunct="1"/>
            <a:endParaRPr lang="en-US"/>
          </a:p>
        </p:txBody>
      </p:sp>
      <p:sp>
        <p:nvSpPr>
          <p:cNvPr id="70673" name="AutoShape 31"/>
          <p:cNvSpPr>
            <a:spLocks/>
          </p:cNvSpPr>
          <p:nvPr/>
        </p:nvSpPr>
        <p:spPr bwMode="auto">
          <a:xfrm rot="5400000" flipV="1">
            <a:off x="5869782" y="2886868"/>
            <a:ext cx="69850" cy="792163"/>
          </a:xfrm>
          <a:prstGeom prst="leftBrace">
            <a:avLst>
              <a:gd name="adj1" fmla="val 94508"/>
              <a:gd name="adj2" fmla="val 50000"/>
            </a:avLst>
          </a:prstGeom>
          <a:noFill/>
          <a:ln w="28575">
            <a:solidFill>
              <a:srgbClr val="000000"/>
            </a:solidFill>
            <a:round/>
            <a:headEnd/>
            <a:tailEnd/>
          </a:ln>
          <a:effectLst/>
        </p:spPr>
        <p:txBody>
          <a:bodyPr wrap="none" anchor="ctr"/>
          <a:lstStyle/>
          <a:p>
            <a:pPr eaLnBrk="1" hangingPunct="1"/>
            <a:endParaRPr lang="en-US"/>
          </a:p>
        </p:txBody>
      </p:sp>
      <p:graphicFrame>
        <p:nvGraphicFramePr>
          <p:cNvPr id="70674" name="Object 32"/>
          <p:cNvGraphicFramePr>
            <a:graphicFrameLocks noChangeAspect="1"/>
          </p:cNvGraphicFramePr>
          <p:nvPr/>
        </p:nvGraphicFramePr>
        <p:xfrm>
          <a:off x="4673600" y="2722563"/>
          <a:ext cx="611188" cy="387350"/>
        </p:xfrm>
        <a:graphic>
          <a:graphicData uri="http://schemas.openxmlformats.org/presentationml/2006/ole">
            <mc:AlternateContent xmlns:mc="http://schemas.openxmlformats.org/markup-compatibility/2006">
              <mc:Choice xmlns:v="urn:schemas-microsoft-com:vml" Requires="v">
                <p:oleObj spid="_x0000_s70674" name="Ecuación" r:id="rId19" imgW="317225" imgH="203024" progId="Equation.3">
                  <p:embed/>
                </p:oleObj>
              </mc:Choice>
              <mc:Fallback>
                <p:oleObj name="Ecuación" r:id="rId19" imgW="317225" imgH="203024" progId="Equation.3">
                  <p:embed/>
                  <p:pic>
                    <p:nvPicPr>
                      <p:cNvPr id="0" name="Object 3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73600" y="2722563"/>
                        <a:ext cx="611188"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75" name="Rectangle 34"/>
          <p:cNvSpPr>
            <a:spLocks noChangeArrowheads="1"/>
          </p:cNvSpPr>
          <p:nvPr/>
        </p:nvSpPr>
        <p:spPr bwMode="auto">
          <a:xfrm>
            <a:off x="5249863" y="2708275"/>
            <a:ext cx="2490787" cy="417513"/>
          </a:xfrm>
          <a:prstGeom prst="rect">
            <a:avLst/>
          </a:prstGeom>
          <a:noFill/>
          <a:ln w="9525">
            <a:noFill/>
            <a:miter lim="800000"/>
            <a:headEnd/>
            <a:tailEnd/>
          </a:ln>
          <a:effectLst/>
        </p:spPr>
        <p:txBody>
          <a:bodyPr anchor="ctr"/>
          <a:lstStyle/>
          <a:p>
            <a:pPr eaLnBrk="1" hangingPunct="1"/>
            <a:r>
              <a:rPr lang="en-US" altLang="en-US" b="1" i="1">
                <a:solidFill>
                  <a:srgbClr val="000000"/>
                </a:solidFill>
                <a:latin typeface="Times New Roman" pitchFamily="18" charset="0"/>
                <a:cs typeface="Times New Roman" pitchFamily="18" charset="0"/>
              </a:rPr>
              <a:t>sampling independent</a:t>
            </a:r>
          </a:p>
        </p:txBody>
      </p:sp>
      <p:sp>
        <p:nvSpPr>
          <p:cNvPr id="70676" name="AutoShape 35"/>
          <p:cNvSpPr>
            <a:spLocks/>
          </p:cNvSpPr>
          <p:nvPr/>
        </p:nvSpPr>
        <p:spPr bwMode="auto">
          <a:xfrm rot="-5400000">
            <a:off x="7238207" y="2204243"/>
            <a:ext cx="69850" cy="792163"/>
          </a:xfrm>
          <a:prstGeom prst="leftBrace">
            <a:avLst>
              <a:gd name="adj1" fmla="val 94508"/>
              <a:gd name="adj2" fmla="val 50000"/>
            </a:avLst>
          </a:prstGeom>
          <a:noFill/>
          <a:ln w="28575">
            <a:solidFill>
              <a:srgbClr val="000000"/>
            </a:solidFill>
            <a:round/>
            <a:headEnd/>
            <a:tailEnd/>
          </a:ln>
          <a:effectLst/>
        </p:spPr>
        <p:txBody>
          <a:bodyPr wrap="none" anchor="ctr"/>
          <a:lstStyle/>
          <a:p>
            <a:pPr eaLnBrk="1" hangingPunct="1"/>
            <a:endParaRPr lang="en-US"/>
          </a:p>
        </p:txBody>
      </p:sp>
      <p:sp>
        <p:nvSpPr>
          <p:cNvPr id="70677" name="AutoShape 36"/>
          <p:cNvSpPr>
            <a:spLocks/>
          </p:cNvSpPr>
          <p:nvPr/>
        </p:nvSpPr>
        <p:spPr bwMode="auto">
          <a:xfrm rot="-5400000">
            <a:off x="8101807" y="2212181"/>
            <a:ext cx="69850" cy="792163"/>
          </a:xfrm>
          <a:prstGeom prst="leftBrace">
            <a:avLst>
              <a:gd name="adj1" fmla="val 94508"/>
              <a:gd name="adj2" fmla="val 50000"/>
            </a:avLst>
          </a:prstGeom>
          <a:noFill/>
          <a:ln w="28575">
            <a:solidFill>
              <a:srgbClr val="000000"/>
            </a:solidFill>
            <a:round/>
            <a:headEnd/>
            <a:tailEnd/>
          </a:ln>
          <a:effectLst/>
        </p:spPr>
        <p:txBody>
          <a:bodyPr wrap="none" anchor="ctr"/>
          <a:lstStyle/>
          <a:p>
            <a:pPr eaLnBrk="1" hangingPunct="1"/>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2"/>
          <p:cNvSpPr>
            <a:spLocks noChangeArrowheads="1"/>
          </p:cNvSpPr>
          <p:nvPr/>
        </p:nvSpPr>
        <p:spPr bwMode="auto">
          <a:xfrm>
            <a:off x="8416925" y="376238"/>
            <a:ext cx="611188" cy="503237"/>
          </a:xfrm>
          <a:prstGeom prst="rect">
            <a:avLst/>
          </a:prstGeom>
          <a:noFill/>
          <a:ln w="28575">
            <a:solidFill>
              <a:schemeClr val="bg1"/>
            </a:solidFill>
            <a:miter lim="800000"/>
            <a:headEnd/>
            <a:tailEnd/>
          </a:ln>
          <a:effectLst/>
        </p:spPr>
        <p:txBody>
          <a:bodyPr wrap="none" anchor="ctr"/>
          <a:lstStyle/>
          <a:p>
            <a:pPr eaLnBrk="1" hangingPunct="1"/>
            <a:endParaRPr lang="en-US"/>
          </a:p>
        </p:txBody>
      </p:sp>
      <p:graphicFrame>
        <p:nvGraphicFramePr>
          <p:cNvPr id="72707" name="Object 14"/>
          <p:cNvGraphicFramePr>
            <a:graphicFrameLocks noChangeAspect="1"/>
          </p:cNvGraphicFramePr>
          <p:nvPr/>
        </p:nvGraphicFramePr>
        <p:xfrm>
          <a:off x="4208463" y="230188"/>
          <a:ext cx="4827587" cy="822325"/>
        </p:xfrm>
        <a:graphic>
          <a:graphicData uri="http://schemas.openxmlformats.org/presentationml/2006/ole">
            <mc:AlternateContent xmlns:mc="http://schemas.openxmlformats.org/markup-compatibility/2006">
              <mc:Choice xmlns:v="urn:schemas-microsoft-com:vml" Requires="v">
                <p:oleObj spid="_x0000_s72707" name="Ecuación" r:id="rId3" imgW="2451100" imgH="419100" progId="Equation.3">
                  <p:embed/>
                </p:oleObj>
              </mc:Choice>
              <mc:Fallback>
                <p:oleObj name="Ecuación" r:id="rId3" imgW="2451100" imgH="41910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8463" y="230188"/>
                        <a:ext cx="4827587" cy="82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08" name="Rectangle 19"/>
          <p:cNvSpPr>
            <a:spLocks noChangeArrowheads="1"/>
          </p:cNvSpPr>
          <p:nvPr/>
        </p:nvSpPr>
        <p:spPr bwMode="auto">
          <a:xfrm>
            <a:off x="7407275" y="373063"/>
            <a:ext cx="1008063" cy="503237"/>
          </a:xfrm>
          <a:prstGeom prst="rect">
            <a:avLst/>
          </a:prstGeom>
          <a:noFill/>
          <a:ln w="28575">
            <a:solidFill>
              <a:srgbClr val="FF0000"/>
            </a:solidFill>
            <a:miter lim="800000"/>
            <a:headEnd/>
            <a:tailEnd/>
          </a:ln>
          <a:effectLst/>
        </p:spPr>
        <p:txBody>
          <a:bodyPr wrap="none" anchor="ctr"/>
          <a:lstStyle/>
          <a:p>
            <a:pPr eaLnBrk="1" hangingPunct="1"/>
            <a:endParaRPr lang="en-US"/>
          </a:p>
        </p:txBody>
      </p:sp>
      <p:sp>
        <p:nvSpPr>
          <p:cNvPr id="72709" name="Rectangle 21"/>
          <p:cNvSpPr>
            <a:spLocks noChangeArrowheads="1"/>
          </p:cNvSpPr>
          <p:nvPr/>
        </p:nvSpPr>
        <p:spPr bwMode="auto">
          <a:xfrm>
            <a:off x="6350" y="15875"/>
            <a:ext cx="4060825" cy="619125"/>
          </a:xfrm>
          <a:prstGeom prst="rect">
            <a:avLst/>
          </a:prstGeom>
          <a:solidFill>
            <a:srgbClr val="FFFF00"/>
          </a:solidFill>
          <a:ln w="28575">
            <a:solidFill>
              <a:srgbClr val="000000"/>
            </a:solidFill>
            <a:miter lim="800000"/>
            <a:headEnd/>
            <a:tailEnd/>
          </a:ln>
          <a:effectLst/>
        </p:spPr>
        <p:txBody>
          <a:bodyPr anchor="ctr"/>
          <a:lstStyle/>
          <a:p>
            <a:pPr algn="ctr" eaLnBrk="1" hangingPunct="1"/>
            <a:r>
              <a:rPr lang="en-US" altLang="en-US" sz="2400" b="1" i="1">
                <a:solidFill>
                  <a:schemeClr val="bg1"/>
                </a:solidFill>
                <a:latin typeface="Times New Roman" pitchFamily="18" charset="0"/>
                <a:cs typeface="Times New Roman" pitchFamily="18" charset="0"/>
              </a:rPr>
              <a:t>Bayesian inference:</a:t>
            </a:r>
            <a:r>
              <a:rPr lang="en-US" altLang="en-US" sz="2400" b="1" i="1">
                <a:solidFill>
                  <a:srgbClr val="FF0000"/>
                </a:solidFill>
                <a:latin typeface="Times New Roman" pitchFamily="18" charset="0"/>
                <a:cs typeface="Times New Roman" pitchFamily="18" charset="0"/>
              </a:rPr>
              <a:t> Elements</a:t>
            </a:r>
          </a:p>
        </p:txBody>
      </p:sp>
      <p:sp>
        <p:nvSpPr>
          <p:cNvPr id="72710" name="Rectangle 28"/>
          <p:cNvSpPr>
            <a:spLocks noChangeArrowheads="1"/>
          </p:cNvSpPr>
          <p:nvPr/>
        </p:nvSpPr>
        <p:spPr bwMode="auto">
          <a:xfrm>
            <a:off x="611188" y="2851150"/>
            <a:ext cx="8424862" cy="1009650"/>
          </a:xfrm>
          <a:prstGeom prst="rect">
            <a:avLst/>
          </a:prstGeom>
          <a:noFill/>
          <a:ln w="9525">
            <a:solidFill>
              <a:srgbClr val="000000"/>
            </a:solidFill>
            <a:miter lim="800000"/>
            <a:headEnd/>
            <a:tailEnd/>
          </a:ln>
          <a:effectLst/>
        </p:spPr>
        <p:txBody>
          <a:bodyPr wrap="none" anchor="ctr"/>
          <a:lstStyle/>
          <a:p>
            <a:pPr eaLnBrk="1" hangingPunct="1"/>
            <a:endParaRPr lang="en-US"/>
          </a:p>
        </p:txBody>
      </p:sp>
      <p:sp>
        <p:nvSpPr>
          <p:cNvPr id="72711" name="Rectangle 29"/>
          <p:cNvSpPr>
            <a:spLocks noChangeArrowheads="1"/>
          </p:cNvSpPr>
          <p:nvPr/>
        </p:nvSpPr>
        <p:spPr bwMode="auto">
          <a:xfrm>
            <a:off x="669925" y="2678113"/>
            <a:ext cx="7258050" cy="431800"/>
          </a:xfrm>
          <a:prstGeom prst="rect">
            <a:avLst/>
          </a:prstGeom>
          <a:solidFill>
            <a:schemeClr val="tx1"/>
          </a:solidFill>
          <a:ln w="9525">
            <a:noFill/>
            <a:miter lim="800000"/>
            <a:headEnd/>
            <a:tailEnd/>
          </a:ln>
          <a:effectLst/>
        </p:spPr>
        <p:txBody>
          <a:bodyPr/>
          <a:lstStyle/>
          <a:p>
            <a:pPr marL="342900" indent="-342900" eaLnBrk="1" hangingPunct="1">
              <a:lnSpc>
                <a:spcPct val="90000"/>
              </a:lnSpc>
              <a:spcBef>
                <a:spcPct val="20000"/>
              </a:spcBef>
            </a:pPr>
            <a:r>
              <a:rPr lang="en-US" altLang="en-US" sz="1600" b="1" i="1">
                <a:solidFill>
                  <a:srgbClr val="FF0000"/>
                </a:solidFill>
                <a:latin typeface="Times New Roman" pitchFamily="18" charset="0"/>
                <a:cs typeface="Times New Roman" pitchFamily="18" charset="0"/>
                <a:sym typeface="Symbol" pitchFamily="18" charset="2"/>
              </a:rPr>
              <a:t>Prior: </a:t>
            </a:r>
            <a:r>
              <a:rPr lang="en-US" altLang="en-US" sz="1600" b="1" i="1">
                <a:solidFill>
                  <a:schemeClr val="bg1"/>
                </a:solidFill>
                <a:latin typeface="Times New Roman" pitchFamily="18" charset="0"/>
                <a:sym typeface="Symbol" pitchFamily="18" charset="2"/>
              </a:rPr>
              <a:t>Knowledge (“degree of credibility”) about parameters before data is taken</a:t>
            </a:r>
          </a:p>
        </p:txBody>
      </p:sp>
      <p:sp>
        <p:nvSpPr>
          <p:cNvPr id="72712" name="Rectangle 30"/>
          <p:cNvSpPr>
            <a:spLocks noChangeArrowheads="1"/>
          </p:cNvSpPr>
          <p:nvPr/>
        </p:nvSpPr>
        <p:spPr bwMode="auto">
          <a:xfrm>
            <a:off x="611188" y="2938463"/>
            <a:ext cx="8569325" cy="850900"/>
          </a:xfrm>
          <a:prstGeom prst="rect">
            <a:avLst/>
          </a:prstGeom>
          <a:noFill/>
          <a:ln w="9525">
            <a:noFill/>
            <a:miter lim="800000"/>
            <a:headEnd/>
            <a:tailEnd/>
          </a:ln>
          <a:effectLst/>
        </p:spPr>
        <p:txBody>
          <a:bodyPr/>
          <a:lstStyle/>
          <a:p>
            <a:pPr marL="342900" indent="-342900" eaLnBrk="1" hangingPunct="1">
              <a:lnSpc>
                <a:spcPct val="90000"/>
              </a:lnSpc>
              <a:spcBef>
                <a:spcPct val="20000"/>
              </a:spcBef>
            </a:pPr>
            <a:r>
              <a:rPr lang="en-US" altLang="en-US" sz="1600" b="1" i="1">
                <a:solidFill>
                  <a:srgbClr val="33CC33"/>
                </a:solidFill>
                <a:latin typeface="Times New Roman" pitchFamily="18" charset="0"/>
                <a:cs typeface="Times New Roman" pitchFamily="18" charset="0"/>
                <a:sym typeface="Symbol" pitchFamily="18" charset="2"/>
              </a:rPr>
              <a:t>Informative:</a:t>
            </a:r>
            <a:r>
              <a:rPr lang="en-US" altLang="en-US" sz="1600" b="1" i="1">
                <a:solidFill>
                  <a:srgbClr val="000000"/>
                </a:solidFill>
                <a:latin typeface="Times New Roman" pitchFamily="18" charset="0"/>
                <a:cs typeface="Times New Roman" pitchFamily="18" charset="0"/>
                <a:sym typeface="Symbol" pitchFamily="18" charset="2"/>
              </a:rPr>
              <a:t> Include Prior knowledge (in particular, if trustable info from previous experiments) </a:t>
            </a:r>
          </a:p>
          <a:p>
            <a:pPr marL="342900" indent="-342900" eaLnBrk="1" hangingPunct="1">
              <a:lnSpc>
                <a:spcPct val="90000"/>
              </a:lnSpc>
              <a:spcBef>
                <a:spcPct val="20000"/>
              </a:spcBef>
            </a:pPr>
            <a:r>
              <a:rPr lang="en-US" altLang="en-US" sz="1600" b="1" i="1">
                <a:solidFill>
                  <a:srgbClr val="33CC33"/>
                </a:solidFill>
                <a:latin typeface="Times New Roman" pitchFamily="18" charset="0"/>
                <a:cs typeface="Times New Roman" pitchFamily="18" charset="0"/>
                <a:sym typeface="Symbol" pitchFamily="18" charset="2"/>
              </a:rPr>
              <a:t>Non-Informative:</a:t>
            </a:r>
            <a:r>
              <a:rPr lang="en-US" altLang="en-US" sz="1600" b="1" i="1">
                <a:solidFill>
                  <a:srgbClr val="000000"/>
                </a:solidFill>
                <a:latin typeface="Times New Roman" pitchFamily="18" charset="0"/>
                <a:cs typeface="Times New Roman" pitchFamily="18" charset="0"/>
                <a:sym typeface="Symbol" pitchFamily="18" charset="2"/>
              </a:rPr>
              <a:t>  Relative ignorance before experiment is done (… independent experiment)</a:t>
            </a:r>
          </a:p>
          <a:p>
            <a:pPr marL="342900" indent="-342900" eaLnBrk="1" hangingPunct="1">
              <a:lnSpc>
                <a:spcPct val="90000"/>
              </a:lnSpc>
              <a:spcBef>
                <a:spcPct val="20000"/>
              </a:spcBef>
            </a:pPr>
            <a:r>
              <a:rPr lang="en-US" altLang="en-US" sz="1600" b="1" i="1">
                <a:solidFill>
                  <a:srgbClr val="000000"/>
                </a:solidFill>
                <a:latin typeface="Times New Roman" pitchFamily="18" charset="0"/>
                <a:cs typeface="Times New Roman" pitchFamily="18" charset="0"/>
                <a:sym typeface="Symbol" pitchFamily="18" charset="2"/>
              </a:rPr>
              <a:t>	</a:t>
            </a:r>
            <a:r>
              <a:rPr lang="en-US" altLang="en-US" sz="1600" b="1" i="1">
                <a:solidFill>
                  <a:srgbClr val="000000"/>
                </a:solidFill>
                <a:latin typeface="Times New Roman" pitchFamily="18" charset="0"/>
                <a:cs typeface="Times New Roman" pitchFamily="18" charset="0"/>
                <a:sym typeface="Wingdings" pitchFamily="2" charset="2"/>
              </a:rPr>
              <a:t>                        … posterior is dominated by likelihood </a:t>
            </a:r>
          </a:p>
          <a:p>
            <a:pPr marL="342900" indent="-342900" eaLnBrk="1" hangingPunct="1">
              <a:lnSpc>
                <a:spcPct val="90000"/>
              </a:lnSpc>
              <a:spcBef>
                <a:spcPct val="20000"/>
              </a:spcBef>
            </a:pPr>
            <a:r>
              <a:rPr lang="en-US" altLang="en-US" sz="1600" b="1" i="1">
                <a:solidFill>
                  <a:srgbClr val="000000"/>
                </a:solidFill>
                <a:latin typeface="Times New Roman" pitchFamily="18" charset="0"/>
                <a:cs typeface="Times New Roman" pitchFamily="18" charset="0"/>
                <a:sym typeface="Wingdings" pitchFamily="2" charset="2"/>
              </a:rPr>
              <a:t>	</a:t>
            </a:r>
            <a:endParaRPr lang="en-US" altLang="en-US" sz="1600" b="1" i="1">
              <a:solidFill>
                <a:srgbClr val="000000"/>
              </a:solidFill>
              <a:latin typeface="Times New Roman" pitchFamily="18" charset="0"/>
              <a:cs typeface="Times New Roman" pitchFamily="18" charset="0"/>
              <a:sym typeface="Symbol" pitchFamily="18" charset="2"/>
            </a:endParaRPr>
          </a:p>
        </p:txBody>
      </p:sp>
      <p:grpSp>
        <p:nvGrpSpPr>
          <p:cNvPr id="72713" name="Group 41"/>
          <p:cNvGrpSpPr>
            <a:grpSpLocks/>
          </p:cNvGrpSpPr>
          <p:nvPr/>
        </p:nvGrpSpPr>
        <p:grpSpPr bwMode="auto">
          <a:xfrm>
            <a:off x="1187450" y="4179888"/>
            <a:ext cx="3846513" cy="2417762"/>
            <a:chOff x="3269" y="2614"/>
            <a:chExt cx="2423" cy="1523"/>
          </a:xfrm>
        </p:grpSpPr>
        <p:pic>
          <p:nvPicPr>
            <p:cNvPr id="72724" name="Picture 4"/>
            <p:cNvPicPr>
              <a:picLocks noChangeAspect="1" noChangeArrowheads="1"/>
            </p:cNvPicPr>
            <p:nvPr/>
          </p:nvPicPr>
          <p:blipFill>
            <a:blip r:embed="rId5" cstate="print"/>
            <a:srcRect t="55646"/>
            <a:stretch>
              <a:fillRect/>
            </a:stretch>
          </p:blipFill>
          <p:spPr bwMode="auto">
            <a:xfrm>
              <a:off x="3269" y="2614"/>
              <a:ext cx="2423" cy="1523"/>
            </a:xfrm>
            <a:prstGeom prst="rect">
              <a:avLst/>
            </a:prstGeom>
            <a:noFill/>
            <a:ln w="9525">
              <a:noFill/>
              <a:miter lim="800000"/>
              <a:headEnd/>
              <a:tailEnd/>
            </a:ln>
            <a:effectLst/>
          </p:spPr>
        </p:pic>
        <p:sp>
          <p:nvSpPr>
            <p:cNvPr id="72725" name="Rectangle 31"/>
            <p:cNvSpPr>
              <a:spLocks noChangeArrowheads="1"/>
            </p:cNvSpPr>
            <p:nvPr/>
          </p:nvSpPr>
          <p:spPr bwMode="auto">
            <a:xfrm>
              <a:off x="3596" y="3095"/>
              <a:ext cx="817" cy="272"/>
            </a:xfrm>
            <a:prstGeom prst="rect">
              <a:avLst/>
            </a:prstGeom>
            <a:noFill/>
            <a:ln w="9525">
              <a:noFill/>
              <a:miter lim="800000"/>
              <a:headEnd/>
              <a:tailEnd/>
            </a:ln>
            <a:effectLst/>
          </p:spPr>
          <p:txBody>
            <a:bodyPr/>
            <a:lstStyle/>
            <a:p>
              <a:pPr marL="342900" indent="-342900" eaLnBrk="1" hangingPunct="1">
                <a:lnSpc>
                  <a:spcPct val="90000"/>
                </a:lnSpc>
                <a:spcBef>
                  <a:spcPct val="20000"/>
                </a:spcBef>
              </a:pPr>
              <a:r>
                <a:rPr lang="en-US" altLang="en-US" sz="1400" b="1" i="1">
                  <a:solidFill>
                    <a:schemeClr val="bg1"/>
                  </a:solidFill>
                  <a:latin typeface="Times New Roman" pitchFamily="18" charset="0"/>
                  <a:cs typeface="Times New Roman" pitchFamily="18" charset="0"/>
                  <a:sym typeface="Symbol" pitchFamily="18" charset="2"/>
                </a:rPr>
                <a:t>likelihood</a:t>
              </a:r>
            </a:p>
          </p:txBody>
        </p:sp>
        <p:sp>
          <p:nvSpPr>
            <p:cNvPr id="72726" name="Rectangle 32"/>
            <p:cNvSpPr>
              <a:spLocks noChangeArrowheads="1"/>
            </p:cNvSpPr>
            <p:nvPr/>
          </p:nvSpPr>
          <p:spPr bwMode="auto">
            <a:xfrm>
              <a:off x="3605" y="3731"/>
              <a:ext cx="817" cy="272"/>
            </a:xfrm>
            <a:prstGeom prst="rect">
              <a:avLst/>
            </a:prstGeom>
            <a:noFill/>
            <a:ln w="9525">
              <a:noFill/>
              <a:miter lim="800000"/>
              <a:headEnd/>
              <a:tailEnd/>
            </a:ln>
            <a:effectLst/>
          </p:spPr>
          <p:txBody>
            <a:bodyPr/>
            <a:lstStyle/>
            <a:p>
              <a:pPr marL="342900" indent="-342900" eaLnBrk="1" hangingPunct="1">
                <a:lnSpc>
                  <a:spcPct val="90000"/>
                </a:lnSpc>
                <a:spcBef>
                  <a:spcPct val="20000"/>
                </a:spcBef>
              </a:pPr>
              <a:r>
                <a:rPr lang="en-US" altLang="en-US" sz="1400" b="1" i="1">
                  <a:solidFill>
                    <a:srgbClr val="000000"/>
                  </a:solidFill>
                  <a:latin typeface="Times New Roman" pitchFamily="18" charset="0"/>
                  <a:cs typeface="Times New Roman" pitchFamily="18" charset="0"/>
                  <a:sym typeface="Symbol" pitchFamily="18" charset="2"/>
                </a:rPr>
                <a:t>prior</a:t>
              </a:r>
            </a:p>
          </p:txBody>
        </p:sp>
        <p:sp>
          <p:nvSpPr>
            <p:cNvPr id="72727" name="Rectangle 33"/>
            <p:cNvSpPr>
              <a:spLocks noChangeArrowheads="1"/>
            </p:cNvSpPr>
            <p:nvPr/>
          </p:nvSpPr>
          <p:spPr bwMode="auto">
            <a:xfrm>
              <a:off x="3596" y="2777"/>
              <a:ext cx="817" cy="272"/>
            </a:xfrm>
            <a:prstGeom prst="rect">
              <a:avLst/>
            </a:prstGeom>
            <a:noFill/>
            <a:ln w="9525">
              <a:noFill/>
              <a:miter lim="800000"/>
              <a:headEnd/>
              <a:tailEnd/>
            </a:ln>
            <a:effectLst/>
          </p:spPr>
          <p:txBody>
            <a:bodyPr/>
            <a:lstStyle/>
            <a:p>
              <a:pPr marL="342900" indent="-342900" eaLnBrk="1" hangingPunct="1">
                <a:lnSpc>
                  <a:spcPct val="90000"/>
                </a:lnSpc>
                <a:spcBef>
                  <a:spcPct val="20000"/>
                </a:spcBef>
              </a:pPr>
              <a:r>
                <a:rPr lang="en-US" altLang="en-US" sz="1400" b="1" i="1">
                  <a:solidFill>
                    <a:srgbClr val="FF0000"/>
                  </a:solidFill>
                  <a:latin typeface="Times New Roman" pitchFamily="18" charset="0"/>
                  <a:cs typeface="Times New Roman" pitchFamily="18" charset="0"/>
                  <a:sym typeface="Symbol" pitchFamily="18" charset="2"/>
                </a:rPr>
                <a:t>posterior</a:t>
              </a:r>
            </a:p>
          </p:txBody>
        </p:sp>
      </p:grpSp>
      <p:sp>
        <p:nvSpPr>
          <p:cNvPr id="72714" name="Rectangle 34"/>
          <p:cNvSpPr>
            <a:spLocks noChangeArrowheads="1"/>
          </p:cNvSpPr>
          <p:nvPr/>
        </p:nvSpPr>
        <p:spPr bwMode="auto">
          <a:xfrm>
            <a:off x="106363" y="1370013"/>
            <a:ext cx="6048375" cy="1050925"/>
          </a:xfrm>
          <a:prstGeom prst="rect">
            <a:avLst/>
          </a:prstGeom>
          <a:noFill/>
          <a:ln w="9525">
            <a:solidFill>
              <a:srgbClr val="000000"/>
            </a:solidFill>
            <a:miter lim="800000"/>
            <a:headEnd/>
            <a:tailEnd/>
          </a:ln>
          <a:effectLst/>
        </p:spPr>
        <p:txBody>
          <a:bodyPr wrap="none" anchor="ctr"/>
          <a:lstStyle/>
          <a:p>
            <a:pPr eaLnBrk="1" hangingPunct="1"/>
            <a:endParaRPr lang="en-US"/>
          </a:p>
        </p:txBody>
      </p:sp>
      <p:sp>
        <p:nvSpPr>
          <p:cNvPr id="72715" name="Rectangle 35"/>
          <p:cNvSpPr>
            <a:spLocks noChangeArrowheads="1"/>
          </p:cNvSpPr>
          <p:nvPr/>
        </p:nvSpPr>
        <p:spPr bwMode="auto">
          <a:xfrm>
            <a:off x="234950" y="1196975"/>
            <a:ext cx="5661025" cy="431800"/>
          </a:xfrm>
          <a:prstGeom prst="rect">
            <a:avLst/>
          </a:prstGeom>
          <a:solidFill>
            <a:schemeClr val="tx1"/>
          </a:solidFill>
          <a:ln w="9525">
            <a:noFill/>
            <a:miter lim="800000"/>
            <a:headEnd/>
            <a:tailEnd/>
          </a:ln>
          <a:effectLst/>
        </p:spPr>
        <p:txBody>
          <a:bodyPr/>
          <a:lstStyle/>
          <a:p>
            <a:pPr marL="342900" indent="-342900" eaLnBrk="1" hangingPunct="1">
              <a:lnSpc>
                <a:spcPct val="90000"/>
              </a:lnSpc>
              <a:spcBef>
                <a:spcPct val="20000"/>
              </a:spcBef>
            </a:pPr>
            <a:r>
              <a:rPr lang="en-US" altLang="en-US" sz="1600" b="1" i="1">
                <a:solidFill>
                  <a:srgbClr val="FF0000"/>
                </a:solidFill>
                <a:latin typeface="Times New Roman" pitchFamily="18" charset="0"/>
                <a:cs typeface="Times New Roman" pitchFamily="18" charset="0"/>
                <a:sym typeface="Symbol" pitchFamily="18" charset="2"/>
              </a:rPr>
              <a:t>Likelihood: </a:t>
            </a:r>
            <a:r>
              <a:rPr lang="en-US" altLang="en-US" sz="1600" b="1" i="1">
                <a:solidFill>
                  <a:schemeClr val="bg1"/>
                </a:solidFill>
                <a:latin typeface="Times New Roman" pitchFamily="18" charset="0"/>
                <a:sym typeface="Symbol" pitchFamily="18" charset="2"/>
              </a:rPr>
              <a:t>How data modifies our knowledge on the parameters</a:t>
            </a:r>
          </a:p>
        </p:txBody>
      </p:sp>
      <p:sp>
        <p:nvSpPr>
          <p:cNvPr id="72716" name="Rectangle 36"/>
          <p:cNvSpPr>
            <a:spLocks noChangeArrowheads="1"/>
          </p:cNvSpPr>
          <p:nvPr/>
        </p:nvSpPr>
        <p:spPr bwMode="auto">
          <a:xfrm>
            <a:off x="176213" y="1443038"/>
            <a:ext cx="5978525" cy="977900"/>
          </a:xfrm>
          <a:prstGeom prst="rect">
            <a:avLst/>
          </a:prstGeom>
          <a:noFill/>
          <a:ln w="9525">
            <a:noFill/>
            <a:miter lim="800000"/>
            <a:headEnd/>
            <a:tailEnd/>
          </a:ln>
          <a:effectLst/>
        </p:spPr>
        <p:txBody>
          <a:bodyPr/>
          <a:lstStyle/>
          <a:p>
            <a:pPr marL="342900" indent="-342900" eaLnBrk="1" hangingPunct="1">
              <a:lnSpc>
                <a:spcPct val="90000"/>
              </a:lnSpc>
              <a:spcBef>
                <a:spcPct val="20000"/>
              </a:spcBef>
            </a:pPr>
            <a:r>
              <a:rPr lang="en-US" altLang="en-US" sz="1600" b="1" i="1">
                <a:solidFill>
                  <a:srgbClr val="000000"/>
                </a:solidFill>
                <a:latin typeface="Times New Roman" pitchFamily="18" charset="0"/>
                <a:cs typeface="Times New Roman" pitchFamily="18" charset="0"/>
                <a:sym typeface="Symbol" pitchFamily="18" charset="2"/>
              </a:rPr>
              <a:t>Experiment affect knowledge on parameters only through likelihood</a:t>
            </a:r>
          </a:p>
          <a:p>
            <a:pPr marL="342900" indent="-342900" eaLnBrk="1" hangingPunct="1">
              <a:lnSpc>
                <a:spcPct val="90000"/>
              </a:lnSpc>
              <a:spcBef>
                <a:spcPct val="20000"/>
              </a:spcBef>
            </a:pPr>
            <a:r>
              <a:rPr lang="en-US" altLang="en-US" sz="1600" b="1" i="1">
                <a:solidFill>
                  <a:srgbClr val="000000"/>
                </a:solidFill>
                <a:latin typeface="Times New Roman" pitchFamily="18" charset="0"/>
                <a:cs typeface="Times New Roman" pitchFamily="18" charset="0"/>
                <a:sym typeface="Symbol" pitchFamily="18" charset="2"/>
              </a:rPr>
              <a:t>	(thus, same likelihoods</a:t>
            </a:r>
            <a:r>
              <a:rPr lang="en-US" altLang="en-US" sz="1600" b="1" i="1">
                <a:solidFill>
                  <a:srgbClr val="000000"/>
                </a:solidFill>
                <a:latin typeface="Times New Roman" pitchFamily="18" charset="0"/>
                <a:cs typeface="Times New Roman" pitchFamily="18" charset="0"/>
                <a:sym typeface="Wingdings" pitchFamily="2" charset="2"/>
              </a:rPr>
              <a:t> same inferences)</a:t>
            </a:r>
          </a:p>
          <a:p>
            <a:pPr marL="342900" indent="-342900" eaLnBrk="1" hangingPunct="1">
              <a:lnSpc>
                <a:spcPct val="90000"/>
              </a:lnSpc>
              <a:spcBef>
                <a:spcPct val="20000"/>
              </a:spcBef>
            </a:pPr>
            <a:r>
              <a:rPr lang="en-US" altLang="en-US" sz="1600" b="1" i="1">
                <a:solidFill>
                  <a:srgbClr val="000000"/>
                </a:solidFill>
                <a:latin typeface="Times New Roman" pitchFamily="18" charset="0"/>
                <a:cs typeface="Times New Roman" pitchFamily="18" charset="0"/>
                <a:sym typeface="Wingdings" pitchFamily="2" charset="2"/>
              </a:rPr>
              <a:t>Defined up to a multiplicative constant</a:t>
            </a:r>
            <a:endParaRPr lang="en-US" altLang="en-US" sz="1600" b="1" i="1">
              <a:solidFill>
                <a:srgbClr val="000000"/>
              </a:solidFill>
              <a:latin typeface="Times New Roman" pitchFamily="18" charset="0"/>
              <a:cs typeface="Times New Roman" pitchFamily="18" charset="0"/>
              <a:sym typeface="Symbol" pitchFamily="18" charset="2"/>
            </a:endParaRPr>
          </a:p>
        </p:txBody>
      </p:sp>
      <p:grpSp>
        <p:nvGrpSpPr>
          <p:cNvPr id="72717" name="Group 40"/>
          <p:cNvGrpSpPr>
            <a:grpSpLocks/>
          </p:cNvGrpSpPr>
          <p:nvPr/>
        </p:nvGrpSpPr>
        <p:grpSpPr bwMode="auto">
          <a:xfrm>
            <a:off x="5219700" y="4221163"/>
            <a:ext cx="3671888" cy="2382837"/>
            <a:chOff x="930" y="2618"/>
            <a:chExt cx="2313" cy="1501"/>
          </a:xfrm>
        </p:grpSpPr>
        <p:pic>
          <p:nvPicPr>
            <p:cNvPr id="72720" name="Picture 5"/>
            <p:cNvPicPr>
              <a:picLocks noChangeAspect="1" noChangeArrowheads="1"/>
            </p:cNvPicPr>
            <p:nvPr/>
          </p:nvPicPr>
          <p:blipFill>
            <a:blip r:embed="rId6" cstate="print"/>
            <a:srcRect t="55646" r="3183"/>
            <a:stretch>
              <a:fillRect/>
            </a:stretch>
          </p:blipFill>
          <p:spPr bwMode="auto">
            <a:xfrm>
              <a:off x="930" y="2618"/>
              <a:ext cx="2313" cy="1501"/>
            </a:xfrm>
            <a:prstGeom prst="rect">
              <a:avLst/>
            </a:prstGeom>
            <a:noFill/>
            <a:ln w="9525">
              <a:noFill/>
              <a:miter lim="800000"/>
              <a:headEnd/>
              <a:tailEnd/>
            </a:ln>
            <a:effectLst/>
          </p:spPr>
        </p:pic>
        <p:sp>
          <p:nvSpPr>
            <p:cNvPr id="72721" name="Rectangle 37"/>
            <p:cNvSpPr>
              <a:spLocks noChangeArrowheads="1"/>
            </p:cNvSpPr>
            <p:nvPr/>
          </p:nvSpPr>
          <p:spPr bwMode="auto">
            <a:xfrm>
              <a:off x="1292" y="3068"/>
              <a:ext cx="817" cy="272"/>
            </a:xfrm>
            <a:prstGeom prst="rect">
              <a:avLst/>
            </a:prstGeom>
            <a:noFill/>
            <a:ln w="9525">
              <a:noFill/>
              <a:miter lim="800000"/>
              <a:headEnd/>
              <a:tailEnd/>
            </a:ln>
            <a:effectLst/>
          </p:spPr>
          <p:txBody>
            <a:bodyPr/>
            <a:lstStyle/>
            <a:p>
              <a:pPr marL="342900" indent="-342900" eaLnBrk="1" hangingPunct="1">
                <a:lnSpc>
                  <a:spcPct val="90000"/>
                </a:lnSpc>
                <a:spcBef>
                  <a:spcPct val="20000"/>
                </a:spcBef>
              </a:pPr>
              <a:r>
                <a:rPr lang="en-US" altLang="en-US" sz="1400" b="1" i="1">
                  <a:solidFill>
                    <a:schemeClr val="bg1"/>
                  </a:solidFill>
                  <a:latin typeface="Times New Roman" pitchFamily="18" charset="0"/>
                  <a:cs typeface="Times New Roman" pitchFamily="18" charset="0"/>
                  <a:sym typeface="Symbol" pitchFamily="18" charset="2"/>
                </a:rPr>
                <a:t>likelihood</a:t>
              </a:r>
            </a:p>
          </p:txBody>
        </p:sp>
        <p:sp>
          <p:nvSpPr>
            <p:cNvPr id="72722" name="Rectangle 38"/>
            <p:cNvSpPr>
              <a:spLocks noChangeArrowheads="1"/>
            </p:cNvSpPr>
            <p:nvPr/>
          </p:nvSpPr>
          <p:spPr bwMode="auto">
            <a:xfrm>
              <a:off x="1301" y="3704"/>
              <a:ext cx="817" cy="272"/>
            </a:xfrm>
            <a:prstGeom prst="rect">
              <a:avLst/>
            </a:prstGeom>
            <a:noFill/>
            <a:ln w="9525">
              <a:noFill/>
              <a:miter lim="800000"/>
              <a:headEnd/>
              <a:tailEnd/>
            </a:ln>
            <a:effectLst/>
          </p:spPr>
          <p:txBody>
            <a:bodyPr/>
            <a:lstStyle/>
            <a:p>
              <a:pPr marL="342900" indent="-342900" eaLnBrk="1" hangingPunct="1">
                <a:lnSpc>
                  <a:spcPct val="90000"/>
                </a:lnSpc>
                <a:spcBef>
                  <a:spcPct val="20000"/>
                </a:spcBef>
              </a:pPr>
              <a:r>
                <a:rPr lang="en-US" altLang="en-US" sz="1400" b="1" i="1">
                  <a:solidFill>
                    <a:srgbClr val="000000"/>
                  </a:solidFill>
                  <a:latin typeface="Times New Roman" pitchFamily="18" charset="0"/>
                  <a:cs typeface="Times New Roman" pitchFamily="18" charset="0"/>
                  <a:sym typeface="Symbol" pitchFamily="18" charset="2"/>
                </a:rPr>
                <a:t>prior</a:t>
              </a:r>
            </a:p>
          </p:txBody>
        </p:sp>
        <p:sp>
          <p:nvSpPr>
            <p:cNvPr id="72723" name="Rectangle 39"/>
            <p:cNvSpPr>
              <a:spLocks noChangeArrowheads="1"/>
            </p:cNvSpPr>
            <p:nvPr/>
          </p:nvSpPr>
          <p:spPr bwMode="auto">
            <a:xfrm>
              <a:off x="1292" y="2750"/>
              <a:ext cx="817" cy="272"/>
            </a:xfrm>
            <a:prstGeom prst="rect">
              <a:avLst/>
            </a:prstGeom>
            <a:noFill/>
            <a:ln w="9525">
              <a:noFill/>
              <a:miter lim="800000"/>
              <a:headEnd/>
              <a:tailEnd/>
            </a:ln>
            <a:effectLst/>
          </p:spPr>
          <p:txBody>
            <a:bodyPr/>
            <a:lstStyle/>
            <a:p>
              <a:pPr marL="342900" indent="-342900" eaLnBrk="1" hangingPunct="1">
                <a:lnSpc>
                  <a:spcPct val="90000"/>
                </a:lnSpc>
                <a:spcBef>
                  <a:spcPct val="20000"/>
                </a:spcBef>
              </a:pPr>
              <a:r>
                <a:rPr lang="en-US" altLang="en-US" sz="1400" b="1" i="1">
                  <a:solidFill>
                    <a:srgbClr val="FF0000"/>
                  </a:solidFill>
                  <a:latin typeface="Times New Roman" pitchFamily="18" charset="0"/>
                  <a:cs typeface="Times New Roman" pitchFamily="18" charset="0"/>
                  <a:sym typeface="Symbol" pitchFamily="18" charset="2"/>
                </a:rPr>
                <a:t>posterior</a:t>
              </a:r>
            </a:p>
          </p:txBody>
        </p:sp>
      </p:grpSp>
      <p:sp>
        <p:nvSpPr>
          <p:cNvPr id="72718" name="Line 43"/>
          <p:cNvSpPr>
            <a:spLocks noChangeShapeType="1"/>
          </p:cNvSpPr>
          <p:nvPr/>
        </p:nvSpPr>
        <p:spPr bwMode="auto">
          <a:xfrm flipH="1">
            <a:off x="6170613" y="865188"/>
            <a:ext cx="1223962" cy="504825"/>
          </a:xfrm>
          <a:prstGeom prst="line">
            <a:avLst/>
          </a:prstGeom>
          <a:noFill/>
          <a:ln w="28575">
            <a:solidFill>
              <a:srgbClr val="FF0000"/>
            </a:solidFill>
            <a:round/>
            <a:headEnd/>
            <a:tailEnd type="triangle" w="med" len="med"/>
          </a:ln>
          <a:effectLst/>
        </p:spPr>
        <p:txBody>
          <a:bodyPr/>
          <a:lstStyle/>
          <a:p>
            <a:endParaRPr lang="en-US"/>
          </a:p>
        </p:txBody>
      </p:sp>
      <p:sp>
        <p:nvSpPr>
          <p:cNvPr id="72719" name="Line 44"/>
          <p:cNvSpPr>
            <a:spLocks noChangeShapeType="1"/>
          </p:cNvSpPr>
          <p:nvPr/>
        </p:nvSpPr>
        <p:spPr bwMode="auto">
          <a:xfrm flipH="1">
            <a:off x="6732588" y="865188"/>
            <a:ext cx="2016125" cy="1843087"/>
          </a:xfrm>
          <a:prstGeom prst="line">
            <a:avLst/>
          </a:prstGeom>
          <a:noFill/>
          <a:ln w="28575">
            <a:solidFill>
              <a:schemeClr val="bg1"/>
            </a:solidFill>
            <a:round/>
            <a:headEnd/>
            <a:tailEnd type="triangle" w="med" len="med"/>
          </a:ln>
          <a:effectLst/>
        </p:spPr>
        <p:txBody>
          <a:bodyP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754" name="Object 7"/>
          <p:cNvGraphicFramePr>
            <a:graphicFrameLocks noChangeAspect="1"/>
          </p:cNvGraphicFramePr>
          <p:nvPr/>
        </p:nvGraphicFramePr>
        <p:xfrm>
          <a:off x="6877050" y="3078163"/>
          <a:ext cx="2052638" cy="711200"/>
        </p:xfrm>
        <a:graphic>
          <a:graphicData uri="http://schemas.openxmlformats.org/presentationml/2006/ole">
            <mc:AlternateContent xmlns:mc="http://schemas.openxmlformats.org/markup-compatibility/2006">
              <mc:Choice xmlns:v="urn:schemas-microsoft-com:vml" Requires="v">
                <p:oleObj spid="_x0000_s74754" name="Ecuación" r:id="rId3" imgW="1244600" imgH="431800" progId="Equation.3">
                  <p:embed/>
                </p:oleObj>
              </mc:Choice>
              <mc:Fallback>
                <p:oleObj name="Ecuación" r:id="rId3" imgW="1244600" imgH="4318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7050" y="3078163"/>
                        <a:ext cx="2052638"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755" name="Object 8"/>
          <p:cNvGraphicFramePr>
            <a:graphicFrameLocks noChangeAspect="1"/>
          </p:cNvGraphicFramePr>
          <p:nvPr/>
        </p:nvGraphicFramePr>
        <p:xfrm>
          <a:off x="6011863" y="5680075"/>
          <a:ext cx="2952750" cy="717550"/>
        </p:xfrm>
        <a:graphic>
          <a:graphicData uri="http://schemas.openxmlformats.org/presentationml/2006/ole">
            <mc:AlternateContent xmlns:mc="http://schemas.openxmlformats.org/markup-compatibility/2006">
              <mc:Choice xmlns:v="urn:schemas-microsoft-com:vml" Requires="v">
                <p:oleObj spid="_x0000_s74755" name="Ecuación" r:id="rId5" imgW="1879600" imgH="457200" progId="Equation.3">
                  <p:embed/>
                </p:oleObj>
              </mc:Choice>
              <mc:Fallback>
                <p:oleObj name="Ecuación" r:id="rId5" imgW="1879600" imgH="4572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1863" y="5680075"/>
                        <a:ext cx="2952750"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756" name="Object 9"/>
          <p:cNvGraphicFramePr>
            <a:graphicFrameLocks noChangeAspect="1"/>
          </p:cNvGraphicFramePr>
          <p:nvPr/>
        </p:nvGraphicFramePr>
        <p:xfrm>
          <a:off x="2555875" y="1373188"/>
          <a:ext cx="2827338" cy="400050"/>
        </p:xfrm>
        <a:graphic>
          <a:graphicData uri="http://schemas.openxmlformats.org/presentationml/2006/ole">
            <mc:AlternateContent xmlns:mc="http://schemas.openxmlformats.org/markup-compatibility/2006">
              <mc:Choice xmlns:v="urn:schemas-microsoft-com:vml" Requires="v">
                <p:oleObj spid="_x0000_s74756" name="Ecuación" r:id="rId7" imgW="1435100" imgH="203200" progId="Equation.3">
                  <p:embed/>
                </p:oleObj>
              </mc:Choice>
              <mc:Fallback>
                <p:oleObj name="Ecuación" r:id="rId7" imgW="1435100" imgH="2032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5875" y="1373188"/>
                        <a:ext cx="2827338"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757" name="Object 10"/>
          <p:cNvGraphicFramePr>
            <a:graphicFrameLocks noChangeAspect="1"/>
          </p:cNvGraphicFramePr>
          <p:nvPr/>
        </p:nvGraphicFramePr>
        <p:xfrm>
          <a:off x="6813550" y="1196975"/>
          <a:ext cx="2151063" cy="776288"/>
        </p:xfrm>
        <a:graphic>
          <a:graphicData uri="http://schemas.openxmlformats.org/presentationml/2006/ole">
            <mc:AlternateContent xmlns:mc="http://schemas.openxmlformats.org/markup-compatibility/2006">
              <mc:Choice xmlns:v="urn:schemas-microsoft-com:vml" Requires="v">
                <p:oleObj spid="_x0000_s74757" name="Ecuación" r:id="rId9" imgW="1193800" imgH="431800" progId="Equation.3">
                  <p:embed/>
                </p:oleObj>
              </mc:Choice>
              <mc:Fallback>
                <p:oleObj name="Ecuación" r:id="rId9" imgW="1193800" imgH="4318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13550" y="1196975"/>
                        <a:ext cx="2151063" cy="776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758" name="Object 13"/>
          <p:cNvGraphicFramePr>
            <a:graphicFrameLocks noChangeAspect="1"/>
          </p:cNvGraphicFramePr>
          <p:nvPr/>
        </p:nvGraphicFramePr>
        <p:xfrm>
          <a:off x="2566988" y="5189538"/>
          <a:ext cx="4076700" cy="400050"/>
        </p:xfrm>
        <a:graphic>
          <a:graphicData uri="http://schemas.openxmlformats.org/presentationml/2006/ole">
            <mc:AlternateContent xmlns:mc="http://schemas.openxmlformats.org/markup-compatibility/2006">
              <mc:Choice xmlns:v="urn:schemas-microsoft-com:vml" Requires="v">
                <p:oleObj spid="_x0000_s74758" name="Ecuación" r:id="rId11" imgW="2070100" imgH="203200" progId="Equation.3">
                  <p:embed/>
                </p:oleObj>
              </mc:Choice>
              <mc:Fallback>
                <p:oleObj name="Ecuación" r:id="rId11" imgW="2070100" imgH="20320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66988" y="5189538"/>
                        <a:ext cx="4076700"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759" name="Object 14"/>
          <p:cNvGraphicFramePr>
            <a:graphicFrameLocks noChangeAspect="1"/>
          </p:cNvGraphicFramePr>
          <p:nvPr/>
        </p:nvGraphicFramePr>
        <p:xfrm>
          <a:off x="2608263" y="3254375"/>
          <a:ext cx="2827337" cy="400050"/>
        </p:xfrm>
        <a:graphic>
          <a:graphicData uri="http://schemas.openxmlformats.org/presentationml/2006/ole">
            <mc:AlternateContent xmlns:mc="http://schemas.openxmlformats.org/markup-compatibility/2006">
              <mc:Choice xmlns:v="urn:schemas-microsoft-com:vml" Requires="v">
                <p:oleObj spid="_x0000_s74759" name="Ecuación" r:id="rId13" imgW="1435100" imgH="203200" progId="Equation.3">
                  <p:embed/>
                </p:oleObj>
              </mc:Choice>
              <mc:Fallback>
                <p:oleObj name="Ecuación" r:id="rId13" imgW="1435100" imgH="203200"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08263" y="3254375"/>
                        <a:ext cx="2827337"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760" name="Rectangle 15"/>
          <p:cNvSpPr>
            <a:spLocks noChangeArrowheads="1"/>
          </p:cNvSpPr>
          <p:nvPr/>
        </p:nvSpPr>
        <p:spPr bwMode="auto">
          <a:xfrm>
            <a:off x="1725613" y="728663"/>
            <a:ext cx="5400675" cy="684212"/>
          </a:xfrm>
          <a:prstGeom prst="rect">
            <a:avLst/>
          </a:prstGeom>
          <a:noFill/>
          <a:ln w="9525">
            <a:noFill/>
            <a:miter lim="800000"/>
            <a:headEnd/>
            <a:tailEnd/>
          </a:ln>
          <a:effectLst/>
        </p:spPr>
        <p:txBody>
          <a:bodyPr anchor="ctr"/>
          <a:lstStyle/>
          <a:p>
            <a:pPr algn="ctr" eaLnBrk="1" hangingPunct="1"/>
            <a:r>
              <a:rPr lang="en-US" altLang="en-US" sz="2000" b="1" i="1">
                <a:solidFill>
                  <a:srgbClr val="0033CC"/>
                </a:solidFill>
                <a:latin typeface="Times New Roman" pitchFamily="18" charset="0"/>
                <a:cs typeface="Times New Roman" pitchFamily="18" charset="0"/>
              </a:rPr>
              <a:t>One experiment (same conditions)</a:t>
            </a:r>
          </a:p>
        </p:txBody>
      </p:sp>
      <p:sp>
        <p:nvSpPr>
          <p:cNvPr id="74761" name="Rectangle 16"/>
          <p:cNvSpPr>
            <a:spLocks noChangeArrowheads="1"/>
          </p:cNvSpPr>
          <p:nvPr/>
        </p:nvSpPr>
        <p:spPr bwMode="auto">
          <a:xfrm>
            <a:off x="2124075" y="2614613"/>
            <a:ext cx="6408738" cy="684212"/>
          </a:xfrm>
          <a:prstGeom prst="rect">
            <a:avLst/>
          </a:prstGeom>
          <a:noFill/>
          <a:ln w="9525">
            <a:noFill/>
            <a:miter lim="800000"/>
            <a:headEnd/>
            <a:tailEnd/>
          </a:ln>
          <a:effectLst/>
        </p:spPr>
        <p:txBody>
          <a:bodyPr anchor="ctr"/>
          <a:lstStyle/>
          <a:p>
            <a:pPr algn="ctr" eaLnBrk="1" hangingPunct="1"/>
            <a:r>
              <a:rPr lang="en-US" altLang="en-US" sz="2000" b="1" i="1">
                <a:solidFill>
                  <a:srgbClr val="0033CC"/>
                </a:solidFill>
                <a:latin typeface="Times New Roman" pitchFamily="18" charset="0"/>
                <a:cs typeface="Times New Roman" pitchFamily="18" charset="0"/>
              </a:rPr>
              <a:t>Results from isolated experiments (     independent)</a:t>
            </a:r>
          </a:p>
        </p:txBody>
      </p:sp>
      <p:graphicFrame>
        <p:nvGraphicFramePr>
          <p:cNvPr id="74762" name="Object 17"/>
          <p:cNvGraphicFramePr>
            <a:graphicFrameLocks noChangeAspect="1"/>
          </p:cNvGraphicFramePr>
          <p:nvPr/>
        </p:nvGraphicFramePr>
        <p:xfrm>
          <a:off x="6357938" y="2792413"/>
          <a:ext cx="250825" cy="349250"/>
        </p:xfrm>
        <a:graphic>
          <a:graphicData uri="http://schemas.openxmlformats.org/presentationml/2006/ole">
            <mc:AlternateContent xmlns:mc="http://schemas.openxmlformats.org/markup-compatibility/2006">
              <mc:Choice xmlns:v="urn:schemas-microsoft-com:vml" Requires="v">
                <p:oleObj spid="_x0000_s74762" name="Ecuación" r:id="rId15" imgW="126725" imgH="177415" progId="Equation.3">
                  <p:embed/>
                </p:oleObj>
              </mc:Choice>
              <mc:Fallback>
                <p:oleObj name="Ecuación" r:id="rId15" imgW="126725" imgH="177415"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57938" y="2792413"/>
                        <a:ext cx="250825"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763" name="Rectangle 18"/>
          <p:cNvSpPr>
            <a:spLocks noChangeArrowheads="1"/>
          </p:cNvSpPr>
          <p:nvPr/>
        </p:nvSpPr>
        <p:spPr bwMode="auto">
          <a:xfrm>
            <a:off x="2520950" y="4400550"/>
            <a:ext cx="6875463" cy="684213"/>
          </a:xfrm>
          <a:prstGeom prst="rect">
            <a:avLst/>
          </a:prstGeom>
          <a:noFill/>
          <a:ln w="9525">
            <a:noFill/>
            <a:miter lim="800000"/>
            <a:headEnd/>
            <a:tailEnd/>
          </a:ln>
          <a:effectLst/>
        </p:spPr>
        <p:txBody>
          <a:bodyPr anchor="ctr"/>
          <a:lstStyle/>
          <a:p>
            <a:pPr eaLnBrk="1" hangingPunct="1"/>
            <a:r>
              <a:rPr lang="en-US" altLang="en-US" sz="2000" b="1" i="1">
                <a:solidFill>
                  <a:srgbClr val="0033CC"/>
                </a:solidFill>
                <a:latin typeface="Times New Roman" pitchFamily="18" charset="0"/>
                <a:cs typeface="Times New Roman" pitchFamily="18" charset="0"/>
              </a:rPr>
              <a:t>Parameters                               come from a common </a:t>
            </a:r>
            <a:br>
              <a:rPr lang="en-US" altLang="en-US" sz="2000" b="1" i="1">
                <a:solidFill>
                  <a:srgbClr val="0033CC"/>
                </a:solidFill>
                <a:latin typeface="Times New Roman" pitchFamily="18" charset="0"/>
                <a:cs typeface="Times New Roman" pitchFamily="18" charset="0"/>
              </a:rPr>
            </a:br>
            <a:r>
              <a:rPr lang="en-US" altLang="en-US" sz="2000" b="1" i="1">
                <a:solidFill>
                  <a:srgbClr val="0033CC"/>
                </a:solidFill>
                <a:latin typeface="Times New Roman" pitchFamily="18" charset="0"/>
                <a:cs typeface="Times New Roman" pitchFamily="18" charset="0"/>
              </a:rPr>
              <a:t>source governed by hyperparameters</a:t>
            </a:r>
          </a:p>
        </p:txBody>
      </p:sp>
      <p:graphicFrame>
        <p:nvGraphicFramePr>
          <p:cNvPr id="74764" name="Object 31"/>
          <p:cNvGraphicFramePr>
            <a:graphicFrameLocks noChangeAspect="1"/>
          </p:cNvGraphicFramePr>
          <p:nvPr/>
        </p:nvGraphicFramePr>
        <p:xfrm>
          <a:off x="3962400" y="4387850"/>
          <a:ext cx="1700213" cy="447675"/>
        </p:xfrm>
        <a:graphic>
          <a:graphicData uri="http://schemas.openxmlformats.org/presentationml/2006/ole">
            <mc:AlternateContent xmlns:mc="http://schemas.openxmlformats.org/markup-compatibility/2006">
              <mc:Choice xmlns:v="urn:schemas-microsoft-com:vml" Requires="v">
                <p:oleObj spid="_x0000_s74764" name="Ecuación" r:id="rId17" imgW="863225" imgH="228501" progId="Equation.3">
                  <p:embed/>
                </p:oleObj>
              </mc:Choice>
              <mc:Fallback>
                <p:oleObj name="Ecuación" r:id="rId17" imgW="863225" imgH="228501" progId="Equation.3">
                  <p:embed/>
                  <p:pic>
                    <p:nvPicPr>
                      <p:cNvPr id="0" name="Object 3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62400" y="4387850"/>
                        <a:ext cx="1700213"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765" name="Object 33"/>
          <p:cNvGraphicFramePr>
            <a:graphicFrameLocks noChangeAspect="1"/>
          </p:cNvGraphicFramePr>
          <p:nvPr/>
        </p:nvGraphicFramePr>
        <p:xfrm>
          <a:off x="6670675" y="4799013"/>
          <a:ext cx="249238" cy="325437"/>
        </p:xfrm>
        <a:graphic>
          <a:graphicData uri="http://schemas.openxmlformats.org/presentationml/2006/ole">
            <mc:AlternateContent xmlns:mc="http://schemas.openxmlformats.org/markup-compatibility/2006">
              <mc:Choice xmlns:v="urn:schemas-microsoft-com:vml" Requires="v">
                <p:oleObj spid="_x0000_s74765" name="Ecuación" r:id="rId19" imgW="126780" imgH="164814" progId="Equation.3">
                  <p:embed/>
                </p:oleObj>
              </mc:Choice>
              <mc:Fallback>
                <p:oleObj name="Ecuación" r:id="rId19" imgW="126780" imgH="164814" progId="Equation.3">
                  <p:embed/>
                  <p:pic>
                    <p:nvPicPr>
                      <p:cNvPr id="0" name="Object 3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670675" y="4799013"/>
                        <a:ext cx="249238" cy="325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766" name="Line 35"/>
          <p:cNvSpPr>
            <a:spLocks noChangeShapeType="1"/>
          </p:cNvSpPr>
          <p:nvPr/>
        </p:nvSpPr>
        <p:spPr bwMode="auto">
          <a:xfrm>
            <a:off x="2700338" y="6524625"/>
            <a:ext cx="4967287" cy="0"/>
          </a:xfrm>
          <a:prstGeom prst="line">
            <a:avLst/>
          </a:prstGeom>
          <a:noFill/>
          <a:ln w="9525">
            <a:solidFill>
              <a:schemeClr val="tx1"/>
            </a:solidFill>
            <a:round/>
            <a:headEnd/>
            <a:tailEnd/>
          </a:ln>
          <a:effectLst/>
        </p:spPr>
        <p:txBody>
          <a:bodyPr/>
          <a:lstStyle/>
          <a:p>
            <a:endParaRPr lang="en-US"/>
          </a:p>
        </p:txBody>
      </p:sp>
      <p:sp>
        <p:nvSpPr>
          <p:cNvPr id="74767" name="AutoShape 36"/>
          <p:cNvSpPr>
            <a:spLocks/>
          </p:cNvSpPr>
          <p:nvPr/>
        </p:nvSpPr>
        <p:spPr bwMode="auto">
          <a:xfrm>
            <a:off x="2413000" y="765175"/>
            <a:ext cx="71438" cy="1655763"/>
          </a:xfrm>
          <a:prstGeom prst="rightBrace">
            <a:avLst>
              <a:gd name="adj1" fmla="val 193147"/>
              <a:gd name="adj2" fmla="val 50000"/>
            </a:avLst>
          </a:prstGeom>
          <a:noFill/>
          <a:ln w="28575">
            <a:solidFill>
              <a:srgbClr val="000000"/>
            </a:solidFill>
            <a:round/>
            <a:headEnd/>
            <a:tailEnd/>
          </a:ln>
          <a:effectLst/>
        </p:spPr>
        <p:txBody>
          <a:bodyPr wrap="none" anchor="ctr"/>
          <a:lstStyle/>
          <a:p>
            <a:pPr eaLnBrk="1" hangingPunct="1"/>
            <a:endParaRPr lang="en-US"/>
          </a:p>
        </p:txBody>
      </p:sp>
      <p:sp>
        <p:nvSpPr>
          <p:cNvPr id="74768" name="AutoShape 37"/>
          <p:cNvSpPr>
            <a:spLocks/>
          </p:cNvSpPr>
          <p:nvPr/>
        </p:nvSpPr>
        <p:spPr bwMode="auto">
          <a:xfrm>
            <a:off x="2413000" y="2636838"/>
            <a:ext cx="71438" cy="1439862"/>
          </a:xfrm>
          <a:prstGeom prst="rightBrace">
            <a:avLst>
              <a:gd name="adj1" fmla="val 167962"/>
              <a:gd name="adj2" fmla="val 50000"/>
            </a:avLst>
          </a:prstGeom>
          <a:noFill/>
          <a:ln w="28575">
            <a:solidFill>
              <a:srgbClr val="000000"/>
            </a:solidFill>
            <a:round/>
            <a:headEnd/>
            <a:tailEnd/>
          </a:ln>
          <a:effectLst/>
        </p:spPr>
        <p:txBody>
          <a:bodyPr wrap="none" anchor="ctr"/>
          <a:lstStyle/>
          <a:p>
            <a:pPr eaLnBrk="1" hangingPunct="1"/>
            <a:endParaRPr lang="en-US"/>
          </a:p>
        </p:txBody>
      </p:sp>
      <p:sp>
        <p:nvSpPr>
          <p:cNvPr id="74769" name="AutoShape 38"/>
          <p:cNvSpPr>
            <a:spLocks/>
          </p:cNvSpPr>
          <p:nvPr/>
        </p:nvSpPr>
        <p:spPr bwMode="auto">
          <a:xfrm>
            <a:off x="2413000" y="4433888"/>
            <a:ext cx="71438" cy="1944687"/>
          </a:xfrm>
          <a:prstGeom prst="rightBrace">
            <a:avLst>
              <a:gd name="adj1" fmla="val 226850"/>
              <a:gd name="adj2" fmla="val 50000"/>
            </a:avLst>
          </a:prstGeom>
          <a:noFill/>
          <a:ln w="28575">
            <a:solidFill>
              <a:srgbClr val="000000"/>
            </a:solidFill>
            <a:round/>
            <a:headEnd/>
            <a:tailEnd/>
          </a:ln>
          <a:effectLst/>
        </p:spPr>
        <p:txBody>
          <a:bodyPr wrap="none" anchor="ctr"/>
          <a:lstStyle/>
          <a:p>
            <a:pPr eaLnBrk="1" hangingPunct="1"/>
            <a:endParaRPr lang="en-US"/>
          </a:p>
        </p:txBody>
      </p:sp>
      <p:sp>
        <p:nvSpPr>
          <p:cNvPr id="74770" name="Line 39"/>
          <p:cNvSpPr>
            <a:spLocks noChangeShapeType="1"/>
          </p:cNvSpPr>
          <p:nvPr/>
        </p:nvSpPr>
        <p:spPr bwMode="auto">
          <a:xfrm>
            <a:off x="107950" y="2540000"/>
            <a:ext cx="2160588" cy="0"/>
          </a:xfrm>
          <a:prstGeom prst="line">
            <a:avLst/>
          </a:prstGeom>
          <a:noFill/>
          <a:ln w="9525">
            <a:solidFill>
              <a:srgbClr val="000000"/>
            </a:solidFill>
            <a:round/>
            <a:headEnd/>
            <a:tailEnd/>
          </a:ln>
          <a:effectLst/>
        </p:spPr>
        <p:txBody>
          <a:bodyPr/>
          <a:lstStyle/>
          <a:p>
            <a:endParaRPr lang="en-US"/>
          </a:p>
        </p:txBody>
      </p:sp>
      <p:sp>
        <p:nvSpPr>
          <p:cNvPr id="74771" name="Line 40"/>
          <p:cNvSpPr>
            <a:spLocks noChangeShapeType="1"/>
          </p:cNvSpPr>
          <p:nvPr/>
        </p:nvSpPr>
        <p:spPr bwMode="auto">
          <a:xfrm>
            <a:off x="107950" y="4349750"/>
            <a:ext cx="2160588" cy="0"/>
          </a:xfrm>
          <a:prstGeom prst="line">
            <a:avLst/>
          </a:prstGeom>
          <a:noFill/>
          <a:ln w="9525">
            <a:solidFill>
              <a:srgbClr val="000000"/>
            </a:solidFill>
            <a:round/>
            <a:headEnd/>
            <a:tailEnd/>
          </a:ln>
          <a:effectLst/>
        </p:spPr>
        <p:txBody>
          <a:bodyPr/>
          <a:lstStyle/>
          <a:p>
            <a:endParaRPr lang="en-US"/>
          </a:p>
        </p:txBody>
      </p:sp>
      <p:sp>
        <p:nvSpPr>
          <p:cNvPr id="74772" name="Rectangle 45"/>
          <p:cNvSpPr>
            <a:spLocks noChangeArrowheads="1"/>
          </p:cNvSpPr>
          <p:nvPr/>
        </p:nvSpPr>
        <p:spPr bwMode="auto">
          <a:xfrm>
            <a:off x="6350" y="15875"/>
            <a:ext cx="4276725" cy="619125"/>
          </a:xfrm>
          <a:prstGeom prst="rect">
            <a:avLst/>
          </a:prstGeom>
          <a:solidFill>
            <a:srgbClr val="FFFF00"/>
          </a:solidFill>
          <a:ln w="28575">
            <a:solidFill>
              <a:srgbClr val="000000"/>
            </a:solidFill>
            <a:miter lim="800000"/>
            <a:headEnd/>
            <a:tailEnd/>
          </a:ln>
          <a:effectLst/>
        </p:spPr>
        <p:txBody>
          <a:bodyPr anchor="ctr"/>
          <a:lstStyle/>
          <a:p>
            <a:pPr algn="ctr" eaLnBrk="1" hangingPunct="1"/>
            <a:r>
              <a:rPr lang="en-US" altLang="en-US" sz="2400" b="1" i="1">
                <a:solidFill>
                  <a:schemeClr val="bg1"/>
                </a:solidFill>
                <a:latin typeface="Times New Roman" pitchFamily="18" charset="0"/>
                <a:cs typeface="Times New Roman" pitchFamily="18" charset="0"/>
              </a:rPr>
              <a:t>Bayesian inference:</a:t>
            </a:r>
            <a:r>
              <a:rPr lang="en-US" altLang="en-US" sz="2400" b="1" i="1">
                <a:solidFill>
                  <a:srgbClr val="FF0000"/>
                </a:solidFill>
                <a:latin typeface="Times New Roman" pitchFamily="18" charset="0"/>
                <a:cs typeface="Times New Roman" pitchFamily="18" charset="0"/>
              </a:rPr>
              <a:t> Structures</a:t>
            </a:r>
          </a:p>
        </p:txBody>
      </p:sp>
      <p:grpSp>
        <p:nvGrpSpPr>
          <p:cNvPr id="74773" name="Group 46"/>
          <p:cNvGrpSpPr>
            <a:grpSpLocks/>
          </p:cNvGrpSpPr>
          <p:nvPr/>
        </p:nvGrpSpPr>
        <p:grpSpPr bwMode="auto">
          <a:xfrm>
            <a:off x="34925" y="863600"/>
            <a:ext cx="2376488" cy="1196975"/>
            <a:chOff x="2990" y="49"/>
            <a:chExt cx="1795" cy="1026"/>
          </a:xfrm>
        </p:grpSpPr>
        <p:graphicFrame>
          <p:nvGraphicFramePr>
            <p:cNvPr id="74790" name="Object 47"/>
            <p:cNvGraphicFramePr>
              <a:graphicFrameLocks noChangeAspect="1"/>
            </p:cNvGraphicFramePr>
            <p:nvPr/>
          </p:nvGraphicFramePr>
          <p:xfrm>
            <a:off x="2990" y="754"/>
            <a:ext cx="1795" cy="321"/>
          </p:xfrm>
          <a:graphic>
            <a:graphicData uri="http://schemas.openxmlformats.org/presentationml/2006/ole">
              <mc:AlternateContent xmlns:mc="http://schemas.openxmlformats.org/markup-compatibility/2006">
                <mc:Choice xmlns:v="urn:schemas-microsoft-com:vml" Requires="v">
                  <p:oleObj spid="_x0000_s74790" name="Ecuación" r:id="rId21" imgW="1333500" imgH="241300" progId="Equation.3">
                    <p:embed/>
                  </p:oleObj>
                </mc:Choice>
                <mc:Fallback>
                  <p:oleObj name="Ecuación" r:id="rId21" imgW="1333500" imgH="241300" progId="Equation.3">
                    <p:embed/>
                    <p:pic>
                      <p:nvPicPr>
                        <p:cNvPr id="0" name="Object 4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990" y="754"/>
                          <a:ext cx="1795" cy="3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791" name="Line 48"/>
            <p:cNvSpPr>
              <a:spLocks noChangeShapeType="1"/>
            </p:cNvSpPr>
            <p:nvPr/>
          </p:nvSpPr>
          <p:spPr bwMode="auto">
            <a:xfrm flipH="1">
              <a:off x="3179" y="330"/>
              <a:ext cx="699" cy="354"/>
            </a:xfrm>
            <a:prstGeom prst="line">
              <a:avLst/>
            </a:prstGeom>
            <a:noFill/>
            <a:ln w="28575">
              <a:solidFill>
                <a:srgbClr val="000000"/>
              </a:solidFill>
              <a:round/>
              <a:headEnd/>
              <a:tailEnd type="triangle" w="med" len="med"/>
            </a:ln>
            <a:effectLst/>
          </p:spPr>
          <p:txBody>
            <a:bodyPr/>
            <a:lstStyle/>
            <a:p>
              <a:endParaRPr lang="en-US"/>
            </a:p>
          </p:txBody>
        </p:sp>
        <p:sp>
          <p:nvSpPr>
            <p:cNvPr id="74792" name="Line 49"/>
            <p:cNvSpPr>
              <a:spLocks noChangeShapeType="1"/>
            </p:cNvSpPr>
            <p:nvPr/>
          </p:nvSpPr>
          <p:spPr bwMode="auto">
            <a:xfrm>
              <a:off x="3870" y="330"/>
              <a:ext cx="0" cy="376"/>
            </a:xfrm>
            <a:prstGeom prst="line">
              <a:avLst/>
            </a:prstGeom>
            <a:noFill/>
            <a:ln w="28575">
              <a:solidFill>
                <a:srgbClr val="000000"/>
              </a:solidFill>
              <a:round/>
              <a:headEnd/>
              <a:tailEnd type="triangle" w="med" len="med"/>
            </a:ln>
            <a:effectLst/>
          </p:spPr>
          <p:txBody>
            <a:bodyPr/>
            <a:lstStyle/>
            <a:p>
              <a:endParaRPr lang="en-US"/>
            </a:p>
          </p:txBody>
        </p:sp>
        <p:sp>
          <p:nvSpPr>
            <p:cNvPr id="74793" name="Line 50"/>
            <p:cNvSpPr>
              <a:spLocks noChangeShapeType="1"/>
            </p:cNvSpPr>
            <p:nvPr/>
          </p:nvSpPr>
          <p:spPr bwMode="auto">
            <a:xfrm>
              <a:off x="3878" y="340"/>
              <a:ext cx="692" cy="333"/>
            </a:xfrm>
            <a:prstGeom prst="line">
              <a:avLst/>
            </a:prstGeom>
            <a:noFill/>
            <a:ln w="28575">
              <a:solidFill>
                <a:srgbClr val="000000"/>
              </a:solidFill>
              <a:round/>
              <a:headEnd/>
              <a:tailEnd type="triangle" w="med" len="med"/>
            </a:ln>
            <a:effectLst/>
          </p:spPr>
          <p:txBody>
            <a:bodyPr/>
            <a:lstStyle/>
            <a:p>
              <a:endParaRPr lang="en-US"/>
            </a:p>
          </p:txBody>
        </p:sp>
        <p:graphicFrame>
          <p:nvGraphicFramePr>
            <p:cNvPr id="74794" name="Object 51"/>
            <p:cNvGraphicFramePr>
              <a:graphicFrameLocks noChangeAspect="1"/>
            </p:cNvGraphicFramePr>
            <p:nvPr/>
          </p:nvGraphicFramePr>
          <p:xfrm>
            <a:off x="3792" y="49"/>
            <a:ext cx="220" cy="307"/>
          </p:xfrm>
          <a:graphic>
            <a:graphicData uri="http://schemas.openxmlformats.org/presentationml/2006/ole">
              <mc:AlternateContent xmlns:mc="http://schemas.openxmlformats.org/markup-compatibility/2006">
                <mc:Choice xmlns:v="urn:schemas-microsoft-com:vml" Requires="v">
                  <p:oleObj spid="_x0000_s74794" name="Ecuación" r:id="rId23" imgW="126725" imgH="177415" progId="Equation.3">
                    <p:embed/>
                  </p:oleObj>
                </mc:Choice>
                <mc:Fallback>
                  <p:oleObj name="Ecuación" r:id="rId23" imgW="126725" imgH="177415" progId="Equation.3">
                    <p:embed/>
                    <p:pic>
                      <p:nvPicPr>
                        <p:cNvPr id="0" name="Object 5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792" y="49"/>
                          <a:ext cx="220" cy="3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4774" name="Group 52"/>
          <p:cNvGrpSpPr>
            <a:grpSpLocks/>
          </p:cNvGrpSpPr>
          <p:nvPr/>
        </p:nvGrpSpPr>
        <p:grpSpPr bwMode="auto">
          <a:xfrm>
            <a:off x="-6350" y="2836863"/>
            <a:ext cx="2346325" cy="1168400"/>
            <a:chOff x="204" y="1581"/>
            <a:chExt cx="1795" cy="918"/>
          </a:xfrm>
        </p:grpSpPr>
        <p:graphicFrame>
          <p:nvGraphicFramePr>
            <p:cNvPr id="74785" name="Object 53"/>
            <p:cNvGraphicFramePr>
              <a:graphicFrameLocks noChangeAspect="1"/>
            </p:cNvGraphicFramePr>
            <p:nvPr/>
          </p:nvGraphicFramePr>
          <p:xfrm>
            <a:off x="261" y="1581"/>
            <a:ext cx="1695" cy="293"/>
          </p:xfrm>
          <a:graphic>
            <a:graphicData uri="http://schemas.openxmlformats.org/presentationml/2006/ole">
              <mc:AlternateContent xmlns:mc="http://schemas.openxmlformats.org/markup-compatibility/2006">
                <mc:Choice xmlns:v="urn:schemas-microsoft-com:vml" Requires="v">
                  <p:oleObj spid="_x0000_s74785" name="Ecuación" r:id="rId25" imgW="1282700" imgH="241300" progId="Equation.3">
                    <p:embed/>
                  </p:oleObj>
                </mc:Choice>
                <mc:Fallback>
                  <p:oleObj name="Ecuación" r:id="rId25" imgW="1282700" imgH="241300" progId="Equation.3">
                    <p:embed/>
                    <p:pic>
                      <p:nvPicPr>
                        <p:cNvPr id="0" name="Object 5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61" y="1581"/>
                          <a:ext cx="1695" cy="2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786" name="Object 54"/>
            <p:cNvGraphicFramePr>
              <a:graphicFrameLocks noChangeAspect="1"/>
            </p:cNvGraphicFramePr>
            <p:nvPr/>
          </p:nvGraphicFramePr>
          <p:xfrm>
            <a:off x="204" y="2178"/>
            <a:ext cx="1795" cy="321"/>
          </p:xfrm>
          <a:graphic>
            <a:graphicData uri="http://schemas.openxmlformats.org/presentationml/2006/ole">
              <mc:AlternateContent xmlns:mc="http://schemas.openxmlformats.org/markup-compatibility/2006">
                <mc:Choice xmlns:v="urn:schemas-microsoft-com:vml" Requires="v">
                  <p:oleObj spid="_x0000_s74786" name="Ecuación" r:id="rId27" imgW="1333500" imgH="241300" progId="Equation.3">
                    <p:embed/>
                  </p:oleObj>
                </mc:Choice>
                <mc:Fallback>
                  <p:oleObj name="Ecuación" r:id="rId27" imgW="1333500" imgH="241300" progId="Equation.3">
                    <p:embed/>
                    <p:pic>
                      <p:nvPicPr>
                        <p:cNvPr id="0" name="Object 5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04" y="2178"/>
                          <a:ext cx="1795" cy="3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787" name="Line 55"/>
            <p:cNvSpPr>
              <a:spLocks noChangeShapeType="1"/>
            </p:cNvSpPr>
            <p:nvPr/>
          </p:nvSpPr>
          <p:spPr bwMode="auto">
            <a:xfrm>
              <a:off x="350" y="1932"/>
              <a:ext cx="0" cy="265"/>
            </a:xfrm>
            <a:prstGeom prst="line">
              <a:avLst/>
            </a:prstGeom>
            <a:noFill/>
            <a:ln w="28575">
              <a:solidFill>
                <a:srgbClr val="000000"/>
              </a:solidFill>
              <a:round/>
              <a:headEnd/>
              <a:tailEnd type="triangle" w="med" len="med"/>
            </a:ln>
            <a:effectLst/>
          </p:spPr>
          <p:txBody>
            <a:bodyPr/>
            <a:lstStyle/>
            <a:p>
              <a:endParaRPr lang="en-US"/>
            </a:p>
          </p:txBody>
        </p:sp>
        <p:sp>
          <p:nvSpPr>
            <p:cNvPr id="74788" name="Line 56"/>
            <p:cNvSpPr>
              <a:spLocks noChangeShapeType="1"/>
            </p:cNvSpPr>
            <p:nvPr/>
          </p:nvSpPr>
          <p:spPr bwMode="auto">
            <a:xfrm>
              <a:off x="1092" y="1932"/>
              <a:ext cx="0" cy="265"/>
            </a:xfrm>
            <a:prstGeom prst="line">
              <a:avLst/>
            </a:prstGeom>
            <a:noFill/>
            <a:ln w="28575">
              <a:solidFill>
                <a:srgbClr val="000000"/>
              </a:solidFill>
              <a:round/>
              <a:headEnd/>
              <a:tailEnd type="triangle" w="med" len="med"/>
            </a:ln>
            <a:effectLst/>
          </p:spPr>
          <p:txBody>
            <a:bodyPr/>
            <a:lstStyle/>
            <a:p>
              <a:endParaRPr lang="en-US"/>
            </a:p>
          </p:txBody>
        </p:sp>
        <p:sp>
          <p:nvSpPr>
            <p:cNvPr id="74789" name="Line 57"/>
            <p:cNvSpPr>
              <a:spLocks noChangeShapeType="1"/>
            </p:cNvSpPr>
            <p:nvPr/>
          </p:nvSpPr>
          <p:spPr bwMode="auto">
            <a:xfrm>
              <a:off x="1827" y="1932"/>
              <a:ext cx="0" cy="265"/>
            </a:xfrm>
            <a:prstGeom prst="line">
              <a:avLst/>
            </a:prstGeom>
            <a:noFill/>
            <a:ln w="28575">
              <a:solidFill>
                <a:srgbClr val="000000"/>
              </a:solidFill>
              <a:round/>
              <a:headEnd/>
              <a:tailEnd type="triangle" w="med" len="med"/>
            </a:ln>
            <a:effectLst/>
          </p:spPr>
          <p:txBody>
            <a:bodyPr/>
            <a:lstStyle/>
            <a:p>
              <a:endParaRPr lang="en-US"/>
            </a:p>
          </p:txBody>
        </p:sp>
      </p:grpSp>
      <p:grpSp>
        <p:nvGrpSpPr>
          <p:cNvPr id="74775" name="Group 58"/>
          <p:cNvGrpSpPr>
            <a:grpSpLocks/>
          </p:cNvGrpSpPr>
          <p:nvPr/>
        </p:nvGrpSpPr>
        <p:grpSpPr bwMode="auto">
          <a:xfrm>
            <a:off x="-22225" y="4329113"/>
            <a:ext cx="2305050" cy="2195512"/>
            <a:chOff x="42" y="391"/>
            <a:chExt cx="1885" cy="1654"/>
          </a:xfrm>
        </p:grpSpPr>
        <p:graphicFrame>
          <p:nvGraphicFramePr>
            <p:cNvPr id="74776" name="Object 59"/>
            <p:cNvGraphicFramePr>
              <a:graphicFrameLocks noChangeAspect="1"/>
            </p:cNvGraphicFramePr>
            <p:nvPr/>
          </p:nvGraphicFramePr>
          <p:xfrm>
            <a:off x="102" y="1074"/>
            <a:ext cx="1780" cy="310"/>
          </p:xfrm>
          <a:graphic>
            <a:graphicData uri="http://schemas.openxmlformats.org/presentationml/2006/ole">
              <mc:AlternateContent xmlns:mc="http://schemas.openxmlformats.org/markup-compatibility/2006">
                <mc:Choice xmlns:v="urn:schemas-microsoft-com:vml" Requires="v">
                  <p:oleObj spid="_x0000_s74776" name="Ecuación" r:id="rId29" imgW="1282700" imgH="241300" progId="Equation.3">
                    <p:embed/>
                  </p:oleObj>
                </mc:Choice>
                <mc:Fallback>
                  <p:oleObj name="Ecuación" r:id="rId29" imgW="1282700" imgH="241300" progId="Equation.3">
                    <p:embed/>
                    <p:pic>
                      <p:nvPicPr>
                        <p:cNvPr id="0" name="Object 59"/>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02" y="1074"/>
                          <a:ext cx="1780" cy="3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777" name="Object 60"/>
            <p:cNvGraphicFramePr>
              <a:graphicFrameLocks noChangeAspect="1"/>
            </p:cNvGraphicFramePr>
            <p:nvPr/>
          </p:nvGraphicFramePr>
          <p:xfrm>
            <a:off x="42" y="1706"/>
            <a:ext cx="1885" cy="339"/>
          </p:xfrm>
          <a:graphic>
            <a:graphicData uri="http://schemas.openxmlformats.org/presentationml/2006/ole">
              <mc:AlternateContent xmlns:mc="http://schemas.openxmlformats.org/markup-compatibility/2006">
                <mc:Choice xmlns:v="urn:schemas-microsoft-com:vml" Requires="v">
                  <p:oleObj spid="_x0000_s74777" name="Ecuación" r:id="rId31" imgW="1333500" imgH="241300" progId="Equation.3">
                    <p:embed/>
                  </p:oleObj>
                </mc:Choice>
                <mc:Fallback>
                  <p:oleObj name="Ecuación" r:id="rId31" imgW="1333500" imgH="241300" progId="Equation.3">
                    <p:embed/>
                    <p:pic>
                      <p:nvPicPr>
                        <p:cNvPr id="0" name="Object 6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2" y="1706"/>
                          <a:ext cx="1885" cy="3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778" name="Line 61"/>
            <p:cNvSpPr>
              <a:spLocks noChangeShapeType="1"/>
            </p:cNvSpPr>
            <p:nvPr/>
          </p:nvSpPr>
          <p:spPr bwMode="auto">
            <a:xfrm>
              <a:off x="195" y="1445"/>
              <a:ext cx="0" cy="281"/>
            </a:xfrm>
            <a:prstGeom prst="line">
              <a:avLst/>
            </a:prstGeom>
            <a:noFill/>
            <a:ln w="28575">
              <a:solidFill>
                <a:srgbClr val="000000"/>
              </a:solidFill>
              <a:round/>
              <a:headEnd/>
              <a:tailEnd type="triangle" w="med" len="med"/>
            </a:ln>
            <a:effectLst/>
          </p:spPr>
          <p:txBody>
            <a:bodyPr/>
            <a:lstStyle/>
            <a:p>
              <a:endParaRPr lang="en-US"/>
            </a:p>
          </p:txBody>
        </p:sp>
        <p:sp>
          <p:nvSpPr>
            <p:cNvPr id="74779" name="Line 62"/>
            <p:cNvSpPr>
              <a:spLocks noChangeShapeType="1"/>
            </p:cNvSpPr>
            <p:nvPr/>
          </p:nvSpPr>
          <p:spPr bwMode="auto">
            <a:xfrm flipH="1">
              <a:off x="241" y="663"/>
              <a:ext cx="734" cy="374"/>
            </a:xfrm>
            <a:prstGeom prst="line">
              <a:avLst/>
            </a:prstGeom>
            <a:noFill/>
            <a:ln w="28575">
              <a:solidFill>
                <a:srgbClr val="000000"/>
              </a:solidFill>
              <a:round/>
              <a:headEnd/>
              <a:tailEnd type="triangle" w="med" len="med"/>
            </a:ln>
            <a:effectLst/>
          </p:spPr>
          <p:txBody>
            <a:bodyPr/>
            <a:lstStyle/>
            <a:p>
              <a:endParaRPr lang="en-US"/>
            </a:p>
          </p:txBody>
        </p:sp>
        <p:sp>
          <p:nvSpPr>
            <p:cNvPr id="74780" name="Line 63"/>
            <p:cNvSpPr>
              <a:spLocks noChangeShapeType="1"/>
            </p:cNvSpPr>
            <p:nvPr/>
          </p:nvSpPr>
          <p:spPr bwMode="auto">
            <a:xfrm>
              <a:off x="966" y="663"/>
              <a:ext cx="0" cy="397"/>
            </a:xfrm>
            <a:prstGeom prst="line">
              <a:avLst/>
            </a:prstGeom>
            <a:noFill/>
            <a:ln w="28575">
              <a:solidFill>
                <a:srgbClr val="000000"/>
              </a:solidFill>
              <a:round/>
              <a:headEnd/>
              <a:tailEnd type="triangle" w="med" len="med"/>
            </a:ln>
            <a:effectLst/>
          </p:spPr>
          <p:txBody>
            <a:bodyPr/>
            <a:lstStyle/>
            <a:p>
              <a:endParaRPr lang="en-US"/>
            </a:p>
          </p:txBody>
        </p:sp>
        <p:sp>
          <p:nvSpPr>
            <p:cNvPr id="74781" name="Line 64"/>
            <p:cNvSpPr>
              <a:spLocks noChangeShapeType="1"/>
            </p:cNvSpPr>
            <p:nvPr/>
          </p:nvSpPr>
          <p:spPr bwMode="auto">
            <a:xfrm>
              <a:off x="975" y="673"/>
              <a:ext cx="726" cy="353"/>
            </a:xfrm>
            <a:prstGeom prst="line">
              <a:avLst/>
            </a:prstGeom>
            <a:noFill/>
            <a:ln w="28575">
              <a:solidFill>
                <a:srgbClr val="000000"/>
              </a:solidFill>
              <a:round/>
              <a:headEnd/>
              <a:tailEnd type="triangle" w="med" len="med"/>
            </a:ln>
            <a:effectLst/>
          </p:spPr>
          <p:txBody>
            <a:bodyPr/>
            <a:lstStyle/>
            <a:p>
              <a:endParaRPr lang="en-US"/>
            </a:p>
          </p:txBody>
        </p:sp>
        <p:graphicFrame>
          <p:nvGraphicFramePr>
            <p:cNvPr id="74782" name="Object 65"/>
            <p:cNvGraphicFramePr>
              <a:graphicFrameLocks noChangeAspect="1"/>
            </p:cNvGraphicFramePr>
            <p:nvPr/>
          </p:nvGraphicFramePr>
          <p:xfrm>
            <a:off x="857" y="391"/>
            <a:ext cx="231" cy="301"/>
          </p:xfrm>
          <a:graphic>
            <a:graphicData uri="http://schemas.openxmlformats.org/presentationml/2006/ole">
              <mc:AlternateContent xmlns:mc="http://schemas.openxmlformats.org/markup-compatibility/2006">
                <mc:Choice xmlns:v="urn:schemas-microsoft-com:vml" Requires="v">
                  <p:oleObj spid="_x0000_s74782" name="Ecuación" r:id="rId32" imgW="126780" imgH="164814" progId="Equation.3">
                    <p:embed/>
                  </p:oleObj>
                </mc:Choice>
                <mc:Fallback>
                  <p:oleObj name="Ecuación" r:id="rId32" imgW="126780" imgH="164814" progId="Equation.3">
                    <p:embed/>
                    <p:pic>
                      <p:nvPicPr>
                        <p:cNvPr id="0" name="Object 65"/>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857" y="391"/>
                          <a:ext cx="231" cy="3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783" name="Line 66"/>
            <p:cNvSpPr>
              <a:spLocks noChangeShapeType="1"/>
            </p:cNvSpPr>
            <p:nvPr/>
          </p:nvSpPr>
          <p:spPr bwMode="auto">
            <a:xfrm>
              <a:off x="975" y="1445"/>
              <a:ext cx="0" cy="281"/>
            </a:xfrm>
            <a:prstGeom prst="line">
              <a:avLst/>
            </a:prstGeom>
            <a:noFill/>
            <a:ln w="28575">
              <a:solidFill>
                <a:srgbClr val="000000"/>
              </a:solidFill>
              <a:round/>
              <a:headEnd/>
              <a:tailEnd type="triangle" w="med" len="med"/>
            </a:ln>
            <a:effectLst/>
          </p:spPr>
          <p:txBody>
            <a:bodyPr/>
            <a:lstStyle/>
            <a:p>
              <a:endParaRPr lang="en-US"/>
            </a:p>
          </p:txBody>
        </p:sp>
        <p:sp>
          <p:nvSpPr>
            <p:cNvPr id="74784" name="Line 67"/>
            <p:cNvSpPr>
              <a:spLocks noChangeShapeType="1"/>
            </p:cNvSpPr>
            <p:nvPr/>
          </p:nvSpPr>
          <p:spPr bwMode="auto">
            <a:xfrm>
              <a:off x="1746" y="1445"/>
              <a:ext cx="0" cy="281"/>
            </a:xfrm>
            <a:prstGeom prst="line">
              <a:avLst/>
            </a:prstGeom>
            <a:noFill/>
            <a:ln w="28575">
              <a:solidFill>
                <a:srgbClr val="000000"/>
              </a:solidFill>
              <a:round/>
              <a:headEnd/>
              <a:tailEnd type="triangle" w="med" len="med"/>
            </a:ln>
            <a:effectLst/>
          </p:spPr>
          <p:txBody>
            <a:bodyPr/>
            <a:lstStyle/>
            <a:p>
              <a:endParaRPr lang="en-US"/>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2" name="Rectangle 4"/>
          <p:cNvSpPr>
            <a:spLocks noChangeArrowheads="1"/>
          </p:cNvSpPr>
          <p:nvPr/>
        </p:nvSpPr>
        <p:spPr bwMode="auto">
          <a:xfrm>
            <a:off x="20638" y="1588"/>
            <a:ext cx="2089150" cy="684212"/>
          </a:xfrm>
          <a:prstGeom prst="rect">
            <a:avLst/>
          </a:prstGeom>
          <a:solidFill>
            <a:srgbClr val="FFFF00"/>
          </a:solidFill>
          <a:ln>
            <a:noFill/>
          </a:ln>
          <a:effectLst/>
        </p:spPr>
        <p:txBody>
          <a:bodyPr anchor="ctr"/>
          <a:lstStyle>
            <a:lvl1pPr algn="ctr">
              <a:defRPr sz="4400">
                <a:solidFill>
                  <a:schemeClr val="tx2"/>
                </a:solidFill>
                <a:effectLst>
                  <a:outerShdw blurRad="38100" dist="38100" dir="2700000" algn="tl">
                    <a:srgbClr val="000000"/>
                  </a:outerShdw>
                </a:effectLst>
                <a:latin typeface="Times New Roman" panose="02020603050405020304" pitchFamily="18" charset="0"/>
              </a:defRPr>
            </a:lvl1pPr>
            <a:lvl2pPr algn="ctr">
              <a:defRPr sz="4400">
                <a:solidFill>
                  <a:schemeClr val="tx2"/>
                </a:solidFill>
                <a:effectLst>
                  <a:outerShdw blurRad="38100" dist="38100" dir="2700000" algn="tl">
                    <a:srgbClr val="000000"/>
                  </a:outerShdw>
                </a:effectLst>
                <a:latin typeface="Times New Roman" panose="02020603050405020304" pitchFamily="18" charset="0"/>
              </a:defRPr>
            </a:lvl2pPr>
            <a:lvl3pPr algn="ctr">
              <a:defRPr sz="4400">
                <a:solidFill>
                  <a:schemeClr val="tx2"/>
                </a:solidFill>
                <a:effectLst>
                  <a:outerShdw blurRad="38100" dist="38100" dir="2700000" algn="tl">
                    <a:srgbClr val="000000"/>
                  </a:outerShdw>
                </a:effectLst>
                <a:latin typeface="Times New Roman" panose="02020603050405020304" pitchFamily="18" charset="0"/>
              </a:defRPr>
            </a:lvl3pPr>
            <a:lvl4pPr algn="ctr">
              <a:defRPr sz="4400">
                <a:solidFill>
                  <a:schemeClr val="tx2"/>
                </a:solidFill>
                <a:effectLst>
                  <a:outerShdw blurRad="38100" dist="38100" dir="2700000" algn="tl">
                    <a:srgbClr val="000000"/>
                  </a:outerShdw>
                </a:effectLst>
                <a:latin typeface="Times New Roman" panose="02020603050405020304" pitchFamily="18" charset="0"/>
              </a:defRPr>
            </a:lvl4pPr>
            <a:lvl5pPr algn="ctr">
              <a:defRPr sz="4400">
                <a:solidFill>
                  <a:schemeClr val="tx2"/>
                </a:solidFill>
                <a:effectLst>
                  <a:outerShdw blurRad="38100" dist="38100" dir="2700000" algn="tl">
                    <a:srgbClr val="000000"/>
                  </a:outerShdw>
                </a:effectLst>
                <a:latin typeface="Times New Roman" panose="02020603050405020304" pitchFamily="18"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Times New Roman" panose="02020603050405020304" pitchFamily="18"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Times New Roman" panose="02020603050405020304" pitchFamily="18"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Times New Roman" panose="02020603050405020304" pitchFamily="18"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Times New Roman" panose="02020603050405020304" pitchFamily="18" charset="0"/>
              </a:defRPr>
            </a:lvl9pPr>
          </a:lstStyle>
          <a:p>
            <a:pPr eaLnBrk="1" hangingPunct="1">
              <a:defRPr/>
            </a:pPr>
            <a:r>
              <a:rPr lang="en-US" altLang="en-US" sz="2400" b="1" i="1">
                <a:solidFill>
                  <a:srgbClr val="FF0000"/>
                </a:solidFill>
                <a:cs typeface="Times New Roman" panose="02020603050405020304" pitchFamily="18" charset="0"/>
              </a:rPr>
              <a:t>EXAMPLE:</a:t>
            </a:r>
          </a:p>
        </p:txBody>
      </p:sp>
      <p:sp>
        <p:nvSpPr>
          <p:cNvPr id="76803" name="Rectangle 5"/>
          <p:cNvSpPr>
            <a:spLocks noChangeArrowheads="1"/>
          </p:cNvSpPr>
          <p:nvPr/>
        </p:nvSpPr>
        <p:spPr bwMode="auto">
          <a:xfrm>
            <a:off x="2239963" y="203200"/>
            <a:ext cx="6653212" cy="719138"/>
          </a:xfrm>
          <a:prstGeom prst="rect">
            <a:avLst/>
          </a:prstGeom>
          <a:noFill/>
          <a:ln w="9525">
            <a:noFill/>
            <a:miter lim="800000"/>
            <a:headEnd/>
            <a:tailEnd/>
          </a:ln>
          <a:effectLst/>
        </p:spPr>
        <p:txBody>
          <a:bodyPr/>
          <a:lstStyle/>
          <a:p>
            <a:pPr marL="342900" indent="-342900" eaLnBrk="1" hangingPunct="1">
              <a:lnSpc>
                <a:spcPct val="90000"/>
              </a:lnSpc>
              <a:spcBef>
                <a:spcPct val="20000"/>
              </a:spcBef>
            </a:pPr>
            <a:r>
              <a:rPr lang="en-US" altLang="en-US" sz="2000" b="1" i="1">
                <a:solidFill>
                  <a:srgbClr val="000000"/>
                </a:solidFill>
                <a:latin typeface="Times New Roman" pitchFamily="18" charset="0"/>
                <a:cs typeface="Times New Roman" pitchFamily="18" charset="0"/>
                <a:sym typeface="Symbol" pitchFamily="18" charset="2"/>
              </a:rPr>
              <a:t>Acceptance of events after cuts (or efficiency or whatever)</a:t>
            </a:r>
            <a:r>
              <a:rPr lang="en-US" altLang="en-US" sz="2000" b="1" i="1">
                <a:solidFill>
                  <a:schemeClr val="bg1"/>
                </a:solidFill>
                <a:latin typeface="Times New Roman" pitchFamily="18" charset="0"/>
                <a:cs typeface="Times New Roman" pitchFamily="18" charset="0"/>
                <a:sym typeface="Symbol" pitchFamily="18" charset="2"/>
              </a:rPr>
              <a:t> </a:t>
            </a:r>
          </a:p>
        </p:txBody>
      </p:sp>
      <p:sp>
        <p:nvSpPr>
          <p:cNvPr id="76804" name="Rectangle 6"/>
          <p:cNvSpPr>
            <a:spLocks noChangeArrowheads="1"/>
          </p:cNvSpPr>
          <p:nvPr/>
        </p:nvSpPr>
        <p:spPr bwMode="auto">
          <a:xfrm>
            <a:off x="250825" y="909638"/>
            <a:ext cx="6697663" cy="719137"/>
          </a:xfrm>
          <a:prstGeom prst="rect">
            <a:avLst/>
          </a:prstGeom>
          <a:noFill/>
          <a:ln w="9525">
            <a:noFill/>
            <a:miter lim="800000"/>
            <a:headEnd/>
            <a:tailEnd/>
          </a:ln>
          <a:effectLst/>
        </p:spPr>
        <p:txBody>
          <a:bodyPr/>
          <a:lstStyle/>
          <a:p>
            <a:pPr marL="342900" indent="-342900" eaLnBrk="1" hangingPunct="1">
              <a:lnSpc>
                <a:spcPct val="90000"/>
              </a:lnSpc>
              <a:spcBef>
                <a:spcPct val="20000"/>
              </a:spcBef>
            </a:pPr>
            <a:r>
              <a:rPr lang="en-US" altLang="en-US" sz="2000" b="1" i="1">
                <a:solidFill>
                  <a:schemeClr val="bg1"/>
                </a:solidFill>
                <a:latin typeface="Times New Roman" pitchFamily="18" charset="0"/>
                <a:cs typeface="Times New Roman" pitchFamily="18" charset="0"/>
                <a:sym typeface="Symbol" pitchFamily="18" charset="2"/>
              </a:rPr>
              <a:t>Total number of events</a:t>
            </a:r>
            <a:r>
              <a:rPr lang="en-US" altLang="en-US" sz="2000" b="1" i="1">
                <a:solidFill>
                  <a:srgbClr val="000000"/>
                </a:solidFill>
                <a:latin typeface="Times New Roman" pitchFamily="18" charset="0"/>
                <a:cs typeface="Times New Roman" pitchFamily="18" charset="0"/>
                <a:sym typeface="Symbol" pitchFamily="18" charset="2"/>
              </a:rPr>
              <a:t>                                                             N</a:t>
            </a:r>
          </a:p>
          <a:p>
            <a:pPr marL="342900" indent="-342900" eaLnBrk="1" hangingPunct="1">
              <a:lnSpc>
                <a:spcPct val="90000"/>
              </a:lnSpc>
              <a:spcBef>
                <a:spcPct val="20000"/>
              </a:spcBef>
            </a:pPr>
            <a:r>
              <a:rPr lang="en-US" altLang="en-US" sz="2000" b="1" i="1">
                <a:solidFill>
                  <a:schemeClr val="bg1"/>
                </a:solidFill>
                <a:latin typeface="Times New Roman" pitchFamily="18" charset="0"/>
                <a:cs typeface="Times New Roman" pitchFamily="18" charset="0"/>
                <a:sym typeface="Symbol" pitchFamily="18" charset="2"/>
              </a:rPr>
              <a:t>Number of events that have been observed to pass the cuts</a:t>
            </a:r>
            <a:r>
              <a:rPr lang="en-US" altLang="en-US" sz="2000" b="1" i="1">
                <a:solidFill>
                  <a:srgbClr val="000000"/>
                </a:solidFill>
                <a:latin typeface="Times New Roman" pitchFamily="18" charset="0"/>
                <a:cs typeface="Times New Roman" pitchFamily="18" charset="0"/>
                <a:sym typeface="Symbol" pitchFamily="18" charset="2"/>
              </a:rPr>
              <a:t>    n</a:t>
            </a:r>
          </a:p>
          <a:p>
            <a:pPr marL="342900" indent="-342900" eaLnBrk="1" hangingPunct="1">
              <a:lnSpc>
                <a:spcPct val="90000"/>
              </a:lnSpc>
              <a:spcBef>
                <a:spcPct val="20000"/>
              </a:spcBef>
            </a:pPr>
            <a:endParaRPr lang="en-US" altLang="en-US" sz="2000" b="1" i="1">
              <a:solidFill>
                <a:schemeClr val="bg1"/>
              </a:solidFill>
              <a:latin typeface="Times New Roman" pitchFamily="18" charset="0"/>
              <a:cs typeface="Times New Roman" pitchFamily="18" charset="0"/>
              <a:sym typeface="Symbol" pitchFamily="18" charset="2"/>
            </a:endParaRPr>
          </a:p>
        </p:txBody>
      </p:sp>
      <p:graphicFrame>
        <p:nvGraphicFramePr>
          <p:cNvPr id="76805" name="Object 10"/>
          <p:cNvGraphicFramePr>
            <a:graphicFrameLocks noChangeAspect="1"/>
          </p:cNvGraphicFramePr>
          <p:nvPr/>
        </p:nvGraphicFramePr>
        <p:xfrm>
          <a:off x="3594100" y="3284538"/>
          <a:ext cx="935038" cy="601662"/>
        </p:xfrm>
        <a:graphic>
          <a:graphicData uri="http://schemas.openxmlformats.org/presentationml/2006/ole">
            <mc:AlternateContent xmlns:mc="http://schemas.openxmlformats.org/markup-compatibility/2006">
              <mc:Choice xmlns:v="urn:schemas-microsoft-com:vml" Requires="v">
                <p:oleObj spid="_x0000_s76805" name="Ecuación" r:id="rId3" imgW="485918" imgH="380895" progId="Equation.3">
                  <p:embed/>
                </p:oleObj>
              </mc:Choice>
              <mc:Fallback>
                <p:oleObj name="Ecuación" r:id="rId3" imgW="485918" imgH="380895"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4100" y="3284538"/>
                        <a:ext cx="935038" cy="601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806" name="Object 18"/>
          <p:cNvGraphicFramePr>
            <a:graphicFrameLocks noChangeAspect="1"/>
          </p:cNvGraphicFramePr>
          <p:nvPr/>
        </p:nvGraphicFramePr>
        <p:xfrm>
          <a:off x="3492500" y="4149725"/>
          <a:ext cx="1800225" cy="533400"/>
        </p:xfrm>
        <a:graphic>
          <a:graphicData uri="http://schemas.openxmlformats.org/presentationml/2006/ole">
            <mc:AlternateContent xmlns:mc="http://schemas.openxmlformats.org/markup-compatibility/2006">
              <mc:Choice xmlns:v="urn:schemas-microsoft-com:vml" Requires="v">
                <p:oleObj spid="_x0000_s76806" name="Ecuación" r:id="rId5" imgW="1066999" imgH="380895" progId="Equation.3">
                  <p:embed/>
                </p:oleObj>
              </mc:Choice>
              <mc:Fallback>
                <p:oleObj name="Ecuación" r:id="rId5" imgW="1066999" imgH="380895"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500" y="4149725"/>
                        <a:ext cx="18002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807" name="Object 19"/>
          <p:cNvGraphicFramePr>
            <a:graphicFrameLocks noChangeAspect="1"/>
          </p:cNvGraphicFramePr>
          <p:nvPr/>
        </p:nvGraphicFramePr>
        <p:xfrm>
          <a:off x="3454400" y="4625975"/>
          <a:ext cx="3159125" cy="622300"/>
        </p:xfrm>
        <a:graphic>
          <a:graphicData uri="http://schemas.openxmlformats.org/presentationml/2006/ole">
            <mc:AlternateContent xmlns:mc="http://schemas.openxmlformats.org/markup-compatibility/2006">
              <mc:Choice xmlns:v="urn:schemas-microsoft-com:vml" Requires="v">
                <p:oleObj spid="_x0000_s76807" name="Ecuación" r:id="rId7" imgW="1867037" imgH="447741" progId="Equation.3">
                  <p:embed/>
                </p:oleObj>
              </mc:Choice>
              <mc:Fallback>
                <p:oleObj name="Ecuación" r:id="rId7" imgW="1867037" imgH="447741"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4400" y="4625975"/>
                        <a:ext cx="3159125"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808" name="Object 35"/>
          <p:cNvGraphicFramePr>
            <a:graphicFrameLocks noChangeAspect="1"/>
          </p:cNvGraphicFramePr>
          <p:nvPr/>
        </p:nvGraphicFramePr>
        <p:xfrm>
          <a:off x="7223125" y="4462463"/>
          <a:ext cx="533400" cy="276225"/>
        </p:xfrm>
        <a:graphic>
          <a:graphicData uri="http://schemas.openxmlformats.org/presentationml/2006/ole">
            <mc:AlternateContent xmlns:mc="http://schemas.openxmlformats.org/markup-compatibility/2006">
              <mc:Choice xmlns:v="urn:schemas-microsoft-com:vml" Requires="v">
                <p:oleObj spid="_x0000_s76808" name="Ecuación" r:id="rId9" imgW="304857" imgH="190447" progId="Equation.3">
                  <p:embed/>
                </p:oleObj>
              </mc:Choice>
              <mc:Fallback>
                <p:oleObj name="Ecuación" r:id="rId9" imgW="304857" imgH="190447" progId="Equation.3">
                  <p:embed/>
                  <p:pic>
                    <p:nvPicPr>
                      <p:cNvPr id="0" name="Object 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23125" y="4462463"/>
                        <a:ext cx="533400"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809" name="Object 37"/>
          <p:cNvGraphicFramePr>
            <a:graphicFrameLocks noChangeAspect="1"/>
          </p:cNvGraphicFramePr>
          <p:nvPr/>
        </p:nvGraphicFramePr>
        <p:xfrm>
          <a:off x="2484438" y="1728788"/>
          <a:ext cx="3527425" cy="725487"/>
        </p:xfrm>
        <a:graphic>
          <a:graphicData uri="http://schemas.openxmlformats.org/presentationml/2006/ole">
            <mc:AlternateContent xmlns:mc="http://schemas.openxmlformats.org/markup-compatibility/2006">
              <mc:Choice xmlns:v="urn:schemas-microsoft-com:vml" Requires="v">
                <p:oleObj spid="_x0000_s76809" name="Ecuación" r:id="rId11" imgW="1790823" imgH="447741" progId="Equation.3">
                  <p:embed/>
                </p:oleObj>
              </mc:Choice>
              <mc:Fallback>
                <p:oleObj name="Ecuación" r:id="rId11" imgW="1790823" imgH="447741" progId="Equation.3">
                  <p:embed/>
                  <p:pic>
                    <p:nvPicPr>
                      <p:cNvPr id="0" name="Object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84438" y="1728788"/>
                        <a:ext cx="3527425" cy="725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10" name="Rectangle 38"/>
          <p:cNvSpPr>
            <a:spLocks noChangeArrowheads="1"/>
          </p:cNvSpPr>
          <p:nvPr/>
        </p:nvSpPr>
        <p:spPr bwMode="auto">
          <a:xfrm>
            <a:off x="-180975" y="1700213"/>
            <a:ext cx="1728788" cy="684212"/>
          </a:xfrm>
          <a:prstGeom prst="rect">
            <a:avLst/>
          </a:prstGeom>
          <a:noFill/>
          <a:ln w="9525">
            <a:noFill/>
            <a:miter lim="800000"/>
            <a:headEnd/>
            <a:tailEnd/>
          </a:ln>
          <a:effectLst/>
        </p:spPr>
        <p:txBody>
          <a:bodyPr anchor="ctr"/>
          <a:lstStyle/>
          <a:p>
            <a:pPr algn="ctr" eaLnBrk="1" hangingPunct="1"/>
            <a:r>
              <a:rPr lang="en-US" altLang="en-US" sz="2000" b="1" i="1">
                <a:solidFill>
                  <a:srgbClr val="00CC00"/>
                </a:solidFill>
                <a:latin typeface="Times New Roman" pitchFamily="18" charset="0"/>
                <a:cs typeface="Times New Roman" pitchFamily="18" charset="0"/>
              </a:rPr>
              <a:t>Model:</a:t>
            </a:r>
          </a:p>
        </p:txBody>
      </p:sp>
      <p:sp>
        <p:nvSpPr>
          <p:cNvPr id="76811" name="Rectangle 41"/>
          <p:cNvSpPr>
            <a:spLocks noChangeArrowheads="1"/>
          </p:cNvSpPr>
          <p:nvPr/>
        </p:nvSpPr>
        <p:spPr bwMode="auto">
          <a:xfrm>
            <a:off x="152400" y="3355975"/>
            <a:ext cx="3195638" cy="684213"/>
          </a:xfrm>
          <a:prstGeom prst="rect">
            <a:avLst/>
          </a:prstGeom>
          <a:noFill/>
          <a:ln w="9525">
            <a:noFill/>
            <a:miter lim="800000"/>
            <a:headEnd/>
            <a:tailEnd/>
          </a:ln>
          <a:effectLst/>
        </p:spPr>
        <p:txBody>
          <a:bodyPr anchor="ctr"/>
          <a:lstStyle/>
          <a:p>
            <a:pPr eaLnBrk="1" hangingPunct="1"/>
            <a:r>
              <a:rPr lang="en-US" altLang="en-US" sz="2000" b="1" i="1">
                <a:solidFill>
                  <a:srgbClr val="00CC00"/>
                </a:solidFill>
                <a:latin typeface="Times New Roman" pitchFamily="18" charset="0"/>
                <a:cs typeface="Times New Roman" pitchFamily="18" charset="0"/>
              </a:rPr>
              <a:t>“Estimator”  of </a:t>
            </a:r>
            <a:r>
              <a:rPr lang="el-GR" altLang="en-US" sz="2000" b="1" i="1">
                <a:solidFill>
                  <a:srgbClr val="00CC00"/>
                </a:solidFill>
                <a:latin typeface="Times New Roman" pitchFamily="18" charset="0"/>
                <a:cs typeface="Times New Roman" pitchFamily="18" charset="0"/>
              </a:rPr>
              <a:t>θ</a:t>
            </a:r>
            <a:r>
              <a:rPr lang="es-ES" altLang="en-US" sz="2000" b="1" i="1">
                <a:solidFill>
                  <a:srgbClr val="00CC00"/>
                </a:solidFill>
                <a:latin typeface="Times New Roman" pitchFamily="18" charset="0"/>
                <a:cs typeface="Times New Roman" pitchFamily="18" charset="0"/>
              </a:rPr>
              <a:t>:</a:t>
            </a:r>
            <a:r>
              <a:rPr lang="en-US" altLang="en-US" sz="2000" b="1" i="1">
                <a:solidFill>
                  <a:srgbClr val="00CC00"/>
                </a:solidFill>
                <a:latin typeface="Times New Roman" pitchFamily="18" charset="0"/>
                <a:cs typeface="Times New Roman" pitchFamily="18" charset="0"/>
              </a:rPr>
              <a:t> </a:t>
            </a:r>
            <a:br>
              <a:rPr lang="en-US" altLang="en-US" sz="2000" b="1" i="1">
                <a:solidFill>
                  <a:srgbClr val="00CC00"/>
                </a:solidFill>
                <a:latin typeface="Times New Roman" pitchFamily="18" charset="0"/>
                <a:cs typeface="Times New Roman" pitchFamily="18" charset="0"/>
              </a:rPr>
            </a:br>
            <a:r>
              <a:rPr lang="en-US" altLang="en-US" sz="2000" b="1" i="1">
                <a:solidFill>
                  <a:schemeClr val="bg2"/>
                </a:solidFill>
                <a:latin typeface="Times New Roman" pitchFamily="18" charset="0"/>
                <a:cs typeface="Times New Roman" pitchFamily="18" charset="0"/>
              </a:rPr>
              <a:t>(maximizing the likelihood)</a:t>
            </a:r>
            <a:r>
              <a:rPr lang="en-US" altLang="en-US" sz="2000" b="1" i="1">
                <a:solidFill>
                  <a:srgbClr val="00CC00"/>
                </a:solidFill>
                <a:latin typeface="Times New Roman" pitchFamily="18" charset="0"/>
                <a:cs typeface="Times New Roman" pitchFamily="18" charset="0"/>
              </a:rPr>
              <a:t> </a:t>
            </a:r>
          </a:p>
        </p:txBody>
      </p:sp>
      <p:sp>
        <p:nvSpPr>
          <p:cNvPr id="76812" name="Rectangle 42"/>
          <p:cNvSpPr>
            <a:spLocks noChangeArrowheads="1"/>
          </p:cNvSpPr>
          <p:nvPr/>
        </p:nvSpPr>
        <p:spPr bwMode="auto">
          <a:xfrm>
            <a:off x="6805613" y="3486150"/>
            <a:ext cx="2016125" cy="719138"/>
          </a:xfrm>
          <a:prstGeom prst="rect">
            <a:avLst/>
          </a:prstGeom>
          <a:noFill/>
          <a:ln w="9525">
            <a:noFill/>
            <a:miter lim="800000"/>
            <a:headEnd/>
            <a:tailEnd/>
          </a:ln>
          <a:effectLst/>
        </p:spPr>
        <p:txBody>
          <a:bodyPr/>
          <a:lstStyle/>
          <a:p>
            <a:pPr marL="342900" indent="-342900" eaLnBrk="1" hangingPunct="1">
              <a:lnSpc>
                <a:spcPct val="90000"/>
              </a:lnSpc>
              <a:spcBef>
                <a:spcPct val="20000"/>
              </a:spcBef>
            </a:pPr>
            <a:r>
              <a:rPr lang="en-US" altLang="en-US" sz="1600" b="1" i="1">
                <a:solidFill>
                  <a:schemeClr val="bg1"/>
                </a:solidFill>
                <a:latin typeface="Times New Roman" pitchFamily="18" charset="0"/>
                <a:cs typeface="Times New Roman" pitchFamily="18" charset="0"/>
                <a:sym typeface="Symbol" pitchFamily="18" charset="2"/>
              </a:rPr>
              <a:t>(B: How </a:t>
            </a:r>
          </a:p>
          <a:p>
            <a:pPr marL="342900" indent="-342900" eaLnBrk="1" hangingPunct="1">
              <a:lnSpc>
                <a:spcPct val="90000"/>
              </a:lnSpc>
              <a:spcBef>
                <a:spcPct val="20000"/>
              </a:spcBef>
            </a:pPr>
            <a:r>
              <a:rPr lang="en-US" altLang="en-US" sz="1600" b="1" i="1">
                <a:solidFill>
                  <a:schemeClr val="bg1"/>
                </a:solidFill>
                <a:latin typeface="Times New Roman" pitchFamily="18" charset="0"/>
                <a:cs typeface="Times New Roman" pitchFamily="18" charset="0"/>
                <a:sym typeface="Symbol" pitchFamily="18" charset="2"/>
              </a:rPr>
              <a:t>      Why)	</a:t>
            </a:r>
          </a:p>
        </p:txBody>
      </p:sp>
      <p:sp>
        <p:nvSpPr>
          <p:cNvPr id="76813" name="Rectangle 43"/>
          <p:cNvSpPr>
            <a:spLocks noChangeArrowheads="1"/>
          </p:cNvSpPr>
          <p:nvPr/>
        </p:nvSpPr>
        <p:spPr bwMode="auto">
          <a:xfrm>
            <a:off x="-36513" y="4040188"/>
            <a:ext cx="3529013" cy="684212"/>
          </a:xfrm>
          <a:prstGeom prst="rect">
            <a:avLst/>
          </a:prstGeom>
          <a:noFill/>
          <a:ln w="9525">
            <a:noFill/>
            <a:miter lim="800000"/>
            <a:headEnd/>
            <a:tailEnd/>
          </a:ln>
          <a:effectLst/>
        </p:spPr>
        <p:txBody>
          <a:bodyPr anchor="ctr"/>
          <a:lstStyle/>
          <a:p>
            <a:pPr algn="ctr" eaLnBrk="1" hangingPunct="1"/>
            <a:r>
              <a:rPr lang="el-GR" altLang="en-US" sz="2000" b="1" i="1">
                <a:solidFill>
                  <a:srgbClr val="00CC00"/>
                </a:solidFill>
                <a:latin typeface="Times New Roman" pitchFamily="18" charset="0"/>
                <a:cs typeface="Times New Roman" pitchFamily="18" charset="0"/>
              </a:rPr>
              <a:t>θ</a:t>
            </a:r>
            <a:r>
              <a:rPr lang="es-ES" altLang="en-US" sz="2000" b="1" i="1" baseline="30000">
                <a:solidFill>
                  <a:srgbClr val="00CC00"/>
                </a:solidFill>
                <a:latin typeface="Times New Roman" pitchFamily="18" charset="0"/>
                <a:cs typeface="Times New Roman" pitchFamily="18" charset="0"/>
              </a:rPr>
              <a:t>*</a:t>
            </a:r>
            <a:r>
              <a:rPr lang="en-US" altLang="en-US" sz="2000" b="1" i="1">
                <a:solidFill>
                  <a:srgbClr val="00CC00"/>
                </a:solidFill>
                <a:latin typeface="Times New Roman" pitchFamily="18" charset="0"/>
                <a:cs typeface="Times New Roman" pitchFamily="18" charset="0"/>
              </a:rPr>
              <a:t> is a random quantity with:  </a:t>
            </a:r>
          </a:p>
        </p:txBody>
      </p:sp>
      <p:sp>
        <p:nvSpPr>
          <p:cNvPr id="76814" name="Rectangle 44"/>
          <p:cNvSpPr>
            <a:spLocks noChangeArrowheads="1"/>
          </p:cNvSpPr>
          <p:nvPr/>
        </p:nvSpPr>
        <p:spPr bwMode="auto">
          <a:xfrm>
            <a:off x="6805613" y="4192588"/>
            <a:ext cx="1439862" cy="719137"/>
          </a:xfrm>
          <a:prstGeom prst="rect">
            <a:avLst/>
          </a:prstGeom>
          <a:noFill/>
          <a:ln w="9525">
            <a:noFill/>
            <a:miter lim="800000"/>
            <a:headEnd/>
            <a:tailEnd/>
          </a:ln>
          <a:effectLst/>
        </p:spPr>
        <p:txBody>
          <a:bodyPr/>
          <a:lstStyle/>
          <a:p>
            <a:pPr marL="342900" indent="-342900" eaLnBrk="1" hangingPunct="1">
              <a:lnSpc>
                <a:spcPct val="90000"/>
              </a:lnSpc>
              <a:spcBef>
                <a:spcPct val="20000"/>
              </a:spcBef>
            </a:pPr>
            <a:r>
              <a:rPr lang="en-US" altLang="en-US" sz="1600" b="1" i="1">
                <a:solidFill>
                  <a:schemeClr val="bg1"/>
                </a:solidFill>
                <a:latin typeface="Times New Roman" pitchFamily="18" charset="0"/>
                <a:cs typeface="Times New Roman" pitchFamily="18" charset="0"/>
                <a:sym typeface="Symbol" pitchFamily="18" charset="2"/>
              </a:rPr>
              <a:t>(B: So what?)	</a:t>
            </a:r>
          </a:p>
        </p:txBody>
      </p:sp>
      <p:sp>
        <p:nvSpPr>
          <p:cNvPr id="76815" name="Rectangle 45"/>
          <p:cNvSpPr>
            <a:spLocks noChangeArrowheads="1"/>
          </p:cNvSpPr>
          <p:nvPr/>
        </p:nvSpPr>
        <p:spPr bwMode="auto">
          <a:xfrm>
            <a:off x="6805613" y="4451350"/>
            <a:ext cx="1439862" cy="431800"/>
          </a:xfrm>
          <a:prstGeom prst="rect">
            <a:avLst/>
          </a:prstGeom>
          <a:noFill/>
          <a:ln w="9525">
            <a:noFill/>
            <a:miter lim="800000"/>
            <a:headEnd/>
            <a:tailEnd/>
          </a:ln>
          <a:effectLst/>
        </p:spPr>
        <p:txBody>
          <a:bodyPr/>
          <a:lstStyle/>
          <a:p>
            <a:pPr marL="342900" indent="-342900" eaLnBrk="1" hangingPunct="1">
              <a:lnSpc>
                <a:spcPct val="90000"/>
              </a:lnSpc>
              <a:spcBef>
                <a:spcPct val="20000"/>
              </a:spcBef>
            </a:pPr>
            <a:r>
              <a:rPr lang="en-US" altLang="en-US" sz="1600" b="1" i="1">
                <a:solidFill>
                  <a:schemeClr val="bg1"/>
                </a:solidFill>
                <a:latin typeface="Times New Roman" pitchFamily="18" charset="0"/>
                <a:cs typeface="Times New Roman" pitchFamily="18" charset="0"/>
                <a:sym typeface="Symbol" pitchFamily="18" charset="2"/>
              </a:rPr>
              <a:t>(B:             ?)	</a:t>
            </a:r>
          </a:p>
        </p:txBody>
      </p:sp>
      <p:sp>
        <p:nvSpPr>
          <p:cNvPr id="76816" name="Rectangle 46"/>
          <p:cNvSpPr>
            <a:spLocks noChangeArrowheads="1"/>
          </p:cNvSpPr>
          <p:nvPr/>
        </p:nvSpPr>
        <p:spPr bwMode="auto">
          <a:xfrm>
            <a:off x="1044575" y="4400550"/>
            <a:ext cx="1366838" cy="684213"/>
          </a:xfrm>
          <a:prstGeom prst="rect">
            <a:avLst/>
          </a:prstGeom>
          <a:noFill/>
          <a:ln w="9525">
            <a:noFill/>
            <a:miter lim="800000"/>
            <a:headEnd/>
            <a:tailEnd/>
          </a:ln>
          <a:effectLst/>
        </p:spPr>
        <p:txBody>
          <a:bodyPr anchor="ctr"/>
          <a:lstStyle/>
          <a:p>
            <a:pPr algn="ctr" eaLnBrk="1" hangingPunct="1"/>
            <a:r>
              <a:rPr lang="es-ES" altLang="en-US" b="1" i="1">
                <a:solidFill>
                  <a:schemeClr val="bg2"/>
                </a:solidFill>
                <a:latin typeface="Times New Roman" pitchFamily="18" charset="0"/>
                <a:cs typeface="Times New Roman" pitchFamily="18" charset="0"/>
              </a:rPr>
              <a:t>…e(k&gt;&gt;)… </a:t>
            </a:r>
            <a:r>
              <a:rPr lang="en-US" altLang="en-US" sz="2000" b="1" i="1">
                <a:solidFill>
                  <a:srgbClr val="00CC00"/>
                </a:solidFill>
                <a:latin typeface="Times New Roman" pitchFamily="18" charset="0"/>
                <a:cs typeface="Times New Roman" pitchFamily="18" charset="0"/>
              </a:rPr>
              <a:t> </a:t>
            </a:r>
          </a:p>
        </p:txBody>
      </p:sp>
      <p:sp>
        <p:nvSpPr>
          <p:cNvPr id="76817" name="Rectangle 47"/>
          <p:cNvSpPr>
            <a:spLocks noChangeArrowheads="1"/>
          </p:cNvSpPr>
          <p:nvPr/>
        </p:nvSpPr>
        <p:spPr bwMode="auto">
          <a:xfrm>
            <a:off x="6791325" y="4667250"/>
            <a:ext cx="2519363" cy="719138"/>
          </a:xfrm>
          <a:prstGeom prst="rect">
            <a:avLst/>
          </a:prstGeom>
          <a:noFill/>
          <a:ln w="9525">
            <a:noFill/>
            <a:miter lim="800000"/>
            <a:headEnd/>
            <a:tailEnd/>
          </a:ln>
          <a:effectLst/>
        </p:spPr>
        <p:txBody>
          <a:bodyPr/>
          <a:lstStyle/>
          <a:p>
            <a:pPr marL="342900" indent="-342900" eaLnBrk="1" hangingPunct="1">
              <a:lnSpc>
                <a:spcPct val="90000"/>
              </a:lnSpc>
              <a:spcBef>
                <a:spcPct val="20000"/>
              </a:spcBef>
            </a:pPr>
            <a:r>
              <a:rPr lang="en-US" altLang="en-US" sz="1600" b="1" i="1">
                <a:solidFill>
                  <a:schemeClr val="bg1"/>
                </a:solidFill>
                <a:latin typeface="Times New Roman" pitchFamily="18" charset="0"/>
                <a:cs typeface="Times New Roman" pitchFamily="18" charset="0"/>
                <a:sym typeface="Symbol" pitchFamily="18" charset="2"/>
              </a:rPr>
              <a:t>(B:  did you e(k)?)	</a:t>
            </a:r>
          </a:p>
        </p:txBody>
      </p:sp>
      <p:sp>
        <p:nvSpPr>
          <p:cNvPr id="76818" name="Rectangle 48"/>
          <p:cNvSpPr>
            <a:spLocks noChangeArrowheads="1"/>
          </p:cNvSpPr>
          <p:nvPr/>
        </p:nvSpPr>
        <p:spPr bwMode="auto">
          <a:xfrm>
            <a:off x="6791325" y="4911725"/>
            <a:ext cx="2519363" cy="719138"/>
          </a:xfrm>
          <a:prstGeom prst="rect">
            <a:avLst/>
          </a:prstGeom>
          <a:noFill/>
          <a:ln w="9525">
            <a:noFill/>
            <a:miter lim="800000"/>
            <a:headEnd/>
            <a:tailEnd/>
          </a:ln>
          <a:effectLst/>
        </p:spPr>
        <p:txBody>
          <a:bodyPr/>
          <a:lstStyle/>
          <a:p>
            <a:pPr marL="342900" indent="-342900" eaLnBrk="1" hangingPunct="1">
              <a:lnSpc>
                <a:spcPct val="90000"/>
              </a:lnSpc>
              <a:spcBef>
                <a:spcPct val="20000"/>
              </a:spcBef>
            </a:pPr>
            <a:r>
              <a:rPr lang="en-US" altLang="en-US" sz="1600" b="1" i="1">
                <a:solidFill>
                  <a:schemeClr val="bg1"/>
                </a:solidFill>
                <a:latin typeface="Times New Roman" pitchFamily="18" charset="0"/>
                <a:cs typeface="Times New Roman" pitchFamily="18" charset="0"/>
                <a:sym typeface="Symbol" pitchFamily="18" charset="2"/>
              </a:rPr>
              <a:t>(B:  inferences(e(k)) ?)	</a:t>
            </a:r>
          </a:p>
        </p:txBody>
      </p:sp>
      <p:sp>
        <p:nvSpPr>
          <p:cNvPr id="76819" name="Rectangle 49"/>
          <p:cNvSpPr>
            <a:spLocks noChangeArrowheads="1"/>
          </p:cNvSpPr>
          <p:nvPr/>
        </p:nvSpPr>
        <p:spPr bwMode="auto">
          <a:xfrm>
            <a:off x="6791325" y="5184775"/>
            <a:ext cx="2028825" cy="331788"/>
          </a:xfrm>
          <a:prstGeom prst="rect">
            <a:avLst/>
          </a:prstGeom>
          <a:noFill/>
          <a:ln w="9525">
            <a:noFill/>
            <a:miter lim="800000"/>
            <a:headEnd/>
            <a:tailEnd/>
          </a:ln>
          <a:effectLst/>
        </p:spPr>
        <p:txBody>
          <a:bodyPr/>
          <a:lstStyle/>
          <a:p>
            <a:pPr marL="342900" indent="-342900" eaLnBrk="1" hangingPunct="1">
              <a:lnSpc>
                <a:spcPct val="90000"/>
              </a:lnSpc>
              <a:spcBef>
                <a:spcPct val="20000"/>
              </a:spcBef>
            </a:pPr>
            <a:r>
              <a:rPr lang="en-US" altLang="en-US" sz="1600" b="1" i="1">
                <a:solidFill>
                  <a:schemeClr val="bg1"/>
                </a:solidFill>
                <a:latin typeface="Times New Roman" pitchFamily="18" charset="0"/>
                <a:cs typeface="Times New Roman" pitchFamily="18" charset="0"/>
                <a:sym typeface="Symbol" pitchFamily="18" charset="2"/>
              </a:rPr>
              <a:t>(B:  if n=0, n=N?)	</a:t>
            </a:r>
          </a:p>
        </p:txBody>
      </p:sp>
      <p:sp>
        <p:nvSpPr>
          <p:cNvPr id="76820" name="Rectangle 50"/>
          <p:cNvSpPr>
            <a:spLocks noChangeArrowheads="1"/>
          </p:cNvSpPr>
          <p:nvPr/>
        </p:nvSpPr>
        <p:spPr bwMode="auto">
          <a:xfrm>
            <a:off x="-107950" y="5516563"/>
            <a:ext cx="3384550" cy="684212"/>
          </a:xfrm>
          <a:prstGeom prst="rect">
            <a:avLst/>
          </a:prstGeom>
          <a:noFill/>
          <a:ln w="9525">
            <a:noFill/>
            <a:miter lim="800000"/>
            <a:headEnd/>
            <a:tailEnd/>
          </a:ln>
          <a:effectLst/>
        </p:spPr>
        <p:txBody>
          <a:bodyPr anchor="ctr"/>
          <a:lstStyle/>
          <a:p>
            <a:pPr algn="ctr" eaLnBrk="1" hangingPunct="1"/>
            <a:r>
              <a:rPr lang="en-US" altLang="en-US" sz="2000" b="1" i="1">
                <a:solidFill>
                  <a:srgbClr val="00CC00"/>
                </a:solidFill>
                <a:latin typeface="Times New Roman" pitchFamily="18" charset="0"/>
                <a:cs typeface="Times New Roman" pitchFamily="18" charset="0"/>
              </a:rPr>
              <a:t>Confidence Level Interval:  </a:t>
            </a:r>
          </a:p>
        </p:txBody>
      </p:sp>
      <p:graphicFrame>
        <p:nvGraphicFramePr>
          <p:cNvPr id="76821" name="Object 51"/>
          <p:cNvGraphicFramePr>
            <a:graphicFrameLocks noChangeAspect="1"/>
          </p:cNvGraphicFramePr>
          <p:nvPr/>
        </p:nvGraphicFramePr>
        <p:xfrm>
          <a:off x="3635375" y="5762625"/>
          <a:ext cx="2879725" cy="309563"/>
        </p:xfrm>
        <a:graphic>
          <a:graphicData uri="http://schemas.openxmlformats.org/presentationml/2006/ole">
            <mc:AlternateContent xmlns:mc="http://schemas.openxmlformats.org/markup-compatibility/2006">
              <mc:Choice xmlns:v="urn:schemas-microsoft-com:vml" Requires="v">
                <p:oleObj spid="_x0000_s76821" name="Ecuación" r:id="rId13" imgW="1714609" imgH="219036" progId="Equation.3">
                  <p:embed/>
                </p:oleObj>
              </mc:Choice>
              <mc:Fallback>
                <p:oleObj name="Ecuación" r:id="rId13" imgW="1714609" imgH="219036" progId="Equation.3">
                  <p:embed/>
                  <p:pic>
                    <p:nvPicPr>
                      <p:cNvPr id="0" name="Object 5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35375" y="5762625"/>
                        <a:ext cx="2879725" cy="309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22" name="Rectangle 52"/>
          <p:cNvSpPr>
            <a:spLocks noChangeArrowheads="1"/>
          </p:cNvSpPr>
          <p:nvPr/>
        </p:nvSpPr>
        <p:spPr bwMode="auto">
          <a:xfrm>
            <a:off x="6805613" y="5776913"/>
            <a:ext cx="2519362" cy="719137"/>
          </a:xfrm>
          <a:prstGeom prst="rect">
            <a:avLst/>
          </a:prstGeom>
          <a:noFill/>
          <a:ln w="9525">
            <a:noFill/>
            <a:miter lim="800000"/>
            <a:headEnd/>
            <a:tailEnd/>
          </a:ln>
          <a:effectLst/>
        </p:spPr>
        <p:txBody>
          <a:bodyPr/>
          <a:lstStyle/>
          <a:p>
            <a:pPr marL="342900" indent="-342900" eaLnBrk="1" hangingPunct="1">
              <a:lnSpc>
                <a:spcPct val="90000"/>
              </a:lnSpc>
              <a:spcBef>
                <a:spcPct val="20000"/>
              </a:spcBef>
            </a:pPr>
            <a:r>
              <a:rPr lang="en-US" altLang="en-US" sz="1600" b="1" i="1">
                <a:solidFill>
                  <a:schemeClr val="bg1"/>
                </a:solidFill>
                <a:latin typeface="Times New Roman" pitchFamily="18" charset="0"/>
                <a:cs typeface="Times New Roman" pitchFamily="18" charset="0"/>
                <a:sym typeface="Symbol" pitchFamily="18" charset="2"/>
              </a:rPr>
              <a:t>(B: What does it mean?)	</a:t>
            </a:r>
          </a:p>
        </p:txBody>
      </p:sp>
      <p:grpSp>
        <p:nvGrpSpPr>
          <p:cNvPr id="76823" name="Group 57"/>
          <p:cNvGrpSpPr>
            <a:grpSpLocks/>
          </p:cNvGrpSpPr>
          <p:nvPr/>
        </p:nvGrpSpPr>
        <p:grpSpPr bwMode="auto">
          <a:xfrm>
            <a:off x="6792913" y="6094413"/>
            <a:ext cx="2519362" cy="719137"/>
            <a:chOff x="4287" y="3476"/>
            <a:chExt cx="1587" cy="453"/>
          </a:xfrm>
        </p:grpSpPr>
        <p:sp>
          <p:nvSpPr>
            <p:cNvPr id="76826" name="Rectangle 53"/>
            <p:cNvSpPr>
              <a:spLocks noChangeArrowheads="1"/>
            </p:cNvSpPr>
            <p:nvPr/>
          </p:nvSpPr>
          <p:spPr bwMode="auto">
            <a:xfrm>
              <a:off x="4287" y="3476"/>
              <a:ext cx="1587" cy="453"/>
            </a:xfrm>
            <a:prstGeom prst="rect">
              <a:avLst/>
            </a:prstGeom>
            <a:noFill/>
            <a:ln w="9525">
              <a:noFill/>
              <a:miter lim="800000"/>
              <a:headEnd/>
              <a:tailEnd/>
            </a:ln>
            <a:effectLst/>
          </p:spPr>
          <p:txBody>
            <a:bodyPr/>
            <a:lstStyle/>
            <a:p>
              <a:pPr marL="342900" indent="-342900" eaLnBrk="1" hangingPunct="1">
                <a:lnSpc>
                  <a:spcPct val="90000"/>
                </a:lnSpc>
                <a:spcBef>
                  <a:spcPct val="20000"/>
                </a:spcBef>
              </a:pPr>
              <a:r>
                <a:rPr lang="en-US" altLang="en-US" sz="1600" b="1" i="1">
                  <a:solidFill>
                    <a:schemeClr val="bg1"/>
                  </a:solidFill>
                  <a:latin typeface="Times New Roman" pitchFamily="18" charset="0"/>
                  <a:cs typeface="Times New Roman" pitchFamily="18" charset="0"/>
                  <a:sym typeface="Symbol" pitchFamily="18" charset="2"/>
                </a:rPr>
                <a:t>(B: Does it contain         ?)	</a:t>
              </a:r>
            </a:p>
          </p:txBody>
        </p:sp>
        <p:graphicFrame>
          <p:nvGraphicFramePr>
            <p:cNvPr id="76827" name="Object 54"/>
            <p:cNvGraphicFramePr>
              <a:graphicFrameLocks noChangeAspect="1"/>
            </p:cNvGraphicFramePr>
            <p:nvPr/>
          </p:nvGraphicFramePr>
          <p:xfrm>
            <a:off x="5375" y="3476"/>
            <a:ext cx="317" cy="221"/>
          </p:xfrm>
          <a:graphic>
            <a:graphicData uri="http://schemas.openxmlformats.org/presentationml/2006/ole">
              <mc:AlternateContent xmlns:mc="http://schemas.openxmlformats.org/markup-compatibility/2006">
                <mc:Choice xmlns:v="urn:schemas-microsoft-com:vml" Requires="v">
                  <p:oleObj spid="_x0000_s76827" name="Ecuación" r:id="rId15" imgW="257275" imgH="219036" progId="Equation.3">
                    <p:embed/>
                  </p:oleObj>
                </mc:Choice>
                <mc:Fallback>
                  <p:oleObj name="Ecuación" r:id="rId15" imgW="257275" imgH="219036" progId="Equation.3">
                    <p:embed/>
                    <p:pic>
                      <p:nvPicPr>
                        <p:cNvPr id="0" name="Object 5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75" y="3476"/>
                          <a:ext cx="317" cy="2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6824" name="Rectangle 55"/>
          <p:cNvSpPr>
            <a:spLocks noChangeArrowheads="1"/>
          </p:cNvSpPr>
          <p:nvPr/>
        </p:nvSpPr>
        <p:spPr bwMode="auto">
          <a:xfrm>
            <a:off x="6877050" y="1917700"/>
            <a:ext cx="2016125" cy="719138"/>
          </a:xfrm>
          <a:prstGeom prst="rect">
            <a:avLst/>
          </a:prstGeom>
          <a:noFill/>
          <a:ln w="9525">
            <a:noFill/>
            <a:miter lim="800000"/>
            <a:headEnd/>
            <a:tailEnd/>
          </a:ln>
          <a:effectLst/>
        </p:spPr>
        <p:txBody>
          <a:bodyPr/>
          <a:lstStyle/>
          <a:p>
            <a:pPr marL="342900" indent="-342900" eaLnBrk="1" hangingPunct="1">
              <a:lnSpc>
                <a:spcPct val="90000"/>
              </a:lnSpc>
              <a:spcBef>
                <a:spcPct val="20000"/>
              </a:spcBef>
            </a:pPr>
            <a:r>
              <a:rPr lang="en-US" altLang="en-US" sz="1600" b="1" i="1">
                <a:solidFill>
                  <a:schemeClr val="bg1"/>
                </a:solidFill>
                <a:latin typeface="Times New Roman" pitchFamily="18" charset="0"/>
                <a:cs typeface="Times New Roman" pitchFamily="18" charset="0"/>
                <a:sym typeface="Symbol" pitchFamily="18" charset="2"/>
              </a:rPr>
              <a:t>(B: OK… “a” model)	</a:t>
            </a:r>
          </a:p>
        </p:txBody>
      </p:sp>
      <p:sp>
        <p:nvSpPr>
          <p:cNvPr id="76825" name="Rectangle 58"/>
          <p:cNvSpPr>
            <a:spLocks noChangeArrowheads="1"/>
          </p:cNvSpPr>
          <p:nvPr/>
        </p:nvSpPr>
        <p:spPr bwMode="auto">
          <a:xfrm>
            <a:off x="79375" y="2600325"/>
            <a:ext cx="4348163" cy="684213"/>
          </a:xfrm>
          <a:prstGeom prst="rect">
            <a:avLst/>
          </a:prstGeom>
          <a:noFill/>
          <a:ln w="9525">
            <a:noFill/>
            <a:miter lim="800000"/>
            <a:headEnd/>
            <a:tailEnd/>
          </a:ln>
          <a:effectLst/>
        </p:spPr>
        <p:txBody>
          <a:bodyPr anchor="ctr"/>
          <a:lstStyle/>
          <a:p>
            <a:pPr algn="ctr" eaLnBrk="1" hangingPunct="1"/>
            <a:r>
              <a:rPr lang="en-US" altLang="en-US" sz="2400" b="1" i="1">
                <a:solidFill>
                  <a:srgbClr val="FF0000"/>
                </a:solidFill>
                <a:latin typeface="Times New Roman" pitchFamily="18" charset="0"/>
                <a:cs typeface="Times New Roman" pitchFamily="18" charset="0"/>
              </a:rPr>
              <a:t>Frequentist / Classical Solution: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
          <p:cNvSpPr>
            <a:spLocks noChangeArrowheads="1"/>
          </p:cNvSpPr>
          <p:nvPr/>
        </p:nvSpPr>
        <p:spPr bwMode="auto">
          <a:xfrm>
            <a:off x="-36513" y="2054225"/>
            <a:ext cx="7056438" cy="684213"/>
          </a:xfrm>
          <a:prstGeom prst="rect">
            <a:avLst/>
          </a:prstGeom>
          <a:noFill/>
          <a:ln w="9525">
            <a:noFill/>
            <a:miter lim="800000"/>
            <a:headEnd/>
            <a:tailEnd/>
          </a:ln>
          <a:effectLst/>
        </p:spPr>
        <p:txBody>
          <a:bodyPr anchor="ctr"/>
          <a:lstStyle/>
          <a:p>
            <a:pPr algn="ctr" eaLnBrk="1" hangingPunct="1"/>
            <a:r>
              <a:rPr lang="en-US" altLang="en-US" sz="2000" b="1" i="1">
                <a:solidFill>
                  <a:srgbClr val="0033CC"/>
                </a:solidFill>
                <a:latin typeface="Times New Roman" pitchFamily="18" charset="0"/>
                <a:cs typeface="Times New Roman" pitchFamily="18" charset="0"/>
              </a:rPr>
              <a:t>Bayes-Laplace postulate </a:t>
            </a:r>
            <a:r>
              <a:rPr lang="en-US" altLang="en-US" sz="2000" b="1" i="1">
                <a:solidFill>
                  <a:srgbClr val="000000"/>
                </a:solidFill>
                <a:latin typeface="Times New Roman" pitchFamily="18" charset="0"/>
                <a:cs typeface="Times New Roman" pitchFamily="18" charset="0"/>
              </a:rPr>
              <a:t>(“Principle of Insufficient Reason”)</a:t>
            </a:r>
            <a:br>
              <a:rPr lang="en-US" altLang="en-US" sz="2000" b="1" i="1">
                <a:solidFill>
                  <a:srgbClr val="0033CC"/>
                </a:solidFill>
                <a:latin typeface="Times New Roman" pitchFamily="18" charset="0"/>
                <a:cs typeface="Times New Roman" pitchFamily="18" charset="0"/>
              </a:rPr>
            </a:br>
            <a:r>
              <a:rPr lang="en-US" altLang="en-US" sz="2000" b="1" i="1">
                <a:solidFill>
                  <a:srgbClr val="FF0000"/>
                </a:solidFill>
                <a:latin typeface="Times New Roman" pitchFamily="18" charset="0"/>
                <a:cs typeface="Times New Roman" pitchFamily="18" charset="0"/>
              </a:rPr>
              <a:t>If no special reason, all possible outcomes are equally likely</a:t>
            </a:r>
            <a:r>
              <a:rPr lang="en-US" altLang="en-US" sz="2000" b="1" i="1">
                <a:solidFill>
                  <a:srgbClr val="0033CC"/>
                </a:solidFill>
                <a:latin typeface="Times New Roman" pitchFamily="18" charset="0"/>
                <a:cs typeface="Times New Roman" pitchFamily="18" charset="0"/>
              </a:rPr>
              <a:t> </a:t>
            </a:r>
          </a:p>
        </p:txBody>
      </p:sp>
      <p:graphicFrame>
        <p:nvGraphicFramePr>
          <p:cNvPr id="78851" name="Object 5"/>
          <p:cNvGraphicFramePr>
            <a:graphicFrameLocks noChangeAspect="1"/>
          </p:cNvGraphicFramePr>
          <p:nvPr/>
        </p:nvGraphicFramePr>
        <p:xfrm>
          <a:off x="7042150" y="2262188"/>
          <a:ext cx="1893888" cy="400050"/>
        </p:xfrm>
        <a:graphic>
          <a:graphicData uri="http://schemas.openxmlformats.org/presentationml/2006/ole">
            <mc:AlternateContent xmlns:mc="http://schemas.openxmlformats.org/markup-compatibility/2006">
              <mc:Choice xmlns:v="urn:schemas-microsoft-com:vml" Requires="v">
                <p:oleObj spid="_x0000_s78851" name="Ecuación" r:id="rId3" imgW="914570" imgH="228705" progId="Equation.3">
                  <p:embed/>
                </p:oleObj>
              </mc:Choice>
              <mc:Fallback>
                <p:oleObj name="Ecuación" r:id="rId3" imgW="914570" imgH="228705"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2150" y="2262188"/>
                        <a:ext cx="1893888"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52" name="Object 8"/>
          <p:cNvGraphicFramePr>
            <a:graphicFrameLocks noChangeAspect="1"/>
          </p:cNvGraphicFramePr>
          <p:nvPr/>
        </p:nvGraphicFramePr>
        <p:xfrm>
          <a:off x="2268538" y="3602038"/>
          <a:ext cx="2706687" cy="342900"/>
        </p:xfrm>
        <a:graphic>
          <a:graphicData uri="http://schemas.openxmlformats.org/presentationml/2006/ole">
            <mc:AlternateContent xmlns:mc="http://schemas.openxmlformats.org/markup-compatibility/2006">
              <mc:Choice xmlns:v="urn:schemas-microsoft-com:vml" Requires="v">
                <p:oleObj spid="_x0000_s78852" name="Ecuación" r:id="rId5" imgW="1371434" imgH="209366" progId="Equation.3">
                  <p:embed/>
                </p:oleObj>
              </mc:Choice>
              <mc:Fallback>
                <p:oleObj name="Ecuación" r:id="rId5" imgW="1371434" imgH="209366"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3602038"/>
                        <a:ext cx="2706687"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53" name="Object 9"/>
          <p:cNvGraphicFramePr>
            <a:graphicFrameLocks noChangeAspect="1"/>
          </p:cNvGraphicFramePr>
          <p:nvPr/>
        </p:nvGraphicFramePr>
        <p:xfrm>
          <a:off x="2268538" y="3040063"/>
          <a:ext cx="3924300" cy="404812"/>
        </p:xfrm>
        <a:graphic>
          <a:graphicData uri="http://schemas.openxmlformats.org/presentationml/2006/ole">
            <mc:AlternateContent xmlns:mc="http://schemas.openxmlformats.org/markup-compatibility/2006">
              <mc:Choice xmlns:v="urn:schemas-microsoft-com:vml" Requires="v">
                <p:oleObj spid="_x0000_s78853" name="Ecuación" r:id="rId7" imgW="2000096" imgH="247624" progId="Equation.3">
                  <p:embed/>
                </p:oleObj>
              </mc:Choice>
              <mc:Fallback>
                <p:oleObj name="Ecuación" r:id="rId7" imgW="2000096" imgH="247624"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8538" y="3040063"/>
                        <a:ext cx="3924300"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54" name="Rectangle 11"/>
          <p:cNvSpPr>
            <a:spLocks noChangeArrowheads="1"/>
          </p:cNvSpPr>
          <p:nvPr/>
        </p:nvSpPr>
        <p:spPr bwMode="auto">
          <a:xfrm>
            <a:off x="-238125" y="620713"/>
            <a:ext cx="2520950" cy="684212"/>
          </a:xfrm>
          <a:prstGeom prst="rect">
            <a:avLst/>
          </a:prstGeom>
          <a:noFill/>
          <a:ln w="9525">
            <a:noFill/>
            <a:miter lim="800000"/>
            <a:headEnd/>
            <a:tailEnd/>
          </a:ln>
          <a:effectLst/>
        </p:spPr>
        <p:txBody>
          <a:bodyPr anchor="ctr"/>
          <a:lstStyle/>
          <a:p>
            <a:pPr algn="ctr" eaLnBrk="1" hangingPunct="1"/>
            <a:r>
              <a:rPr lang="en-US" altLang="en-US" sz="2000" b="1" i="1">
                <a:solidFill>
                  <a:srgbClr val="00CC00"/>
                </a:solidFill>
                <a:latin typeface="Times New Roman" pitchFamily="18" charset="0"/>
                <a:cs typeface="Times New Roman" pitchFamily="18" charset="0"/>
              </a:rPr>
              <a:t>Bayes “rule”: </a:t>
            </a:r>
          </a:p>
        </p:txBody>
      </p:sp>
      <p:graphicFrame>
        <p:nvGraphicFramePr>
          <p:cNvPr id="78855" name="Object 13"/>
          <p:cNvGraphicFramePr>
            <a:graphicFrameLocks noChangeAspect="1"/>
          </p:cNvGraphicFramePr>
          <p:nvPr/>
        </p:nvGraphicFramePr>
        <p:xfrm>
          <a:off x="2425700" y="804863"/>
          <a:ext cx="3875088" cy="363537"/>
        </p:xfrm>
        <a:graphic>
          <a:graphicData uri="http://schemas.openxmlformats.org/presentationml/2006/ole">
            <mc:AlternateContent xmlns:mc="http://schemas.openxmlformats.org/markup-compatibility/2006">
              <mc:Choice xmlns:v="urn:schemas-microsoft-com:vml" Requires="v">
                <p:oleObj spid="_x0000_s78855" name="Ecuación" r:id="rId9" imgW="1971884" imgH="219036" progId="Equation.3">
                  <p:embed/>
                </p:oleObj>
              </mc:Choice>
              <mc:Fallback>
                <p:oleObj name="Ecuación" r:id="rId9" imgW="1971884" imgH="219036"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25700" y="804863"/>
                        <a:ext cx="3875088" cy="363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56" name="Rectangle 14"/>
          <p:cNvSpPr>
            <a:spLocks noChangeArrowheads="1"/>
          </p:cNvSpPr>
          <p:nvPr/>
        </p:nvSpPr>
        <p:spPr bwMode="auto">
          <a:xfrm>
            <a:off x="-223838" y="1592263"/>
            <a:ext cx="2520951" cy="684212"/>
          </a:xfrm>
          <a:prstGeom prst="rect">
            <a:avLst/>
          </a:prstGeom>
          <a:noFill/>
          <a:ln w="9525">
            <a:noFill/>
            <a:miter lim="800000"/>
            <a:headEnd/>
            <a:tailEnd/>
          </a:ln>
          <a:effectLst/>
        </p:spPr>
        <p:txBody>
          <a:bodyPr anchor="ctr"/>
          <a:lstStyle/>
          <a:p>
            <a:pPr algn="ctr" eaLnBrk="1" hangingPunct="1"/>
            <a:r>
              <a:rPr lang="en-US" altLang="en-US" sz="2000" b="1" i="1">
                <a:solidFill>
                  <a:srgbClr val="00CC00"/>
                </a:solidFill>
                <a:latin typeface="Times New Roman" pitchFamily="18" charset="0"/>
                <a:cs typeface="Times New Roman" pitchFamily="18" charset="0"/>
              </a:rPr>
              <a:t>Prior density: </a:t>
            </a:r>
          </a:p>
        </p:txBody>
      </p:sp>
      <p:sp>
        <p:nvSpPr>
          <p:cNvPr id="78857" name="Rectangle 15"/>
          <p:cNvSpPr>
            <a:spLocks noChangeArrowheads="1"/>
          </p:cNvSpPr>
          <p:nvPr/>
        </p:nvSpPr>
        <p:spPr bwMode="auto">
          <a:xfrm>
            <a:off x="6350" y="2852738"/>
            <a:ext cx="2447925" cy="684212"/>
          </a:xfrm>
          <a:prstGeom prst="rect">
            <a:avLst/>
          </a:prstGeom>
          <a:noFill/>
          <a:ln w="9525">
            <a:noFill/>
            <a:miter lim="800000"/>
            <a:headEnd/>
            <a:tailEnd/>
          </a:ln>
          <a:effectLst/>
        </p:spPr>
        <p:txBody>
          <a:bodyPr anchor="ctr"/>
          <a:lstStyle/>
          <a:p>
            <a:pPr algn="ctr" eaLnBrk="1" hangingPunct="1"/>
            <a:r>
              <a:rPr lang="en-US" altLang="en-US" sz="2000" b="1" i="1">
                <a:solidFill>
                  <a:srgbClr val="00CC00"/>
                </a:solidFill>
                <a:latin typeface="Times New Roman" pitchFamily="18" charset="0"/>
                <a:cs typeface="Times New Roman" pitchFamily="18" charset="0"/>
              </a:rPr>
              <a:t>Posterior density: </a:t>
            </a:r>
          </a:p>
        </p:txBody>
      </p:sp>
      <p:graphicFrame>
        <p:nvGraphicFramePr>
          <p:cNvPr id="78858" name="Object 16"/>
          <p:cNvGraphicFramePr>
            <a:graphicFrameLocks noChangeAspect="1"/>
          </p:cNvGraphicFramePr>
          <p:nvPr/>
        </p:nvGraphicFramePr>
        <p:xfrm>
          <a:off x="1187450" y="3960813"/>
          <a:ext cx="1512888" cy="568325"/>
        </p:xfrm>
        <a:graphic>
          <a:graphicData uri="http://schemas.openxmlformats.org/presentationml/2006/ole">
            <mc:AlternateContent xmlns:mc="http://schemas.openxmlformats.org/markup-compatibility/2006">
              <mc:Choice xmlns:v="urn:schemas-microsoft-com:vml" Requires="v">
                <p:oleObj spid="_x0000_s78858" name="Ecuación" r:id="rId11" imgW="838356" imgH="380895" progId="Equation.3">
                  <p:embed/>
                </p:oleObj>
              </mc:Choice>
              <mc:Fallback>
                <p:oleObj name="Ecuación" r:id="rId11" imgW="838356" imgH="380895"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87450" y="3960813"/>
                        <a:ext cx="1512888"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59" name="Object 18"/>
          <p:cNvGraphicFramePr>
            <a:graphicFrameLocks noChangeAspect="1"/>
          </p:cNvGraphicFramePr>
          <p:nvPr/>
        </p:nvGraphicFramePr>
        <p:xfrm>
          <a:off x="1914525" y="4494213"/>
          <a:ext cx="1793875" cy="619125"/>
        </p:xfrm>
        <a:graphic>
          <a:graphicData uri="http://schemas.openxmlformats.org/presentationml/2006/ole">
            <mc:AlternateContent xmlns:mc="http://schemas.openxmlformats.org/markup-compatibility/2006">
              <mc:Choice xmlns:v="urn:schemas-microsoft-com:vml" Requires="v">
                <p:oleObj spid="_x0000_s78859" name="Ecuación" r:id="rId13" imgW="914570" imgH="380895" progId="Equation.3">
                  <p:embed/>
                </p:oleObj>
              </mc:Choice>
              <mc:Fallback>
                <p:oleObj name="Ecuación" r:id="rId13" imgW="914570" imgH="380895" progId="Equation.3">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14525" y="4494213"/>
                        <a:ext cx="1793875"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60" name="Object 19"/>
          <p:cNvGraphicFramePr>
            <a:graphicFrameLocks noChangeAspect="1"/>
          </p:cNvGraphicFramePr>
          <p:nvPr/>
        </p:nvGraphicFramePr>
        <p:xfrm>
          <a:off x="1916113" y="5081588"/>
          <a:ext cx="2655887" cy="603250"/>
        </p:xfrm>
        <a:graphic>
          <a:graphicData uri="http://schemas.openxmlformats.org/presentationml/2006/ole">
            <mc:AlternateContent xmlns:mc="http://schemas.openxmlformats.org/markup-compatibility/2006">
              <mc:Choice xmlns:v="urn:schemas-microsoft-com:vml" Requires="v">
                <p:oleObj spid="_x0000_s78860" name="Ecuación" r:id="rId15" imgW="1485966" imgH="409483" progId="Equation.3">
                  <p:embed/>
                </p:oleObj>
              </mc:Choice>
              <mc:Fallback>
                <p:oleObj name="Ecuación" r:id="rId15" imgW="1485966" imgH="409483" progId="Equation.3">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16113" y="5081588"/>
                        <a:ext cx="2655887"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61" name="Object 20"/>
          <p:cNvGraphicFramePr>
            <a:graphicFrameLocks noChangeAspect="1"/>
          </p:cNvGraphicFramePr>
          <p:nvPr/>
        </p:nvGraphicFramePr>
        <p:xfrm>
          <a:off x="3708400" y="4170363"/>
          <a:ext cx="1152525" cy="214312"/>
        </p:xfrm>
        <a:graphic>
          <a:graphicData uri="http://schemas.openxmlformats.org/presentationml/2006/ole">
            <mc:AlternateContent xmlns:mc="http://schemas.openxmlformats.org/markup-compatibility/2006">
              <mc:Choice xmlns:v="urn:schemas-microsoft-com:vml" Requires="v">
                <p:oleObj spid="_x0000_s78861" name="Ecuación" r:id="rId17" imgW="762142" imgH="171529" progId="Equation.3">
                  <p:embed/>
                </p:oleObj>
              </mc:Choice>
              <mc:Fallback>
                <p:oleObj name="Ecuación" r:id="rId17" imgW="762142" imgH="171529" progId="Equation.3">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08400" y="4170363"/>
                        <a:ext cx="1152525" cy="214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62" name="Object 21"/>
          <p:cNvGraphicFramePr>
            <a:graphicFrameLocks noChangeAspect="1"/>
          </p:cNvGraphicFramePr>
          <p:nvPr/>
        </p:nvGraphicFramePr>
        <p:xfrm>
          <a:off x="5267325" y="3960813"/>
          <a:ext cx="673100" cy="565150"/>
        </p:xfrm>
        <a:graphic>
          <a:graphicData uri="http://schemas.openxmlformats.org/presentationml/2006/ole">
            <mc:AlternateContent xmlns:mc="http://schemas.openxmlformats.org/markup-compatibility/2006">
              <mc:Choice xmlns:v="urn:schemas-microsoft-com:vml" Requires="v">
                <p:oleObj spid="_x0000_s78862" name="Ecuación" r:id="rId19" imgW="371386" imgH="380895" progId="Equation.3">
                  <p:embed/>
                </p:oleObj>
              </mc:Choice>
              <mc:Fallback>
                <p:oleObj name="Ecuación" r:id="rId19" imgW="371386" imgH="380895" progId="Equation.3">
                  <p:embed/>
                  <p:pic>
                    <p:nvPicPr>
                      <p:cNvPr id="0" name="Object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267325" y="3960813"/>
                        <a:ext cx="673100"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63" name="Object 22"/>
          <p:cNvGraphicFramePr>
            <a:graphicFrameLocks noChangeAspect="1"/>
          </p:cNvGraphicFramePr>
          <p:nvPr/>
        </p:nvGraphicFramePr>
        <p:xfrm>
          <a:off x="5278438" y="4454525"/>
          <a:ext cx="700087" cy="587375"/>
        </p:xfrm>
        <a:graphic>
          <a:graphicData uri="http://schemas.openxmlformats.org/presentationml/2006/ole">
            <mc:AlternateContent xmlns:mc="http://schemas.openxmlformats.org/markup-compatibility/2006">
              <mc:Choice xmlns:v="urn:schemas-microsoft-com:vml" Requires="v">
                <p:oleObj spid="_x0000_s78863" name="Ecuación" r:id="rId21" imgW="371386" imgH="380895" progId="Equation.3">
                  <p:embed/>
                </p:oleObj>
              </mc:Choice>
              <mc:Fallback>
                <p:oleObj name="Ecuación" r:id="rId21" imgW="371386" imgH="380895" progId="Equation.3">
                  <p:embed/>
                  <p:pic>
                    <p:nvPicPr>
                      <p:cNvPr id="0" name="Object 2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278438" y="4454525"/>
                        <a:ext cx="700087"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64" name="Object 23"/>
          <p:cNvGraphicFramePr>
            <a:graphicFrameLocks noChangeAspect="1"/>
          </p:cNvGraphicFramePr>
          <p:nvPr/>
        </p:nvGraphicFramePr>
        <p:xfrm>
          <a:off x="5276850" y="5140325"/>
          <a:ext cx="1571625" cy="549275"/>
        </p:xfrm>
        <a:graphic>
          <a:graphicData uri="http://schemas.openxmlformats.org/presentationml/2006/ole">
            <mc:AlternateContent xmlns:mc="http://schemas.openxmlformats.org/markup-compatibility/2006">
              <mc:Choice xmlns:v="urn:schemas-microsoft-com:vml" Requires="v">
                <p:oleObj spid="_x0000_s78864" name="Ecuación" r:id="rId23" imgW="904885" imgH="380895" progId="Equation.3">
                  <p:embed/>
                </p:oleObj>
              </mc:Choice>
              <mc:Fallback>
                <p:oleObj name="Ecuación" r:id="rId23" imgW="904885" imgH="380895" progId="Equation.3">
                  <p:embed/>
                  <p:pic>
                    <p:nvPicPr>
                      <p:cNvPr id="0" name="Object 2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276850" y="5140325"/>
                        <a:ext cx="1571625"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6808" name="Rectangle 24"/>
          <p:cNvSpPr>
            <a:spLocks noChangeArrowheads="1"/>
          </p:cNvSpPr>
          <p:nvPr/>
        </p:nvSpPr>
        <p:spPr bwMode="auto">
          <a:xfrm>
            <a:off x="34925" y="44450"/>
            <a:ext cx="2520950" cy="684213"/>
          </a:xfrm>
          <a:prstGeom prst="rect">
            <a:avLst/>
          </a:prstGeom>
          <a:noFill/>
          <a:ln>
            <a:noFill/>
          </a:ln>
          <a:effectLst/>
        </p:spPr>
        <p:txBody>
          <a:bodyPr anchor="ctr"/>
          <a:lstStyle>
            <a:lvl1pPr algn="ctr">
              <a:defRPr sz="4400">
                <a:solidFill>
                  <a:schemeClr val="tx2"/>
                </a:solidFill>
                <a:effectLst>
                  <a:outerShdw blurRad="38100" dist="38100" dir="2700000" algn="tl">
                    <a:srgbClr val="000000"/>
                  </a:outerShdw>
                </a:effectLst>
                <a:latin typeface="Times New Roman" panose="02020603050405020304" pitchFamily="18" charset="0"/>
              </a:defRPr>
            </a:lvl1pPr>
            <a:lvl2pPr algn="ctr">
              <a:defRPr sz="4400">
                <a:solidFill>
                  <a:schemeClr val="tx2"/>
                </a:solidFill>
                <a:effectLst>
                  <a:outerShdw blurRad="38100" dist="38100" dir="2700000" algn="tl">
                    <a:srgbClr val="000000"/>
                  </a:outerShdw>
                </a:effectLst>
                <a:latin typeface="Times New Roman" panose="02020603050405020304" pitchFamily="18" charset="0"/>
              </a:defRPr>
            </a:lvl2pPr>
            <a:lvl3pPr algn="ctr">
              <a:defRPr sz="4400">
                <a:solidFill>
                  <a:schemeClr val="tx2"/>
                </a:solidFill>
                <a:effectLst>
                  <a:outerShdw blurRad="38100" dist="38100" dir="2700000" algn="tl">
                    <a:srgbClr val="000000"/>
                  </a:outerShdw>
                </a:effectLst>
                <a:latin typeface="Times New Roman" panose="02020603050405020304" pitchFamily="18" charset="0"/>
              </a:defRPr>
            </a:lvl3pPr>
            <a:lvl4pPr algn="ctr">
              <a:defRPr sz="4400">
                <a:solidFill>
                  <a:schemeClr val="tx2"/>
                </a:solidFill>
                <a:effectLst>
                  <a:outerShdw blurRad="38100" dist="38100" dir="2700000" algn="tl">
                    <a:srgbClr val="000000"/>
                  </a:outerShdw>
                </a:effectLst>
                <a:latin typeface="Times New Roman" panose="02020603050405020304" pitchFamily="18" charset="0"/>
              </a:defRPr>
            </a:lvl4pPr>
            <a:lvl5pPr algn="ctr">
              <a:defRPr sz="4400">
                <a:solidFill>
                  <a:schemeClr val="tx2"/>
                </a:solidFill>
                <a:effectLst>
                  <a:outerShdw blurRad="38100" dist="38100" dir="2700000" algn="tl">
                    <a:srgbClr val="000000"/>
                  </a:outerShdw>
                </a:effectLst>
                <a:latin typeface="Times New Roman" panose="02020603050405020304" pitchFamily="18"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Times New Roman" panose="02020603050405020304" pitchFamily="18"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Times New Roman" panose="02020603050405020304" pitchFamily="18"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Times New Roman" panose="02020603050405020304" pitchFamily="18"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Times New Roman" panose="02020603050405020304" pitchFamily="18" charset="0"/>
              </a:defRPr>
            </a:lvl9pPr>
          </a:lstStyle>
          <a:p>
            <a:pPr eaLnBrk="1" hangingPunct="1">
              <a:defRPr/>
            </a:pPr>
            <a:r>
              <a:rPr lang="en-US" altLang="en-US" sz="2400" b="1" i="1">
                <a:solidFill>
                  <a:srgbClr val="FF0000"/>
                </a:solidFill>
                <a:effectLst/>
                <a:cs typeface="Times New Roman" panose="02020603050405020304" pitchFamily="18" charset="0"/>
              </a:rPr>
              <a:t>Bayes</a:t>
            </a:r>
            <a:r>
              <a:rPr lang="en-US" altLang="en-US" sz="2400" b="1" i="1">
                <a:solidFill>
                  <a:srgbClr val="FF0000"/>
                </a:solidFill>
                <a:cs typeface="Times New Roman" panose="02020603050405020304" pitchFamily="18" charset="0"/>
              </a:rPr>
              <a:t> </a:t>
            </a:r>
            <a:r>
              <a:rPr lang="en-US" altLang="en-US" sz="2400" b="1" i="1">
                <a:solidFill>
                  <a:srgbClr val="FF0000"/>
                </a:solidFill>
                <a:effectLst/>
                <a:cs typeface="Times New Roman" panose="02020603050405020304" pitchFamily="18" charset="0"/>
              </a:rPr>
              <a:t>Solution:</a:t>
            </a:r>
          </a:p>
        </p:txBody>
      </p:sp>
      <p:sp>
        <p:nvSpPr>
          <p:cNvPr id="78866" name="Rectangle 25"/>
          <p:cNvSpPr>
            <a:spLocks noChangeArrowheads="1"/>
          </p:cNvSpPr>
          <p:nvPr/>
        </p:nvSpPr>
        <p:spPr bwMode="auto">
          <a:xfrm>
            <a:off x="7938" y="3421063"/>
            <a:ext cx="2447925" cy="684212"/>
          </a:xfrm>
          <a:prstGeom prst="rect">
            <a:avLst/>
          </a:prstGeom>
          <a:noFill/>
          <a:ln w="9525">
            <a:noFill/>
            <a:miter lim="800000"/>
            <a:headEnd/>
            <a:tailEnd/>
          </a:ln>
          <a:effectLst/>
        </p:spPr>
        <p:txBody>
          <a:bodyPr anchor="ctr"/>
          <a:lstStyle/>
          <a:p>
            <a:pPr algn="ctr" eaLnBrk="1" hangingPunct="1"/>
            <a:r>
              <a:rPr lang="en-US" altLang="en-US" sz="2000" b="1" i="1">
                <a:solidFill>
                  <a:srgbClr val="00CC00"/>
                </a:solidFill>
                <a:latin typeface="Times New Roman" pitchFamily="18" charset="0"/>
                <a:cs typeface="Times New Roman" pitchFamily="18" charset="0"/>
              </a:rPr>
              <a:t>Inferences on  </a:t>
            </a:r>
            <a:r>
              <a:rPr lang="el-GR" altLang="en-US" sz="2000" b="1" i="1">
                <a:solidFill>
                  <a:srgbClr val="00CC00"/>
                </a:solidFill>
                <a:latin typeface="Times New Roman" pitchFamily="18" charset="0"/>
                <a:cs typeface="Times New Roman" pitchFamily="18" charset="0"/>
              </a:rPr>
              <a:t>θ</a:t>
            </a:r>
            <a:r>
              <a:rPr lang="en-US" altLang="en-US" sz="2000" b="1" i="1">
                <a:solidFill>
                  <a:srgbClr val="00CC00"/>
                </a:solidFill>
                <a:latin typeface="Times New Roman" pitchFamily="18" charset="0"/>
                <a:cs typeface="Times New Roman" pitchFamily="18" charset="0"/>
              </a:rPr>
              <a:t> : </a:t>
            </a:r>
          </a:p>
        </p:txBody>
      </p:sp>
      <p:graphicFrame>
        <p:nvGraphicFramePr>
          <p:cNvPr id="78867" name="Object 26"/>
          <p:cNvGraphicFramePr>
            <a:graphicFrameLocks noChangeAspect="1"/>
          </p:cNvGraphicFramePr>
          <p:nvPr/>
        </p:nvGraphicFramePr>
        <p:xfrm>
          <a:off x="1193800" y="5734050"/>
          <a:ext cx="3421063" cy="712788"/>
        </p:xfrm>
        <a:graphic>
          <a:graphicData uri="http://schemas.openxmlformats.org/presentationml/2006/ole">
            <mc:AlternateContent xmlns:mc="http://schemas.openxmlformats.org/markup-compatibility/2006">
              <mc:Choice xmlns:v="urn:schemas-microsoft-com:vml" Requires="v">
                <p:oleObj spid="_x0000_s78867" name="Ecuación" r:id="rId25" imgW="1923882" imgH="485578" progId="Equation.3">
                  <p:embed/>
                </p:oleObj>
              </mc:Choice>
              <mc:Fallback>
                <p:oleObj name="Ecuación" r:id="rId25" imgW="1923882" imgH="485578" progId="Equation.3">
                  <p:embed/>
                  <p:pic>
                    <p:nvPicPr>
                      <p:cNvPr id="0" name="Object 2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193800" y="5734050"/>
                        <a:ext cx="3421063" cy="712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68" name="Rectangle 28"/>
          <p:cNvSpPr>
            <a:spLocks noChangeArrowheads="1"/>
          </p:cNvSpPr>
          <p:nvPr/>
        </p:nvSpPr>
        <p:spPr bwMode="auto">
          <a:xfrm>
            <a:off x="2627313" y="1198563"/>
            <a:ext cx="6516687" cy="719137"/>
          </a:xfrm>
          <a:prstGeom prst="rect">
            <a:avLst/>
          </a:prstGeom>
          <a:noFill/>
          <a:ln w="9525">
            <a:noFill/>
            <a:miter lim="800000"/>
            <a:headEnd/>
            <a:tailEnd/>
          </a:ln>
          <a:effectLst/>
        </p:spPr>
        <p:txBody>
          <a:bodyPr/>
          <a:lstStyle/>
          <a:p>
            <a:pPr marL="342900" indent="-342900" eaLnBrk="1" hangingPunct="1">
              <a:lnSpc>
                <a:spcPct val="90000"/>
              </a:lnSpc>
              <a:spcBef>
                <a:spcPct val="20000"/>
              </a:spcBef>
            </a:pPr>
            <a:r>
              <a:rPr lang="en-US" altLang="en-US" sz="1600" b="1" i="1">
                <a:solidFill>
                  <a:schemeClr val="bg1"/>
                </a:solidFill>
                <a:latin typeface="Times New Roman" pitchFamily="18" charset="0"/>
                <a:cs typeface="Times New Roman" pitchFamily="18" charset="0"/>
                <a:sym typeface="Symbol" pitchFamily="18" charset="2"/>
              </a:rPr>
              <a:t>(F: θ is a fixed (albeit unknown) number. Can’t talk about probabilities…	</a:t>
            </a:r>
          </a:p>
        </p:txBody>
      </p:sp>
      <p:sp>
        <p:nvSpPr>
          <p:cNvPr id="78869" name="Rectangle 31"/>
          <p:cNvSpPr>
            <a:spLocks noChangeArrowheads="1"/>
          </p:cNvSpPr>
          <p:nvPr/>
        </p:nvSpPr>
        <p:spPr bwMode="auto">
          <a:xfrm>
            <a:off x="2700338" y="1485900"/>
            <a:ext cx="6443662" cy="719138"/>
          </a:xfrm>
          <a:prstGeom prst="rect">
            <a:avLst/>
          </a:prstGeom>
          <a:noFill/>
          <a:ln w="9525">
            <a:noFill/>
            <a:miter lim="800000"/>
            <a:headEnd/>
            <a:tailEnd/>
          </a:ln>
          <a:effectLst/>
        </p:spPr>
        <p:txBody>
          <a:bodyPr/>
          <a:lstStyle/>
          <a:p>
            <a:pPr marL="342900" indent="-342900" eaLnBrk="1" hangingPunct="1">
              <a:lnSpc>
                <a:spcPct val="90000"/>
              </a:lnSpc>
              <a:spcBef>
                <a:spcPct val="20000"/>
              </a:spcBef>
            </a:pPr>
            <a:r>
              <a:rPr lang="en-US" altLang="en-US" sz="1600" b="1" i="1">
                <a:solidFill>
                  <a:schemeClr val="bg1"/>
                </a:solidFill>
                <a:latin typeface="Times New Roman" pitchFamily="18" charset="0"/>
                <a:cs typeface="Times New Roman" pitchFamily="18" charset="0"/>
                <a:sym typeface="Symbol" pitchFamily="18" charset="2"/>
              </a:rPr>
              <a:t>B: Probability is…      </a:t>
            </a:r>
            <a:r>
              <a:rPr lang="en-GB" altLang="en-US" sz="1600" b="1" i="1">
                <a:solidFill>
                  <a:srgbClr val="000000"/>
                </a:solidFill>
                <a:latin typeface="Times New Roman" pitchFamily="18" charset="0"/>
              </a:rPr>
              <a:t>+ Ramsey, de Finetti, Savage, Lindley, …</a:t>
            </a:r>
            <a:r>
              <a:rPr lang="en-GB" altLang="en-US" sz="1600" b="1" i="1">
                <a:solidFill>
                  <a:schemeClr val="bg1"/>
                </a:solidFill>
                <a:latin typeface="Times New Roman" pitchFamily="18" charset="0"/>
              </a:rPr>
              <a:t>)</a:t>
            </a:r>
            <a:endParaRPr lang="en-US" altLang="en-US" sz="1600" b="1" i="1">
              <a:solidFill>
                <a:schemeClr val="bg1"/>
              </a:solidFill>
              <a:latin typeface="Times New Roman" pitchFamily="18" charset="0"/>
              <a:cs typeface="Times New Roman" pitchFamily="18" charset="0"/>
              <a:sym typeface="Symbol" pitchFamily="18" charset="2"/>
            </a:endParaRPr>
          </a:p>
        </p:txBody>
      </p:sp>
      <p:sp>
        <p:nvSpPr>
          <p:cNvPr id="78870" name="Rectangle 32"/>
          <p:cNvSpPr>
            <a:spLocks noChangeArrowheads="1"/>
          </p:cNvSpPr>
          <p:nvPr/>
        </p:nvSpPr>
        <p:spPr bwMode="auto">
          <a:xfrm>
            <a:off x="6732588" y="3097213"/>
            <a:ext cx="2146300" cy="358775"/>
          </a:xfrm>
          <a:prstGeom prst="rect">
            <a:avLst/>
          </a:prstGeom>
          <a:noFill/>
          <a:ln w="9525">
            <a:noFill/>
            <a:miter lim="800000"/>
            <a:headEnd/>
            <a:tailEnd/>
          </a:ln>
          <a:effectLst/>
        </p:spPr>
        <p:txBody>
          <a:bodyPr/>
          <a:lstStyle/>
          <a:p>
            <a:pPr marL="342900" indent="-342900" eaLnBrk="1" hangingPunct="1">
              <a:lnSpc>
                <a:spcPct val="90000"/>
              </a:lnSpc>
              <a:spcBef>
                <a:spcPct val="20000"/>
              </a:spcBef>
            </a:pPr>
            <a:r>
              <a:rPr lang="en-US" altLang="en-US" sz="1600" b="1" i="1">
                <a:solidFill>
                  <a:schemeClr val="bg1"/>
                </a:solidFill>
                <a:latin typeface="Times New Roman" pitchFamily="18" charset="0"/>
                <a:cs typeface="Times New Roman" pitchFamily="18" charset="0"/>
                <a:sym typeface="Symbol" pitchFamily="18" charset="2"/>
              </a:rPr>
              <a:t>(F: Inferences depend </a:t>
            </a:r>
          </a:p>
          <a:p>
            <a:pPr marL="342900" indent="-342900" eaLnBrk="1" hangingPunct="1">
              <a:lnSpc>
                <a:spcPct val="90000"/>
              </a:lnSpc>
              <a:spcBef>
                <a:spcPct val="20000"/>
              </a:spcBef>
            </a:pPr>
            <a:r>
              <a:rPr lang="en-US" altLang="en-US" sz="1600" b="1" i="1">
                <a:solidFill>
                  <a:schemeClr val="bg1"/>
                </a:solidFill>
                <a:latin typeface="Times New Roman" pitchFamily="18" charset="0"/>
                <a:cs typeface="Times New Roman" pitchFamily="18" charset="0"/>
                <a:sym typeface="Symbol" pitchFamily="18" charset="2"/>
              </a:rPr>
              <a:t>	on  </a:t>
            </a:r>
            <a:r>
              <a:rPr lang="el-GR" altLang="en-US" sz="1600" b="1" i="1">
                <a:solidFill>
                  <a:schemeClr val="bg1"/>
                </a:solidFill>
                <a:latin typeface="Times New Roman" pitchFamily="18" charset="0"/>
                <a:cs typeface="Times New Roman" pitchFamily="18" charset="0"/>
                <a:sym typeface="Symbol" pitchFamily="18" charset="2"/>
              </a:rPr>
              <a:t>π</a:t>
            </a:r>
            <a:r>
              <a:rPr lang="es-ES" altLang="en-US" sz="1600" b="1" i="1">
                <a:solidFill>
                  <a:schemeClr val="bg1"/>
                </a:solidFill>
                <a:latin typeface="Times New Roman" pitchFamily="18" charset="0"/>
                <a:cs typeface="Times New Roman" pitchFamily="18" charset="0"/>
                <a:sym typeface="Symbol" pitchFamily="18" charset="2"/>
              </a:rPr>
              <a:t>(</a:t>
            </a:r>
            <a:r>
              <a:rPr lang="el-GR" altLang="en-US" sz="1600" b="1" i="1">
                <a:solidFill>
                  <a:schemeClr val="bg1"/>
                </a:solidFill>
                <a:latin typeface="Times New Roman" pitchFamily="18" charset="0"/>
                <a:cs typeface="Times New Roman" pitchFamily="18" charset="0"/>
                <a:sym typeface="Symbol" pitchFamily="18" charset="2"/>
              </a:rPr>
              <a:t>θ</a:t>
            </a:r>
            <a:r>
              <a:rPr lang="es-ES" altLang="en-US" sz="1600" b="1" i="1">
                <a:solidFill>
                  <a:schemeClr val="bg1"/>
                </a:solidFill>
                <a:latin typeface="Times New Roman" pitchFamily="18" charset="0"/>
                <a:cs typeface="Times New Roman" pitchFamily="18" charset="0"/>
                <a:sym typeface="Symbol" pitchFamily="18" charset="2"/>
              </a:rPr>
              <a:t>)</a:t>
            </a:r>
            <a:r>
              <a:rPr lang="en-US" altLang="en-US" sz="1600" b="1" i="1">
                <a:solidFill>
                  <a:schemeClr val="bg1"/>
                </a:solidFill>
                <a:latin typeface="Times New Roman" pitchFamily="18" charset="0"/>
                <a:cs typeface="Times New Roman" pitchFamily="18" charset="0"/>
                <a:sym typeface="Symbol" pitchFamily="18" charset="2"/>
              </a:rPr>
              <a:t>  ?	</a:t>
            </a:r>
          </a:p>
        </p:txBody>
      </p:sp>
      <p:sp>
        <p:nvSpPr>
          <p:cNvPr id="78871" name="Rectangle 33"/>
          <p:cNvSpPr>
            <a:spLocks noChangeArrowheads="1"/>
          </p:cNvSpPr>
          <p:nvPr/>
        </p:nvSpPr>
        <p:spPr bwMode="auto">
          <a:xfrm>
            <a:off x="6732588" y="4106863"/>
            <a:ext cx="2232025" cy="358775"/>
          </a:xfrm>
          <a:prstGeom prst="rect">
            <a:avLst/>
          </a:prstGeom>
          <a:noFill/>
          <a:ln w="9525">
            <a:noFill/>
            <a:miter lim="800000"/>
            <a:headEnd/>
            <a:tailEnd/>
          </a:ln>
          <a:effectLst/>
        </p:spPr>
        <p:txBody>
          <a:bodyPr/>
          <a:lstStyle/>
          <a:p>
            <a:pPr marL="342900" indent="-342900" eaLnBrk="1" hangingPunct="1">
              <a:lnSpc>
                <a:spcPct val="90000"/>
              </a:lnSpc>
              <a:spcBef>
                <a:spcPct val="20000"/>
              </a:spcBef>
            </a:pPr>
            <a:r>
              <a:rPr lang="en-US" altLang="en-US" sz="1600" b="1" i="1">
                <a:solidFill>
                  <a:schemeClr val="bg1"/>
                </a:solidFill>
                <a:latin typeface="Times New Roman" pitchFamily="18" charset="0"/>
                <a:cs typeface="Times New Roman" pitchFamily="18" charset="0"/>
                <a:sym typeface="Symbol" pitchFamily="18" charset="2"/>
              </a:rPr>
              <a:t>(F: Is biased ?</a:t>
            </a:r>
          </a:p>
          <a:p>
            <a:pPr marL="342900" indent="-342900" eaLnBrk="1" hangingPunct="1">
              <a:lnSpc>
                <a:spcPct val="90000"/>
              </a:lnSpc>
              <a:spcBef>
                <a:spcPct val="20000"/>
              </a:spcBef>
            </a:pPr>
            <a:r>
              <a:rPr lang="en-US" altLang="en-US" sz="1600" b="1" i="1">
                <a:solidFill>
                  <a:schemeClr val="bg1"/>
                </a:solidFill>
                <a:latin typeface="Times New Roman" pitchFamily="18" charset="0"/>
                <a:cs typeface="Times New Roman" pitchFamily="18" charset="0"/>
                <a:sym typeface="Symbol" pitchFamily="18" charset="2"/>
              </a:rPr>
              <a:t> B: So what? n=0,n=N)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5"/>
          <p:cNvPicPr>
            <a:picLocks noChangeAspect="1" noChangeArrowheads="1"/>
          </p:cNvPicPr>
          <p:nvPr/>
        </p:nvPicPr>
        <p:blipFill>
          <a:blip r:embed="rId3" cstate="print"/>
          <a:srcRect l="4774" t="55927" r="9947" b="1967"/>
          <a:stretch>
            <a:fillRect/>
          </a:stretch>
        </p:blipFill>
        <p:spPr bwMode="auto">
          <a:xfrm>
            <a:off x="11113" y="3032125"/>
            <a:ext cx="3816350" cy="2668588"/>
          </a:xfrm>
          <a:prstGeom prst="rect">
            <a:avLst/>
          </a:prstGeom>
          <a:noFill/>
          <a:ln w="9525">
            <a:noFill/>
            <a:miter lim="800000"/>
            <a:headEnd/>
            <a:tailEnd/>
          </a:ln>
          <a:effectLst/>
        </p:spPr>
      </p:pic>
      <p:graphicFrame>
        <p:nvGraphicFramePr>
          <p:cNvPr id="80899" name="Object 6"/>
          <p:cNvGraphicFramePr>
            <a:graphicFrameLocks noChangeAspect="1"/>
          </p:cNvGraphicFramePr>
          <p:nvPr/>
        </p:nvGraphicFramePr>
        <p:xfrm>
          <a:off x="2700338" y="188913"/>
          <a:ext cx="2303462" cy="396875"/>
        </p:xfrm>
        <a:graphic>
          <a:graphicData uri="http://schemas.openxmlformats.org/presentationml/2006/ole">
            <mc:AlternateContent xmlns:mc="http://schemas.openxmlformats.org/markup-compatibility/2006">
              <mc:Choice xmlns:v="urn:schemas-microsoft-com:vml" Requires="v">
                <p:oleObj spid="_x0000_s80899" name="Ecuación" r:id="rId4" imgW="1066999" imgH="219036" progId="Equation.3">
                  <p:embed/>
                </p:oleObj>
              </mc:Choice>
              <mc:Fallback>
                <p:oleObj name="Ecuación" r:id="rId4" imgW="1066999" imgH="219036"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0338" y="188913"/>
                        <a:ext cx="2303462"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00" name="Object 7"/>
          <p:cNvGraphicFramePr>
            <a:graphicFrameLocks noChangeAspect="1"/>
          </p:cNvGraphicFramePr>
          <p:nvPr/>
        </p:nvGraphicFramePr>
        <p:xfrm>
          <a:off x="5364163" y="188913"/>
          <a:ext cx="2600325" cy="396875"/>
        </p:xfrm>
        <a:graphic>
          <a:graphicData uri="http://schemas.openxmlformats.org/presentationml/2006/ole">
            <mc:AlternateContent xmlns:mc="http://schemas.openxmlformats.org/markup-compatibility/2006">
              <mc:Choice xmlns:v="urn:schemas-microsoft-com:vml" Requires="v">
                <p:oleObj spid="_x0000_s80900" name="Ecuación" r:id="rId6" imgW="1209742" imgH="219036" progId="Equation.3">
                  <p:embed/>
                </p:oleObj>
              </mc:Choice>
              <mc:Fallback>
                <p:oleObj name="Ecuación" r:id="rId6" imgW="1209742" imgH="219036"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64163" y="188913"/>
                        <a:ext cx="2600325"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01" name="Object 8"/>
          <p:cNvGraphicFramePr>
            <a:graphicFrameLocks noChangeAspect="1"/>
          </p:cNvGraphicFramePr>
          <p:nvPr/>
        </p:nvGraphicFramePr>
        <p:xfrm>
          <a:off x="2700338" y="1023938"/>
          <a:ext cx="1762125" cy="749300"/>
        </p:xfrm>
        <a:graphic>
          <a:graphicData uri="http://schemas.openxmlformats.org/presentationml/2006/ole">
            <mc:AlternateContent xmlns:mc="http://schemas.openxmlformats.org/markup-compatibility/2006">
              <mc:Choice xmlns:v="urn:schemas-microsoft-com:vml" Requires="v">
                <p:oleObj spid="_x0000_s80901" name="Ecuación" r:id="rId8" imgW="818987" imgH="419153" progId="Equation.3">
                  <p:embed/>
                </p:oleObj>
              </mc:Choice>
              <mc:Fallback>
                <p:oleObj name="Ecuación" r:id="rId8" imgW="818987" imgH="419153"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00338" y="1023938"/>
                        <a:ext cx="1762125"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02" name="Object 9"/>
          <p:cNvGraphicFramePr>
            <a:graphicFrameLocks noChangeAspect="1"/>
          </p:cNvGraphicFramePr>
          <p:nvPr/>
        </p:nvGraphicFramePr>
        <p:xfrm>
          <a:off x="827088" y="2708275"/>
          <a:ext cx="1730375" cy="328613"/>
        </p:xfrm>
        <a:graphic>
          <a:graphicData uri="http://schemas.openxmlformats.org/presentationml/2006/ole">
            <mc:AlternateContent xmlns:mc="http://schemas.openxmlformats.org/markup-compatibility/2006">
              <mc:Choice xmlns:v="urn:schemas-microsoft-com:vml" Requires="v">
                <p:oleObj spid="_x0000_s80902" name="Ecuación" r:id="rId10" imgW="866568" imgH="190447" progId="Equation.3">
                  <p:embed/>
                </p:oleObj>
              </mc:Choice>
              <mc:Fallback>
                <p:oleObj name="Ecuación" r:id="rId10" imgW="866568" imgH="190447"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7088" y="2708275"/>
                        <a:ext cx="1730375" cy="328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03" name="Object 10"/>
          <p:cNvGraphicFramePr>
            <a:graphicFrameLocks noChangeAspect="1"/>
          </p:cNvGraphicFramePr>
          <p:nvPr/>
        </p:nvGraphicFramePr>
        <p:xfrm>
          <a:off x="4572000" y="2103438"/>
          <a:ext cx="4400550" cy="388937"/>
        </p:xfrm>
        <a:graphic>
          <a:graphicData uri="http://schemas.openxmlformats.org/presentationml/2006/ole">
            <mc:AlternateContent xmlns:mc="http://schemas.openxmlformats.org/markup-compatibility/2006">
              <mc:Choice xmlns:v="urn:schemas-microsoft-com:vml" Requires="v">
                <p:oleObj spid="_x0000_s80903" name="Ecuación" r:id="rId12" imgW="2438433" imgH="219036" progId="Equation.3">
                  <p:embed/>
                </p:oleObj>
              </mc:Choice>
              <mc:Fallback>
                <p:oleObj name="Ecuación" r:id="rId12" imgW="2438433" imgH="219036" progId="Equation.3">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72000" y="2103438"/>
                        <a:ext cx="4400550"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04" name="Object 11"/>
          <p:cNvGraphicFramePr>
            <a:graphicFrameLocks noChangeAspect="1"/>
          </p:cNvGraphicFramePr>
          <p:nvPr/>
        </p:nvGraphicFramePr>
        <p:xfrm>
          <a:off x="5076825" y="1047750"/>
          <a:ext cx="3694113" cy="800100"/>
        </p:xfrm>
        <a:graphic>
          <a:graphicData uri="http://schemas.openxmlformats.org/presentationml/2006/ole">
            <mc:AlternateContent xmlns:mc="http://schemas.openxmlformats.org/markup-compatibility/2006">
              <mc:Choice xmlns:v="urn:schemas-microsoft-com:vml" Requires="v">
                <p:oleObj spid="_x0000_s80904" name="Ecuación" r:id="rId14" imgW="1752505" imgH="457410" progId="Equation.3">
                  <p:embed/>
                </p:oleObj>
              </mc:Choice>
              <mc:Fallback>
                <p:oleObj name="Ecuación" r:id="rId14" imgW="1752505" imgH="457410" progId="Equation.3">
                  <p:embed/>
                  <p:pic>
                    <p:nvPicPr>
                      <p:cNvPr id="0"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76825" y="1047750"/>
                        <a:ext cx="3694113"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05" name="Rectangle 13"/>
          <p:cNvSpPr>
            <a:spLocks noChangeArrowheads="1"/>
          </p:cNvSpPr>
          <p:nvPr/>
        </p:nvSpPr>
        <p:spPr bwMode="auto">
          <a:xfrm>
            <a:off x="252413" y="5518150"/>
            <a:ext cx="2087562" cy="684213"/>
          </a:xfrm>
          <a:prstGeom prst="rect">
            <a:avLst/>
          </a:prstGeom>
          <a:noFill/>
          <a:ln w="9525">
            <a:noFill/>
            <a:miter lim="800000"/>
            <a:headEnd/>
            <a:tailEnd/>
          </a:ln>
          <a:effectLst/>
        </p:spPr>
        <p:txBody>
          <a:bodyPr anchor="ctr"/>
          <a:lstStyle/>
          <a:p>
            <a:pPr algn="ctr" eaLnBrk="1" hangingPunct="1"/>
            <a:r>
              <a:rPr lang="en-US" altLang="en-US" sz="2000" b="1" i="1">
                <a:solidFill>
                  <a:schemeClr val="bg1"/>
                </a:solidFill>
                <a:latin typeface="Times New Roman" pitchFamily="18" charset="0"/>
                <a:cs typeface="Times New Roman" pitchFamily="18" charset="0"/>
              </a:rPr>
              <a:t>34 do not contain </a:t>
            </a:r>
          </a:p>
        </p:txBody>
      </p:sp>
      <p:graphicFrame>
        <p:nvGraphicFramePr>
          <p:cNvPr id="80906" name="Object 14"/>
          <p:cNvGraphicFramePr>
            <a:graphicFrameLocks noChangeAspect="1"/>
          </p:cNvGraphicFramePr>
          <p:nvPr/>
        </p:nvGraphicFramePr>
        <p:xfrm>
          <a:off x="2344738" y="5673725"/>
          <a:ext cx="803275" cy="327025"/>
        </p:xfrm>
        <a:graphic>
          <a:graphicData uri="http://schemas.openxmlformats.org/presentationml/2006/ole">
            <mc:AlternateContent xmlns:mc="http://schemas.openxmlformats.org/markup-compatibility/2006">
              <mc:Choice xmlns:v="urn:schemas-microsoft-com:vml" Requires="v">
                <p:oleObj spid="_x0000_s80906" name="Ecuación" r:id="rId16" imgW="342753" imgH="171529" progId="Equation.3">
                  <p:embed/>
                </p:oleObj>
              </mc:Choice>
              <mc:Fallback>
                <p:oleObj name="Ecuación" r:id="rId16" imgW="342753" imgH="171529" progId="Equation.3">
                  <p:embed/>
                  <p:pic>
                    <p:nvPicPr>
                      <p:cNvPr id="0" name="Object 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44738" y="5673725"/>
                        <a:ext cx="803275" cy="32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4927" name="Rectangle 15"/>
          <p:cNvSpPr>
            <a:spLocks noChangeArrowheads="1"/>
          </p:cNvSpPr>
          <p:nvPr/>
        </p:nvSpPr>
        <p:spPr bwMode="auto">
          <a:xfrm>
            <a:off x="20638" y="1588"/>
            <a:ext cx="2089150" cy="684212"/>
          </a:xfrm>
          <a:prstGeom prst="rect">
            <a:avLst/>
          </a:prstGeom>
          <a:solidFill>
            <a:srgbClr val="FFFF00"/>
          </a:solidFill>
          <a:ln>
            <a:noFill/>
          </a:ln>
          <a:effectLst/>
        </p:spPr>
        <p:txBody>
          <a:bodyPr anchor="ctr"/>
          <a:lstStyle>
            <a:lvl1pPr algn="ctr">
              <a:defRPr sz="4400">
                <a:solidFill>
                  <a:schemeClr val="tx2"/>
                </a:solidFill>
                <a:effectLst>
                  <a:outerShdw blurRad="38100" dist="38100" dir="2700000" algn="tl">
                    <a:srgbClr val="000000"/>
                  </a:outerShdw>
                </a:effectLst>
                <a:latin typeface="Times New Roman" panose="02020603050405020304" pitchFamily="18" charset="0"/>
              </a:defRPr>
            </a:lvl1pPr>
            <a:lvl2pPr algn="ctr">
              <a:defRPr sz="4400">
                <a:solidFill>
                  <a:schemeClr val="tx2"/>
                </a:solidFill>
                <a:effectLst>
                  <a:outerShdw blurRad="38100" dist="38100" dir="2700000" algn="tl">
                    <a:srgbClr val="000000"/>
                  </a:outerShdw>
                </a:effectLst>
                <a:latin typeface="Times New Roman" panose="02020603050405020304" pitchFamily="18" charset="0"/>
              </a:defRPr>
            </a:lvl2pPr>
            <a:lvl3pPr algn="ctr">
              <a:defRPr sz="4400">
                <a:solidFill>
                  <a:schemeClr val="tx2"/>
                </a:solidFill>
                <a:effectLst>
                  <a:outerShdw blurRad="38100" dist="38100" dir="2700000" algn="tl">
                    <a:srgbClr val="000000"/>
                  </a:outerShdw>
                </a:effectLst>
                <a:latin typeface="Times New Roman" panose="02020603050405020304" pitchFamily="18" charset="0"/>
              </a:defRPr>
            </a:lvl3pPr>
            <a:lvl4pPr algn="ctr">
              <a:defRPr sz="4400">
                <a:solidFill>
                  <a:schemeClr val="tx2"/>
                </a:solidFill>
                <a:effectLst>
                  <a:outerShdw blurRad="38100" dist="38100" dir="2700000" algn="tl">
                    <a:srgbClr val="000000"/>
                  </a:outerShdw>
                </a:effectLst>
                <a:latin typeface="Times New Roman" panose="02020603050405020304" pitchFamily="18" charset="0"/>
              </a:defRPr>
            </a:lvl4pPr>
            <a:lvl5pPr algn="ctr">
              <a:defRPr sz="4400">
                <a:solidFill>
                  <a:schemeClr val="tx2"/>
                </a:solidFill>
                <a:effectLst>
                  <a:outerShdw blurRad="38100" dist="38100" dir="2700000" algn="tl">
                    <a:srgbClr val="000000"/>
                  </a:outerShdw>
                </a:effectLst>
                <a:latin typeface="Times New Roman" panose="02020603050405020304" pitchFamily="18"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Times New Roman" panose="02020603050405020304" pitchFamily="18"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Times New Roman" panose="02020603050405020304" pitchFamily="18"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Times New Roman" panose="02020603050405020304" pitchFamily="18"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Times New Roman" panose="02020603050405020304" pitchFamily="18" charset="0"/>
              </a:defRPr>
            </a:lvl9pPr>
          </a:lstStyle>
          <a:p>
            <a:pPr eaLnBrk="1" hangingPunct="1">
              <a:defRPr/>
            </a:pPr>
            <a:r>
              <a:rPr lang="en-US" altLang="en-US" sz="2400" b="1" i="1">
                <a:solidFill>
                  <a:srgbClr val="FF0000"/>
                </a:solidFill>
                <a:cs typeface="Times New Roman" panose="02020603050405020304" pitchFamily="18" charset="0"/>
              </a:rPr>
              <a:t>EXAMPLE:</a:t>
            </a:r>
          </a:p>
        </p:txBody>
      </p:sp>
      <p:sp>
        <p:nvSpPr>
          <p:cNvPr id="80908" name="Rectangle 16"/>
          <p:cNvSpPr>
            <a:spLocks noChangeArrowheads="1"/>
          </p:cNvSpPr>
          <p:nvPr/>
        </p:nvSpPr>
        <p:spPr bwMode="auto">
          <a:xfrm>
            <a:off x="5003800" y="2420938"/>
            <a:ext cx="3455988" cy="684212"/>
          </a:xfrm>
          <a:prstGeom prst="rect">
            <a:avLst/>
          </a:prstGeom>
          <a:noFill/>
          <a:ln w="9525">
            <a:noFill/>
            <a:miter lim="800000"/>
            <a:headEnd/>
            <a:tailEnd/>
          </a:ln>
          <a:effectLst/>
        </p:spPr>
        <p:txBody>
          <a:bodyPr anchor="ctr"/>
          <a:lstStyle/>
          <a:p>
            <a:pPr algn="ctr" eaLnBrk="1" hangingPunct="1"/>
            <a:r>
              <a:rPr lang="en-US" altLang="en-US" sz="2000" b="1" i="1">
                <a:solidFill>
                  <a:schemeClr val="bg1"/>
                </a:solidFill>
                <a:latin typeface="Times New Roman" pitchFamily="18" charset="0"/>
                <a:cs typeface="Times New Roman" pitchFamily="18" charset="0"/>
              </a:rPr>
              <a:t>…random intervals</a:t>
            </a:r>
            <a:r>
              <a:rPr lang="en-US" altLang="en-US" sz="2400" b="1" i="1">
                <a:solidFill>
                  <a:schemeClr val="bg1"/>
                </a:solidFill>
                <a:latin typeface="Times New Roman" pitchFamily="18" charset="0"/>
                <a:cs typeface="Times New Roman" pitchFamily="18" charset="0"/>
              </a:rPr>
              <a:t> </a:t>
            </a:r>
          </a:p>
        </p:txBody>
      </p:sp>
      <p:grpSp>
        <p:nvGrpSpPr>
          <p:cNvPr id="80909" name="Group 25"/>
          <p:cNvGrpSpPr>
            <a:grpSpLocks/>
          </p:cNvGrpSpPr>
          <p:nvPr/>
        </p:nvGrpSpPr>
        <p:grpSpPr bwMode="auto">
          <a:xfrm>
            <a:off x="3419475" y="3500438"/>
            <a:ext cx="6265863" cy="2665412"/>
            <a:chOff x="2154" y="2205"/>
            <a:chExt cx="3947" cy="1679"/>
          </a:xfrm>
        </p:grpSpPr>
        <p:sp>
          <p:nvSpPr>
            <p:cNvPr id="80914" name="Rectangle 23"/>
            <p:cNvSpPr>
              <a:spLocks noChangeArrowheads="1"/>
            </p:cNvSpPr>
            <p:nvPr/>
          </p:nvSpPr>
          <p:spPr bwMode="auto">
            <a:xfrm>
              <a:off x="2416" y="2205"/>
              <a:ext cx="3334" cy="1679"/>
            </a:xfrm>
            <a:prstGeom prst="rect">
              <a:avLst/>
            </a:prstGeom>
            <a:solidFill>
              <a:schemeClr val="tx1"/>
            </a:solidFill>
            <a:ln w="28575">
              <a:solidFill>
                <a:srgbClr val="FF0000"/>
              </a:solidFill>
              <a:miter lim="800000"/>
              <a:headEnd/>
              <a:tailEnd/>
            </a:ln>
            <a:effectLst/>
          </p:spPr>
          <p:txBody>
            <a:bodyPr wrap="none" anchor="ctr"/>
            <a:lstStyle/>
            <a:p>
              <a:pPr eaLnBrk="1" hangingPunct="1"/>
              <a:endParaRPr lang="en-US"/>
            </a:p>
          </p:txBody>
        </p:sp>
        <p:sp>
          <p:nvSpPr>
            <p:cNvPr id="80915" name="Rectangle 18"/>
            <p:cNvSpPr>
              <a:spLocks noChangeArrowheads="1"/>
            </p:cNvSpPr>
            <p:nvPr/>
          </p:nvSpPr>
          <p:spPr bwMode="auto">
            <a:xfrm>
              <a:off x="2471" y="2568"/>
              <a:ext cx="3221" cy="431"/>
            </a:xfrm>
            <a:prstGeom prst="rect">
              <a:avLst/>
            </a:prstGeom>
            <a:noFill/>
            <a:ln w="9525">
              <a:noFill/>
              <a:miter lim="800000"/>
              <a:headEnd/>
              <a:tailEnd/>
            </a:ln>
            <a:effectLst/>
          </p:spPr>
          <p:txBody>
            <a:bodyPr anchor="ctr"/>
            <a:lstStyle/>
            <a:p>
              <a:pPr eaLnBrk="1" hangingPunct="1"/>
              <a:r>
                <a:rPr lang="en-US" altLang="en-US" b="1" i="1">
                  <a:solidFill>
                    <a:srgbClr val="00FF00"/>
                  </a:solidFill>
                  <a:latin typeface="Times New Roman" pitchFamily="18" charset="0"/>
                  <a:cs typeface="Times New Roman" pitchFamily="18" charset="0"/>
                </a:rPr>
                <a:t>Frequentist:</a:t>
              </a:r>
              <a:r>
                <a:rPr lang="en-US" altLang="en-US" b="1" i="1">
                  <a:solidFill>
                    <a:schemeClr val="bg1"/>
                  </a:solidFill>
                  <a:latin typeface="Times New Roman" pitchFamily="18" charset="0"/>
                  <a:cs typeface="Times New Roman" pitchFamily="18" charset="0"/>
                </a:rPr>
                <a:t>  Given the parameters, </a:t>
              </a:r>
              <a:br>
                <a:rPr lang="en-US" altLang="en-US" b="1" i="1">
                  <a:solidFill>
                    <a:schemeClr val="bg1"/>
                  </a:solidFill>
                  <a:latin typeface="Times New Roman" pitchFamily="18" charset="0"/>
                  <a:cs typeface="Times New Roman" pitchFamily="18" charset="0"/>
                </a:rPr>
              </a:br>
              <a:r>
                <a:rPr lang="en-US" altLang="en-US" b="1" i="1">
                  <a:solidFill>
                    <a:schemeClr val="bg1"/>
                  </a:solidFill>
                  <a:latin typeface="Times New Roman" pitchFamily="18" charset="0"/>
                  <a:cs typeface="Times New Roman" pitchFamily="18" charset="0"/>
                </a:rPr>
                <a:t>                       how likely is the observed sample?,…</a:t>
              </a:r>
            </a:p>
          </p:txBody>
        </p:sp>
        <p:sp>
          <p:nvSpPr>
            <p:cNvPr id="80916" name="Rectangle 17"/>
            <p:cNvSpPr>
              <a:spLocks noChangeArrowheads="1"/>
            </p:cNvSpPr>
            <p:nvPr/>
          </p:nvSpPr>
          <p:spPr bwMode="auto">
            <a:xfrm>
              <a:off x="2154" y="2205"/>
              <a:ext cx="2949" cy="431"/>
            </a:xfrm>
            <a:prstGeom prst="rect">
              <a:avLst/>
            </a:prstGeom>
            <a:noFill/>
            <a:ln w="9525">
              <a:noFill/>
              <a:miter lim="800000"/>
              <a:headEnd/>
              <a:tailEnd/>
            </a:ln>
            <a:effectLst/>
          </p:spPr>
          <p:txBody>
            <a:bodyPr anchor="ctr"/>
            <a:lstStyle/>
            <a:p>
              <a:pPr algn="ctr" eaLnBrk="1" hangingPunct="1"/>
              <a:r>
                <a:rPr lang="en-US" altLang="en-US" sz="2000" b="1" i="1">
                  <a:solidFill>
                    <a:srgbClr val="FF0000"/>
                  </a:solidFill>
                  <a:latin typeface="Times New Roman" pitchFamily="18" charset="0"/>
                  <a:cs typeface="Times New Roman" pitchFamily="18" charset="0"/>
                </a:rPr>
                <a:t>Absolutely different philosophy:</a:t>
              </a:r>
            </a:p>
          </p:txBody>
        </p:sp>
        <p:sp>
          <p:nvSpPr>
            <p:cNvPr id="80917" name="Rectangle 19"/>
            <p:cNvSpPr>
              <a:spLocks noChangeArrowheads="1"/>
            </p:cNvSpPr>
            <p:nvPr/>
          </p:nvSpPr>
          <p:spPr bwMode="auto">
            <a:xfrm>
              <a:off x="3107" y="2931"/>
              <a:ext cx="2994" cy="431"/>
            </a:xfrm>
            <a:prstGeom prst="rect">
              <a:avLst/>
            </a:prstGeom>
            <a:noFill/>
            <a:ln w="9525">
              <a:noFill/>
              <a:miter lim="800000"/>
              <a:headEnd/>
              <a:tailEnd/>
            </a:ln>
            <a:effectLst/>
          </p:spPr>
          <p:txBody>
            <a:bodyPr anchor="ctr"/>
            <a:lstStyle/>
            <a:p>
              <a:pPr algn="ctr" eaLnBrk="1" hangingPunct="1"/>
              <a:r>
                <a:rPr lang="en-US" altLang="en-US" b="1" i="1">
                  <a:solidFill>
                    <a:srgbClr val="000000"/>
                  </a:solidFill>
                  <a:latin typeface="Times New Roman" pitchFamily="18" charset="0"/>
                  <a:cs typeface="Times New Roman" pitchFamily="18" charset="0"/>
                </a:rPr>
                <a:t>Great but of hardly any interest;…</a:t>
              </a:r>
              <a:br>
                <a:rPr lang="en-US" altLang="en-US" b="1" i="1">
                  <a:solidFill>
                    <a:srgbClr val="000000"/>
                  </a:solidFill>
                  <a:latin typeface="Times New Roman" pitchFamily="18" charset="0"/>
                  <a:cs typeface="Times New Roman" pitchFamily="18" charset="0"/>
                </a:rPr>
              </a:br>
              <a:r>
                <a:rPr lang="en-US" altLang="en-US" b="1" i="1">
                  <a:solidFill>
                    <a:srgbClr val="000000"/>
                  </a:solidFill>
                  <a:latin typeface="Times New Roman" pitchFamily="18" charset="0"/>
                  <a:cs typeface="Times New Roman" pitchFamily="18" charset="0"/>
                </a:rPr>
                <a:t> we are interested in the parameters</a:t>
              </a:r>
            </a:p>
          </p:txBody>
        </p:sp>
        <p:sp>
          <p:nvSpPr>
            <p:cNvPr id="80918" name="Rectangle 20"/>
            <p:cNvSpPr>
              <a:spLocks noChangeArrowheads="1"/>
            </p:cNvSpPr>
            <p:nvPr/>
          </p:nvSpPr>
          <p:spPr bwMode="auto">
            <a:xfrm>
              <a:off x="2517" y="3294"/>
              <a:ext cx="3357" cy="431"/>
            </a:xfrm>
            <a:prstGeom prst="rect">
              <a:avLst/>
            </a:prstGeom>
            <a:noFill/>
            <a:ln w="9525">
              <a:noFill/>
              <a:miter lim="800000"/>
              <a:headEnd/>
              <a:tailEnd/>
            </a:ln>
            <a:effectLst/>
          </p:spPr>
          <p:txBody>
            <a:bodyPr anchor="ctr"/>
            <a:lstStyle/>
            <a:p>
              <a:pPr eaLnBrk="1" hangingPunct="1"/>
              <a:r>
                <a:rPr lang="en-US" altLang="en-US" b="1" i="1">
                  <a:solidFill>
                    <a:srgbClr val="00FF00"/>
                  </a:solidFill>
                  <a:latin typeface="Times New Roman" pitchFamily="18" charset="0"/>
                  <a:cs typeface="Times New Roman" pitchFamily="18" charset="0"/>
                </a:rPr>
                <a:t>Bayesian:</a:t>
              </a:r>
              <a:r>
                <a:rPr lang="en-US" altLang="en-US" b="1" i="1">
                  <a:solidFill>
                    <a:schemeClr val="bg1"/>
                  </a:solidFill>
                  <a:latin typeface="Times New Roman" pitchFamily="18" charset="0"/>
                  <a:cs typeface="Times New Roman" pitchFamily="18" charset="0"/>
                </a:rPr>
                <a:t>  Given the data, </a:t>
              </a:r>
              <a:br>
                <a:rPr lang="en-US" altLang="en-US" b="1" i="1">
                  <a:solidFill>
                    <a:schemeClr val="bg1"/>
                  </a:solidFill>
                  <a:latin typeface="Times New Roman" pitchFamily="18" charset="0"/>
                  <a:cs typeface="Times New Roman" pitchFamily="18" charset="0"/>
                </a:rPr>
              </a:br>
              <a:r>
                <a:rPr lang="en-US" altLang="en-US" b="1" i="1">
                  <a:solidFill>
                    <a:schemeClr val="bg1"/>
                  </a:solidFill>
                  <a:latin typeface="Times New Roman" pitchFamily="18" charset="0"/>
                  <a:cs typeface="Times New Roman" pitchFamily="18" charset="0"/>
                </a:rPr>
                <a:t>                  draw inferences on the parameters,…</a:t>
              </a:r>
            </a:p>
          </p:txBody>
        </p:sp>
      </p:grpSp>
      <p:sp>
        <p:nvSpPr>
          <p:cNvPr id="80910" name="Rectangle 21"/>
          <p:cNvSpPr>
            <a:spLocks noChangeArrowheads="1"/>
          </p:cNvSpPr>
          <p:nvPr/>
        </p:nvSpPr>
        <p:spPr bwMode="auto">
          <a:xfrm>
            <a:off x="-323850" y="1052513"/>
            <a:ext cx="3455988" cy="684212"/>
          </a:xfrm>
          <a:prstGeom prst="rect">
            <a:avLst/>
          </a:prstGeom>
          <a:noFill/>
          <a:ln w="9525">
            <a:noFill/>
            <a:miter lim="800000"/>
            <a:headEnd/>
            <a:tailEnd/>
          </a:ln>
          <a:effectLst/>
        </p:spPr>
        <p:txBody>
          <a:bodyPr anchor="ctr"/>
          <a:lstStyle/>
          <a:p>
            <a:pPr algn="ctr" eaLnBrk="1" hangingPunct="1"/>
            <a:r>
              <a:rPr lang="en-US" altLang="en-US" sz="2000" b="1" i="1">
                <a:solidFill>
                  <a:schemeClr val="bg1"/>
                </a:solidFill>
                <a:latin typeface="Times New Roman" pitchFamily="18" charset="0"/>
                <a:cs typeface="Times New Roman" pitchFamily="18" charset="0"/>
              </a:rPr>
              <a:t>Maximum likelihood:</a:t>
            </a:r>
          </a:p>
        </p:txBody>
      </p:sp>
      <p:sp>
        <p:nvSpPr>
          <p:cNvPr id="80911" name="Rectangle 24"/>
          <p:cNvSpPr>
            <a:spLocks noChangeArrowheads="1"/>
          </p:cNvSpPr>
          <p:nvPr/>
        </p:nvSpPr>
        <p:spPr bwMode="auto">
          <a:xfrm>
            <a:off x="34925" y="6129338"/>
            <a:ext cx="3673475" cy="684212"/>
          </a:xfrm>
          <a:prstGeom prst="rect">
            <a:avLst/>
          </a:prstGeom>
          <a:noFill/>
          <a:ln w="9525">
            <a:noFill/>
            <a:miter lim="800000"/>
            <a:headEnd/>
            <a:tailEnd/>
          </a:ln>
          <a:effectLst/>
        </p:spPr>
        <p:txBody>
          <a:bodyPr anchor="ctr"/>
          <a:lstStyle/>
          <a:p>
            <a:pPr algn="ctr" eaLnBrk="1" hangingPunct="1"/>
            <a:r>
              <a:rPr lang="en-US" altLang="en-US" sz="2000" b="1" i="1">
                <a:solidFill>
                  <a:schemeClr val="bg1"/>
                </a:solidFill>
                <a:latin typeface="Times New Roman" pitchFamily="18" charset="0"/>
                <a:cs typeface="Times New Roman" pitchFamily="18" charset="0"/>
              </a:rPr>
              <a:t>…you do one sampling (n=50)…</a:t>
            </a:r>
            <a:r>
              <a:rPr lang="en-US" altLang="en-US" sz="2400" b="1" i="1">
                <a:solidFill>
                  <a:schemeClr val="bg1"/>
                </a:solidFill>
                <a:latin typeface="Times New Roman" pitchFamily="18" charset="0"/>
                <a:cs typeface="Times New Roman" pitchFamily="18" charset="0"/>
              </a:rPr>
              <a:t> </a:t>
            </a:r>
          </a:p>
        </p:txBody>
      </p:sp>
      <p:sp>
        <p:nvSpPr>
          <p:cNvPr id="80912" name="Rectangle 26"/>
          <p:cNvSpPr>
            <a:spLocks noChangeArrowheads="1"/>
          </p:cNvSpPr>
          <p:nvPr/>
        </p:nvSpPr>
        <p:spPr bwMode="auto">
          <a:xfrm>
            <a:off x="-180975" y="620713"/>
            <a:ext cx="4211638" cy="684212"/>
          </a:xfrm>
          <a:prstGeom prst="rect">
            <a:avLst/>
          </a:prstGeom>
          <a:noFill/>
          <a:ln w="9525">
            <a:noFill/>
            <a:miter lim="800000"/>
            <a:headEnd/>
            <a:tailEnd/>
          </a:ln>
          <a:effectLst/>
        </p:spPr>
        <p:txBody>
          <a:bodyPr anchor="ctr"/>
          <a:lstStyle/>
          <a:p>
            <a:pPr algn="ctr" eaLnBrk="1" hangingPunct="1"/>
            <a:r>
              <a:rPr lang="en-US" altLang="en-US" sz="2000" b="1" i="1">
                <a:solidFill>
                  <a:srgbClr val="FF0000"/>
                </a:solidFill>
                <a:latin typeface="Times New Roman" pitchFamily="18" charset="0"/>
                <a:cs typeface="Times New Roman" pitchFamily="18" charset="0"/>
              </a:rPr>
              <a:t>Frequentist / Classical Solution:</a:t>
            </a:r>
          </a:p>
        </p:txBody>
      </p:sp>
      <p:sp>
        <p:nvSpPr>
          <p:cNvPr id="80913" name="Rectangle 27"/>
          <p:cNvSpPr>
            <a:spLocks noChangeArrowheads="1"/>
          </p:cNvSpPr>
          <p:nvPr/>
        </p:nvSpPr>
        <p:spPr bwMode="auto">
          <a:xfrm>
            <a:off x="-36513" y="2133600"/>
            <a:ext cx="3455988" cy="684213"/>
          </a:xfrm>
          <a:prstGeom prst="rect">
            <a:avLst/>
          </a:prstGeom>
          <a:noFill/>
          <a:ln w="9525">
            <a:noFill/>
            <a:miter lim="800000"/>
            <a:headEnd/>
            <a:tailEnd/>
          </a:ln>
          <a:effectLst/>
        </p:spPr>
        <p:txBody>
          <a:bodyPr anchor="ctr"/>
          <a:lstStyle/>
          <a:p>
            <a:pPr algn="ctr" eaLnBrk="1" hangingPunct="1"/>
            <a:r>
              <a:rPr lang="en-US" altLang="en-US" sz="2000" b="1" i="1">
                <a:solidFill>
                  <a:srgbClr val="000000"/>
                </a:solidFill>
                <a:latin typeface="Times New Roman" pitchFamily="18" charset="0"/>
                <a:cs typeface="Times New Roman" pitchFamily="18" charset="0"/>
              </a:rPr>
              <a:t>100 identical experiments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4"/>
          <p:cNvSpPr>
            <a:spLocks noChangeArrowheads="1"/>
          </p:cNvSpPr>
          <p:nvPr/>
        </p:nvSpPr>
        <p:spPr bwMode="auto">
          <a:xfrm>
            <a:off x="250825" y="4248150"/>
            <a:ext cx="4032250" cy="2636838"/>
          </a:xfrm>
          <a:prstGeom prst="rect">
            <a:avLst/>
          </a:prstGeom>
          <a:noFill/>
          <a:ln w="9525">
            <a:noFill/>
            <a:miter lim="800000"/>
            <a:headEnd/>
            <a:tailEnd/>
          </a:ln>
          <a:effectLst/>
        </p:spPr>
        <p:txBody>
          <a:bodyPr/>
          <a:lstStyle/>
          <a:p>
            <a:pPr marL="342900" indent="-342900" eaLnBrk="1" hangingPunct="1">
              <a:lnSpc>
                <a:spcPct val="90000"/>
              </a:lnSpc>
              <a:spcBef>
                <a:spcPct val="20000"/>
              </a:spcBef>
            </a:pPr>
            <a:r>
              <a:rPr lang="en-US" altLang="en-US" sz="2000" b="1" i="1">
                <a:solidFill>
                  <a:srgbClr val="000000"/>
                </a:solidFill>
                <a:latin typeface="Times New Roman" pitchFamily="18" charset="0"/>
                <a:cs typeface="Times New Roman" pitchFamily="18" charset="0"/>
                <a:sym typeface="Wingdings" pitchFamily="2" charset="2"/>
              </a:rPr>
              <a:t>Several arguments:</a:t>
            </a:r>
          </a:p>
          <a:p>
            <a:pPr marL="800100" lvl="1" indent="-342900" eaLnBrk="1" hangingPunct="1">
              <a:lnSpc>
                <a:spcPct val="90000"/>
              </a:lnSpc>
              <a:spcBef>
                <a:spcPct val="20000"/>
              </a:spcBef>
              <a:buFontTx/>
              <a:buAutoNum type="arabicParenR"/>
            </a:pPr>
            <a:r>
              <a:rPr lang="en-US" altLang="en-US" sz="2000" b="1" i="1">
                <a:solidFill>
                  <a:srgbClr val="000000"/>
                </a:solidFill>
                <a:latin typeface="Times New Roman" pitchFamily="18" charset="0"/>
                <a:cs typeface="Times New Roman" pitchFamily="18" charset="0"/>
                <a:sym typeface="Wingdings" pitchFamily="2" charset="2"/>
              </a:rPr>
              <a:t>Invariances 		</a:t>
            </a:r>
            <a:endParaRPr lang="en-US" altLang="en-US" sz="2000" b="1" i="1" u="sng">
              <a:solidFill>
                <a:srgbClr val="000000"/>
              </a:solidFill>
              <a:latin typeface="Times New Roman" pitchFamily="18" charset="0"/>
              <a:cs typeface="Times New Roman" pitchFamily="18" charset="0"/>
              <a:sym typeface="Wingdings" pitchFamily="2" charset="2"/>
            </a:endParaRPr>
          </a:p>
          <a:p>
            <a:pPr marL="800100" lvl="1" indent="-342900" eaLnBrk="1" hangingPunct="1">
              <a:lnSpc>
                <a:spcPct val="90000"/>
              </a:lnSpc>
              <a:spcBef>
                <a:spcPct val="20000"/>
              </a:spcBef>
              <a:buFontTx/>
              <a:buAutoNum type="arabicParenR"/>
            </a:pPr>
            <a:r>
              <a:rPr lang="en-US" altLang="en-US" sz="2000" b="1" i="1">
                <a:solidFill>
                  <a:srgbClr val="000000"/>
                </a:solidFill>
                <a:latin typeface="Times New Roman" pitchFamily="18" charset="0"/>
                <a:cs typeface="Times New Roman" pitchFamily="18" charset="0"/>
                <a:sym typeface="Wingdings" pitchFamily="2" charset="2"/>
              </a:rPr>
              <a:t>Conjugated Priors                             </a:t>
            </a:r>
          </a:p>
          <a:p>
            <a:pPr marL="800100" lvl="1" indent="-342900" eaLnBrk="1" hangingPunct="1">
              <a:lnSpc>
                <a:spcPct val="90000"/>
              </a:lnSpc>
              <a:spcBef>
                <a:spcPct val="20000"/>
              </a:spcBef>
              <a:buFontTx/>
              <a:buAutoNum type="arabicParenR"/>
            </a:pPr>
            <a:r>
              <a:rPr lang="en-US" altLang="en-US" sz="2000" b="1" i="1">
                <a:solidFill>
                  <a:srgbClr val="000000"/>
                </a:solidFill>
                <a:latin typeface="Times New Roman" pitchFamily="18" charset="0"/>
                <a:cs typeface="Times New Roman" pitchFamily="18" charset="0"/>
                <a:sym typeface="Wingdings" pitchFamily="2" charset="2"/>
              </a:rPr>
              <a:t>Probability Matching Priors </a:t>
            </a:r>
          </a:p>
          <a:p>
            <a:pPr marL="800100" lvl="1" indent="-342900" eaLnBrk="1" hangingPunct="1">
              <a:lnSpc>
                <a:spcPct val="90000"/>
              </a:lnSpc>
              <a:spcBef>
                <a:spcPct val="20000"/>
              </a:spcBef>
              <a:buFontTx/>
              <a:buAutoNum type="arabicParenR"/>
            </a:pPr>
            <a:r>
              <a:rPr lang="en-US" altLang="en-US" sz="2000" b="1" i="1">
                <a:solidFill>
                  <a:srgbClr val="000000"/>
                </a:solidFill>
                <a:latin typeface="Times New Roman" pitchFamily="18" charset="0"/>
                <a:cs typeface="Times New Roman" pitchFamily="18" charset="0"/>
                <a:sym typeface="Wingdings" pitchFamily="2" charset="2"/>
              </a:rPr>
              <a:t>Reference Priors 		             </a:t>
            </a:r>
          </a:p>
          <a:p>
            <a:pPr marL="800100" lvl="1" indent="-342900" eaLnBrk="1" hangingPunct="1">
              <a:lnSpc>
                <a:spcPct val="90000"/>
              </a:lnSpc>
              <a:spcBef>
                <a:spcPct val="20000"/>
              </a:spcBef>
              <a:buFontTx/>
              <a:buAutoNum type="arabicParenR"/>
            </a:pPr>
            <a:r>
              <a:rPr lang="en-US" altLang="en-US" sz="2000" b="1" i="1">
                <a:solidFill>
                  <a:srgbClr val="000000"/>
                </a:solidFill>
                <a:latin typeface="Times New Roman" pitchFamily="18" charset="0"/>
                <a:cs typeface="Times New Roman" pitchFamily="18" charset="0"/>
                <a:sym typeface="Wingdings" pitchFamily="2" charset="2"/>
              </a:rPr>
              <a:t>Hierarchical Structures</a:t>
            </a:r>
          </a:p>
          <a:p>
            <a:pPr marL="800100" lvl="1" indent="-342900" eaLnBrk="1" hangingPunct="1">
              <a:lnSpc>
                <a:spcPct val="90000"/>
              </a:lnSpc>
              <a:spcBef>
                <a:spcPct val="20000"/>
              </a:spcBef>
              <a:buFontTx/>
              <a:buAutoNum type="arabicParenR"/>
            </a:pPr>
            <a:r>
              <a:rPr lang="en-US" altLang="en-US" sz="2000" b="1" i="1">
                <a:solidFill>
                  <a:srgbClr val="000000"/>
                </a:solidFill>
                <a:latin typeface="Times New Roman" pitchFamily="18" charset="0"/>
                <a:cs typeface="Times New Roman" pitchFamily="18" charset="0"/>
                <a:sym typeface="Wingdings" pitchFamily="2" charset="2"/>
              </a:rPr>
              <a:t>… more…</a:t>
            </a:r>
          </a:p>
          <a:p>
            <a:pPr marL="342900" indent="-342900" eaLnBrk="1" hangingPunct="1">
              <a:lnSpc>
                <a:spcPct val="90000"/>
              </a:lnSpc>
              <a:spcBef>
                <a:spcPct val="20000"/>
              </a:spcBef>
            </a:pPr>
            <a:r>
              <a:rPr lang="en-US" altLang="en-US" sz="2000" b="1" i="1">
                <a:solidFill>
                  <a:srgbClr val="000000"/>
                </a:solidFill>
                <a:latin typeface="Times New Roman" pitchFamily="18" charset="0"/>
                <a:cs typeface="Times New Roman" pitchFamily="18" charset="0"/>
                <a:sym typeface="Symbol" pitchFamily="18" charset="2"/>
              </a:rPr>
              <a:t>	</a:t>
            </a:r>
          </a:p>
        </p:txBody>
      </p:sp>
      <p:sp>
        <p:nvSpPr>
          <p:cNvPr id="82947" name="Rectangle 5"/>
          <p:cNvSpPr>
            <a:spLocks noChangeArrowheads="1"/>
          </p:cNvSpPr>
          <p:nvPr/>
        </p:nvSpPr>
        <p:spPr bwMode="auto">
          <a:xfrm>
            <a:off x="215900" y="3644900"/>
            <a:ext cx="8677275" cy="647700"/>
          </a:xfrm>
          <a:prstGeom prst="rect">
            <a:avLst/>
          </a:prstGeom>
          <a:noFill/>
          <a:ln w="9525">
            <a:noFill/>
            <a:miter lim="800000"/>
            <a:headEnd/>
            <a:tailEnd/>
          </a:ln>
          <a:effectLst/>
        </p:spPr>
        <p:txBody>
          <a:bodyPr/>
          <a:lstStyle/>
          <a:p>
            <a:pPr marL="342900" indent="-342900" eaLnBrk="1" hangingPunct="1">
              <a:lnSpc>
                <a:spcPct val="90000"/>
              </a:lnSpc>
              <a:spcBef>
                <a:spcPct val="20000"/>
              </a:spcBef>
            </a:pPr>
            <a:r>
              <a:rPr lang="en-US" altLang="en-US" sz="2200" b="1" i="1">
                <a:solidFill>
                  <a:srgbClr val="FF0000"/>
                </a:solidFill>
                <a:latin typeface="Times New Roman" pitchFamily="18" charset="0"/>
                <a:cs typeface="Times New Roman" pitchFamily="18" charset="0"/>
                <a:sym typeface="Wingdings" pitchFamily="2" charset="2"/>
              </a:rPr>
              <a:t>Task:</a:t>
            </a:r>
            <a:r>
              <a:rPr lang="en-US" altLang="en-US" sz="2200" b="1" i="1">
                <a:solidFill>
                  <a:schemeClr val="bg1"/>
                </a:solidFill>
                <a:latin typeface="Times New Roman" pitchFamily="18" charset="0"/>
                <a:cs typeface="Times New Roman" pitchFamily="18" charset="0"/>
                <a:sym typeface="Wingdings" pitchFamily="2" charset="2"/>
              </a:rPr>
              <a:t>  Reasonable and sound criteria to choose a proper prior density:</a:t>
            </a:r>
            <a:endParaRPr lang="en-US" altLang="en-US" sz="2200" b="1" i="1">
              <a:solidFill>
                <a:schemeClr val="bg1"/>
              </a:solidFill>
              <a:latin typeface="Times New Roman" pitchFamily="18" charset="0"/>
              <a:cs typeface="Times New Roman" pitchFamily="18" charset="0"/>
              <a:sym typeface="Symbol" pitchFamily="18" charset="2"/>
            </a:endParaRPr>
          </a:p>
        </p:txBody>
      </p:sp>
      <p:sp>
        <p:nvSpPr>
          <p:cNvPr id="82948" name="Rectangle 6"/>
          <p:cNvSpPr>
            <a:spLocks noChangeArrowheads="1"/>
          </p:cNvSpPr>
          <p:nvPr/>
        </p:nvSpPr>
        <p:spPr bwMode="auto">
          <a:xfrm>
            <a:off x="323850" y="763588"/>
            <a:ext cx="8280400" cy="865187"/>
          </a:xfrm>
          <a:prstGeom prst="rect">
            <a:avLst/>
          </a:prstGeom>
          <a:solidFill>
            <a:srgbClr val="FFFF00"/>
          </a:solidFill>
          <a:ln w="28575">
            <a:solidFill>
              <a:srgbClr val="000000"/>
            </a:solidFill>
            <a:miter lim="800000"/>
            <a:headEnd/>
            <a:tailEnd/>
          </a:ln>
          <a:effectLst/>
        </p:spPr>
        <p:txBody>
          <a:bodyPr anchor="ctr"/>
          <a:lstStyle/>
          <a:p>
            <a:pPr algn="ctr" eaLnBrk="1" hangingPunct="1"/>
            <a:r>
              <a:rPr lang="en-US" altLang="en-US" sz="2200" b="1" i="1">
                <a:solidFill>
                  <a:srgbClr val="0033CC"/>
                </a:solidFill>
                <a:latin typeface="Times New Roman" pitchFamily="18" charset="0"/>
                <a:cs typeface="Times New Roman" pitchFamily="18" charset="0"/>
              </a:rPr>
              <a:t>Bayes-Laplace postulate </a:t>
            </a:r>
            <a:r>
              <a:rPr lang="en-US" altLang="en-US" sz="2000" b="1" i="1">
                <a:solidFill>
                  <a:srgbClr val="000000"/>
                </a:solidFill>
                <a:latin typeface="Times New Roman" pitchFamily="18" charset="0"/>
                <a:cs typeface="Times New Roman" pitchFamily="18" charset="0"/>
              </a:rPr>
              <a:t>(“Principle of Insufficient Reason”; J. Bernoulli)</a:t>
            </a:r>
            <a:br>
              <a:rPr lang="en-US" altLang="en-US" sz="2200" b="1" i="1">
                <a:solidFill>
                  <a:srgbClr val="0033CC"/>
                </a:solidFill>
                <a:latin typeface="Times New Roman" pitchFamily="18" charset="0"/>
                <a:cs typeface="Times New Roman" pitchFamily="18" charset="0"/>
              </a:rPr>
            </a:br>
            <a:r>
              <a:rPr lang="en-US" altLang="en-US" sz="2200" b="1" i="1">
                <a:solidFill>
                  <a:srgbClr val="FF0000"/>
                </a:solidFill>
                <a:latin typeface="Times New Roman" pitchFamily="18" charset="0"/>
                <a:cs typeface="Times New Roman" pitchFamily="18" charset="0"/>
              </a:rPr>
              <a:t>If no special reason, all possible outcomes are equally likely</a:t>
            </a:r>
            <a:r>
              <a:rPr lang="en-US" altLang="en-US" sz="2200" b="1" i="1">
                <a:solidFill>
                  <a:srgbClr val="0033CC"/>
                </a:solidFill>
                <a:latin typeface="Times New Roman" pitchFamily="18" charset="0"/>
                <a:cs typeface="Times New Roman" pitchFamily="18" charset="0"/>
              </a:rPr>
              <a:t> </a:t>
            </a:r>
          </a:p>
        </p:txBody>
      </p:sp>
      <p:sp>
        <p:nvSpPr>
          <p:cNvPr id="82949" name="Rectangle 8"/>
          <p:cNvSpPr>
            <a:spLocks noChangeArrowheads="1"/>
          </p:cNvSpPr>
          <p:nvPr/>
        </p:nvSpPr>
        <p:spPr bwMode="auto">
          <a:xfrm>
            <a:off x="0" y="115888"/>
            <a:ext cx="9251950" cy="684212"/>
          </a:xfrm>
          <a:prstGeom prst="rect">
            <a:avLst/>
          </a:prstGeom>
          <a:noFill/>
          <a:ln w="9525">
            <a:noFill/>
            <a:miter lim="800000"/>
            <a:headEnd/>
            <a:tailEnd/>
          </a:ln>
          <a:effectLst/>
        </p:spPr>
        <p:txBody>
          <a:bodyPr anchor="ctr"/>
          <a:lstStyle/>
          <a:p>
            <a:pPr eaLnBrk="1" hangingPunct="1"/>
            <a:r>
              <a:rPr lang="en-US" altLang="en-US" sz="2200" b="1" i="1">
                <a:solidFill>
                  <a:srgbClr val="00CC00"/>
                </a:solidFill>
                <a:latin typeface="Times New Roman" pitchFamily="18" charset="0"/>
                <a:cs typeface="Times New Roman" pitchFamily="18" charset="0"/>
              </a:rPr>
              <a:t>In the Bayesian Solution for the Binomial example, we took a</a:t>
            </a:r>
            <a:r>
              <a:rPr lang="en-US" altLang="en-US" sz="2400" b="1" i="1">
                <a:solidFill>
                  <a:srgbClr val="00CC00"/>
                </a:solidFill>
                <a:latin typeface="Times New Roman" pitchFamily="18" charset="0"/>
                <a:cs typeface="Times New Roman" pitchFamily="18" charset="0"/>
              </a:rPr>
              <a:t> </a:t>
            </a:r>
            <a:br>
              <a:rPr lang="en-US" altLang="en-US" sz="2400" b="1" i="1">
                <a:solidFill>
                  <a:srgbClr val="00CC00"/>
                </a:solidFill>
                <a:latin typeface="Times New Roman" pitchFamily="18" charset="0"/>
                <a:cs typeface="Times New Roman" pitchFamily="18" charset="0"/>
              </a:rPr>
            </a:br>
            <a:r>
              <a:rPr lang="en-US" altLang="en-US" sz="2400" b="1" i="1">
                <a:solidFill>
                  <a:srgbClr val="FF0000"/>
                </a:solidFill>
                <a:latin typeface="Times New Roman" pitchFamily="18" charset="0"/>
                <a:cs typeface="Times New Roman" pitchFamily="18" charset="0"/>
              </a:rPr>
              <a:t>uniform prior density:</a:t>
            </a:r>
            <a:r>
              <a:rPr lang="en-US" altLang="en-US" sz="2000" b="1" i="1">
                <a:solidFill>
                  <a:srgbClr val="00CC00"/>
                </a:solidFill>
                <a:latin typeface="Times New Roman" pitchFamily="18" charset="0"/>
                <a:cs typeface="Times New Roman" pitchFamily="18" charset="0"/>
              </a:rPr>
              <a:t> </a:t>
            </a:r>
            <a:br>
              <a:rPr lang="en-US" altLang="en-US" sz="2000" b="1" i="1">
                <a:solidFill>
                  <a:srgbClr val="00CC00"/>
                </a:solidFill>
                <a:latin typeface="Times New Roman" pitchFamily="18" charset="0"/>
                <a:cs typeface="Times New Roman" pitchFamily="18" charset="0"/>
              </a:rPr>
            </a:br>
            <a:endParaRPr lang="en-US" altLang="en-US" sz="2000" b="1" i="1">
              <a:solidFill>
                <a:srgbClr val="00CC00"/>
              </a:solidFill>
              <a:latin typeface="Times New Roman" pitchFamily="18" charset="0"/>
              <a:cs typeface="Times New Roman" pitchFamily="18" charset="0"/>
            </a:endParaRPr>
          </a:p>
        </p:txBody>
      </p:sp>
      <p:sp>
        <p:nvSpPr>
          <p:cNvPr id="82950" name="Rectangle 9"/>
          <p:cNvSpPr>
            <a:spLocks noChangeArrowheads="1"/>
          </p:cNvSpPr>
          <p:nvPr/>
        </p:nvSpPr>
        <p:spPr bwMode="auto">
          <a:xfrm>
            <a:off x="288925" y="1701800"/>
            <a:ext cx="3851275" cy="647700"/>
          </a:xfrm>
          <a:prstGeom prst="rect">
            <a:avLst/>
          </a:prstGeom>
          <a:noFill/>
          <a:ln w="9525">
            <a:noFill/>
            <a:miter lim="800000"/>
            <a:headEnd/>
            <a:tailEnd/>
          </a:ln>
          <a:effectLst/>
        </p:spPr>
        <p:txBody>
          <a:bodyPr/>
          <a:lstStyle/>
          <a:p>
            <a:pPr marL="342900" indent="-342900" eaLnBrk="1" hangingPunct="1">
              <a:lnSpc>
                <a:spcPct val="90000"/>
              </a:lnSpc>
              <a:spcBef>
                <a:spcPct val="20000"/>
              </a:spcBef>
              <a:buFontTx/>
              <a:buAutoNum type="arabicParenR"/>
            </a:pPr>
            <a:r>
              <a:rPr lang="en-US" altLang="en-US" sz="2000" b="1" i="1">
                <a:solidFill>
                  <a:schemeClr val="bg1"/>
                </a:solidFill>
                <a:latin typeface="Times New Roman" pitchFamily="18" charset="0"/>
                <a:cs typeface="Times New Roman" pitchFamily="18" charset="0"/>
                <a:sym typeface="Wingdings" pitchFamily="2" charset="2"/>
              </a:rPr>
              <a:t>Not always reasonable choice</a:t>
            </a:r>
          </a:p>
          <a:p>
            <a:pPr marL="342900" indent="-342900" eaLnBrk="1" hangingPunct="1">
              <a:lnSpc>
                <a:spcPct val="90000"/>
              </a:lnSpc>
              <a:spcBef>
                <a:spcPct val="20000"/>
              </a:spcBef>
              <a:buFontTx/>
              <a:buAutoNum type="arabicParenR"/>
            </a:pPr>
            <a:endParaRPr lang="en-US" altLang="en-US" sz="2000" b="1" i="1">
              <a:solidFill>
                <a:schemeClr val="bg1"/>
              </a:solidFill>
              <a:latin typeface="Times New Roman" pitchFamily="18" charset="0"/>
              <a:cs typeface="Times New Roman" pitchFamily="18" charset="0"/>
              <a:sym typeface="Symbol" pitchFamily="18" charset="2"/>
            </a:endParaRPr>
          </a:p>
        </p:txBody>
      </p:sp>
      <p:sp>
        <p:nvSpPr>
          <p:cNvPr id="82951" name="Rectangle 11"/>
          <p:cNvSpPr>
            <a:spLocks noChangeArrowheads="1"/>
          </p:cNvSpPr>
          <p:nvPr/>
        </p:nvSpPr>
        <p:spPr bwMode="auto">
          <a:xfrm>
            <a:off x="285750" y="2247900"/>
            <a:ext cx="6302375" cy="647700"/>
          </a:xfrm>
          <a:prstGeom prst="rect">
            <a:avLst/>
          </a:prstGeom>
          <a:noFill/>
          <a:ln w="9525">
            <a:noFill/>
            <a:miter lim="800000"/>
            <a:headEnd/>
            <a:tailEnd/>
          </a:ln>
          <a:effectLst/>
        </p:spPr>
        <p:txBody>
          <a:bodyPr/>
          <a:lstStyle/>
          <a:p>
            <a:pPr marL="342900" indent="-342900" eaLnBrk="1" hangingPunct="1">
              <a:lnSpc>
                <a:spcPct val="90000"/>
              </a:lnSpc>
              <a:spcBef>
                <a:spcPct val="20000"/>
              </a:spcBef>
            </a:pPr>
            <a:r>
              <a:rPr lang="en-US" altLang="en-US" sz="2000" b="1" i="1">
                <a:solidFill>
                  <a:schemeClr val="bg1"/>
                </a:solidFill>
                <a:latin typeface="Times New Roman" pitchFamily="18" charset="0"/>
                <a:cs typeface="Times New Roman" pitchFamily="18" charset="0"/>
                <a:sym typeface="Wingdings" pitchFamily="2" charset="2"/>
              </a:rPr>
              <a:t>2) Consistency:  Non-linear one-to-one transformation</a:t>
            </a:r>
          </a:p>
          <a:p>
            <a:pPr marL="342900" indent="-342900" eaLnBrk="1" hangingPunct="1">
              <a:lnSpc>
                <a:spcPct val="90000"/>
              </a:lnSpc>
              <a:spcBef>
                <a:spcPct val="20000"/>
              </a:spcBef>
              <a:buFontTx/>
              <a:buChar char="•"/>
            </a:pPr>
            <a:endParaRPr lang="en-US" altLang="en-US" sz="2000" b="1" i="1">
              <a:solidFill>
                <a:schemeClr val="bg1"/>
              </a:solidFill>
              <a:latin typeface="Times New Roman" pitchFamily="18" charset="0"/>
              <a:cs typeface="Times New Roman" pitchFamily="18" charset="0"/>
              <a:sym typeface="Symbol" pitchFamily="18" charset="2"/>
            </a:endParaRPr>
          </a:p>
        </p:txBody>
      </p:sp>
      <p:graphicFrame>
        <p:nvGraphicFramePr>
          <p:cNvPr id="82952" name="Object 12"/>
          <p:cNvGraphicFramePr>
            <a:graphicFrameLocks noChangeAspect="1"/>
          </p:cNvGraphicFramePr>
          <p:nvPr/>
        </p:nvGraphicFramePr>
        <p:xfrm>
          <a:off x="6516688" y="2252663"/>
          <a:ext cx="1271587" cy="374650"/>
        </p:xfrm>
        <a:graphic>
          <a:graphicData uri="http://schemas.openxmlformats.org/presentationml/2006/ole">
            <mc:AlternateContent xmlns:mc="http://schemas.openxmlformats.org/markup-compatibility/2006">
              <mc:Choice xmlns:v="urn:schemas-microsoft-com:vml" Requires="v">
                <p:oleObj spid="_x0000_s82952" name="Ecuación" r:id="rId3" imgW="552448" imgH="190447" progId="Equation.3">
                  <p:embed/>
                </p:oleObj>
              </mc:Choice>
              <mc:Fallback>
                <p:oleObj name="Ecuación" r:id="rId3" imgW="552448" imgH="190447"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688" y="2252663"/>
                        <a:ext cx="1271587"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53" name="Object 13"/>
          <p:cNvGraphicFramePr>
            <a:graphicFrameLocks noChangeAspect="1"/>
          </p:cNvGraphicFramePr>
          <p:nvPr/>
        </p:nvGraphicFramePr>
        <p:xfrm>
          <a:off x="1293813" y="2816225"/>
          <a:ext cx="936625" cy="428625"/>
        </p:xfrm>
        <a:graphic>
          <a:graphicData uri="http://schemas.openxmlformats.org/presentationml/2006/ole">
            <mc:AlternateContent xmlns:mc="http://schemas.openxmlformats.org/markup-compatibility/2006">
              <mc:Choice xmlns:v="urn:schemas-microsoft-com:vml" Requires="v">
                <p:oleObj spid="_x0000_s82953" name="Ecuación" r:id="rId5" imgW="400019" imgH="219036" progId="Equation.3">
                  <p:embed/>
                </p:oleObj>
              </mc:Choice>
              <mc:Fallback>
                <p:oleObj name="Ecuación" r:id="rId5" imgW="400019" imgH="219036"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3813" y="2816225"/>
                        <a:ext cx="93662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54" name="Object 14"/>
          <p:cNvGraphicFramePr>
            <a:graphicFrameLocks noChangeAspect="1"/>
          </p:cNvGraphicFramePr>
          <p:nvPr/>
        </p:nvGraphicFramePr>
        <p:xfrm>
          <a:off x="2840038" y="2671763"/>
          <a:ext cx="6015037" cy="727075"/>
        </p:xfrm>
        <a:graphic>
          <a:graphicData uri="http://schemas.openxmlformats.org/presentationml/2006/ole">
            <mc:AlternateContent xmlns:mc="http://schemas.openxmlformats.org/markup-compatibility/2006">
              <mc:Choice xmlns:v="urn:schemas-microsoft-com:vml" Requires="v">
                <p:oleObj spid="_x0000_s82954" name="Ecuación" r:id="rId7" imgW="2809819" imgH="409483" progId="Equation.3">
                  <p:embed/>
                </p:oleObj>
              </mc:Choice>
              <mc:Fallback>
                <p:oleObj name="Ecuación" r:id="rId7" imgW="2809819" imgH="409483"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0038" y="2671763"/>
                        <a:ext cx="6015037"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55" name="Rectangle 15"/>
          <p:cNvSpPr>
            <a:spLocks noChangeArrowheads="1"/>
          </p:cNvSpPr>
          <p:nvPr/>
        </p:nvSpPr>
        <p:spPr bwMode="auto">
          <a:xfrm>
            <a:off x="3995738" y="4608513"/>
            <a:ext cx="2087562" cy="431800"/>
          </a:xfrm>
          <a:prstGeom prst="rect">
            <a:avLst/>
          </a:prstGeom>
          <a:noFill/>
          <a:ln w="9525">
            <a:noFill/>
            <a:miter lim="800000"/>
            <a:headEnd/>
            <a:tailEnd/>
          </a:ln>
          <a:effectLst/>
        </p:spPr>
        <p:txBody>
          <a:bodyPr/>
          <a:lstStyle/>
          <a:p>
            <a:pPr marL="800100" lvl="1" indent="-342900" eaLnBrk="1" hangingPunct="1">
              <a:lnSpc>
                <a:spcPct val="90000"/>
              </a:lnSpc>
              <a:spcBef>
                <a:spcPct val="20000"/>
              </a:spcBef>
            </a:pPr>
            <a:r>
              <a:rPr lang="en-US" altLang="en-US" sz="1600" b="1" i="1">
                <a:solidFill>
                  <a:srgbClr val="000000"/>
                </a:solidFill>
                <a:latin typeface="Times New Roman" pitchFamily="18" charset="0"/>
                <a:cs typeface="Times New Roman" pitchFamily="18" charset="0"/>
                <a:sym typeface="Wingdings" pitchFamily="2" charset="2"/>
              </a:rPr>
              <a:t>(Jeffreys (1939))</a:t>
            </a:r>
            <a:endParaRPr lang="en-US" altLang="en-US" sz="1600" b="1" i="1" u="sng">
              <a:solidFill>
                <a:srgbClr val="000000"/>
              </a:solidFill>
              <a:latin typeface="Times New Roman" pitchFamily="18" charset="0"/>
              <a:cs typeface="Times New Roman" pitchFamily="18" charset="0"/>
              <a:sym typeface="Wingdings" pitchFamily="2" charset="2"/>
            </a:endParaRPr>
          </a:p>
        </p:txBody>
      </p:sp>
      <p:sp>
        <p:nvSpPr>
          <p:cNvPr id="82956" name="Rectangle 16"/>
          <p:cNvSpPr>
            <a:spLocks noChangeArrowheads="1"/>
          </p:cNvSpPr>
          <p:nvPr/>
        </p:nvSpPr>
        <p:spPr bwMode="auto">
          <a:xfrm>
            <a:off x="3995738" y="5602288"/>
            <a:ext cx="2952750" cy="433387"/>
          </a:xfrm>
          <a:prstGeom prst="rect">
            <a:avLst/>
          </a:prstGeom>
          <a:noFill/>
          <a:ln w="9525">
            <a:noFill/>
            <a:miter lim="800000"/>
            <a:headEnd/>
            <a:tailEnd/>
          </a:ln>
          <a:effectLst/>
        </p:spPr>
        <p:txBody>
          <a:bodyPr/>
          <a:lstStyle/>
          <a:p>
            <a:pPr marL="800100" lvl="1" indent="-342900" eaLnBrk="1" hangingPunct="1">
              <a:lnSpc>
                <a:spcPct val="90000"/>
              </a:lnSpc>
              <a:spcBef>
                <a:spcPct val="20000"/>
              </a:spcBef>
            </a:pPr>
            <a:r>
              <a:rPr lang="en-US" altLang="en-US" sz="1600" b="1" i="1">
                <a:solidFill>
                  <a:srgbClr val="000000"/>
                </a:solidFill>
                <a:latin typeface="Times New Roman" pitchFamily="18" charset="0"/>
                <a:cs typeface="Times New Roman" pitchFamily="18" charset="0"/>
                <a:sym typeface="Wingdings" pitchFamily="2" charset="2"/>
              </a:rPr>
              <a:t>(Bernardo (1979), Berger</a:t>
            </a:r>
            <a:r>
              <a:rPr lang="en-US" altLang="en-US" b="1" i="1">
                <a:solidFill>
                  <a:srgbClr val="000000"/>
                </a:solidFill>
                <a:latin typeface="Times New Roman" pitchFamily="18" charset="0"/>
                <a:cs typeface="Times New Roman" pitchFamily="18" charset="0"/>
                <a:sym typeface="Wingdings" pitchFamily="2" charset="2"/>
              </a:rPr>
              <a:t>)</a:t>
            </a:r>
            <a:endParaRPr lang="en-US" altLang="en-US" b="1" i="1">
              <a:solidFill>
                <a:srgbClr val="000000"/>
              </a:solidFill>
              <a:latin typeface="Times New Roman" pitchFamily="18" charset="0"/>
              <a:cs typeface="Times New Roman" pitchFamily="18" charset="0"/>
              <a:sym typeface="Symbol" pitchFamily="18" charset="2"/>
            </a:endParaRPr>
          </a:p>
        </p:txBody>
      </p:sp>
      <p:sp>
        <p:nvSpPr>
          <p:cNvPr id="82957" name="Rectangle 17"/>
          <p:cNvSpPr>
            <a:spLocks noChangeArrowheads="1"/>
          </p:cNvSpPr>
          <p:nvPr/>
        </p:nvSpPr>
        <p:spPr bwMode="auto">
          <a:xfrm>
            <a:off x="3995738" y="4999038"/>
            <a:ext cx="5184775" cy="287337"/>
          </a:xfrm>
          <a:prstGeom prst="rect">
            <a:avLst/>
          </a:prstGeom>
          <a:noFill/>
          <a:ln w="9525">
            <a:noFill/>
            <a:miter lim="800000"/>
            <a:headEnd/>
            <a:tailEnd/>
          </a:ln>
          <a:effectLst/>
        </p:spPr>
        <p:txBody>
          <a:bodyPr/>
          <a:lstStyle/>
          <a:p>
            <a:pPr marL="800100" lvl="1" indent="-342900" eaLnBrk="1" hangingPunct="1">
              <a:lnSpc>
                <a:spcPct val="90000"/>
              </a:lnSpc>
              <a:spcBef>
                <a:spcPct val="20000"/>
              </a:spcBef>
            </a:pPr>
            <a:endParaRPr lang="en-US" altLang="en-US" sz="1600" b="1" i="1">
              <a:solidFill>
                <a:srgbClr val="000000"/>
              </a:solidFill>
              <a:latin typeface="Times New Roman" pitchFamily="18" charset="0"/>
              <a:cs typeface="Times New Roman" pitchFamily="18" charset="0"/>
              <a:sym typeface="Wingdings" pitchFamily="2" charset="2"/>
            </a:endParaRPr>
          </a:p>
          <a:p>
            <a:pPr marL="800100" lvl="1" indent="-342900" eaLnBrk="1" hangingPunct="1">
              <a:lnSpc>
                <a:spcPct val="90000"/>
              </a:lnSpc>
              <a:spcBef>
                <a:spcPct val="20000"/>
              </a:spcBef>
            </a:pPr>
            <a:r>
              <a:rPr lang="en-US" altLang="en-US" sz="1600" b="1" i="1">
                <a:solidFill>
                  <a:srgbClr val="000000"/>
                </a:solidFill>
                <a:latin typeface="Times New Roman" pitchFamily="18" charset="0"/>
                <a:cs typeface="Times New Roman" pitchFamily="18" charset="0"/>
                <a:sym typeface="Wingdings" pitchFamily="2" charset="2"/>
              </a:rPr>
              <a:t>(Welch+Peers (1963) …  Ghosh, Datta, Mukerjee,…)</a:t>
            </a:r>
            <a:endParaRPr lang="en-US" altLang="en-US" b="1" i="1">
              <a:solidFill>
                <a:srgbClr val="000000"/>
              </a:solidFill>
              <a:latin typeface="Times New Roman" pitchFamily="18" charset="0"/>
              <a:cs typeface="Times New Roman" pitchFamily="18" charset="0"/>
              <a:sym typeface="Symbol" pitchFamily="18" charset="2"/>
            </a:endParaRPr>
          </a:p>
        </p:txBody>
      </p:sp>
      <p:sp>
        <p:nvSpPr>
          <p:cNvPr id="82958" name="Rectangle 18"/>
          <p:cNvSpPr>
            <a:spLocks noChangeArrowheads="1"/>
          </p:cNvSpPr>
          <p:nvPr/>
        </p:nvSpPr>
        <p:spPr bwMode="auto">
          <a:xfrm>
            <a:off x="3997325" y="4940300"/>
            <a:ext cx="2879725" cy="433388"/>
          </a:xfrm>
          <a:prstGeom prst="rect">
            <a:avLst/>
          </a:prstGeom>
          <a:noFill/>
          <a:ln w="9525">
            <a:noFill/>
            <a:miter lim="800000"/>
            <a:headEnd/>
            <a:tailEnd/>
          </a:ln>
          <a:effectLst/>
        </p:spPr>
        <p:txBody>
          <a:bodyPr/>
          <a:lstStyle/>
          <a:p>
            <a:pPr marL="800100" lvl="1" indent="-342900" eaLnBrk="1" hangingPunct="1">
              <a:lnSpc>
                <a:spcPct val="90000"/>
              </a:lnSpc>
              <a:spcBef>
                <a:spcPct val="20000"/>
              </a:spcBef>
            </a:pPr>
            <a:r>
              <a:rPr lang="en-US" altLang="en-US" sz="1600" b="1" i="1">
                <a:solidFill>
                  <a:srgbClr val="000000"/>
                </a:solidFill>
                <a:latin typeface="Times New Roman" pitchFamily="18" charset="0"/>
                <a:cs typeface="Times New Roman" pitchFamily="18" charset="0"/>
                <a:sym typeface="Wingdings" pitchFamily="2" charset="2"/>
              </a:rPr>
              <a:t>(Raiffa+Schlaifer (1961))</a:t>
            </a:r>
            <a:endParaRPr lang="en-US" altLang="en-US" b="1" i="1">
              <a:solidFill>
                <a:srgbClr val="000000"/>
              </a:solidFill>
              <a:latin typeface="Times New Roman" pitchFamily="18" charset="0"/>
              <a:cs typeface="Times New Roman" pitchFamily="18" charset="0"/>
              <a:sym typeface="Symbol" pitchFamily="18" charset="2"/>
            </a:endParaRPr>
          </a:p>
        </p:txBody>
      </p:sp>
      <p:sp>
        <p:nvSpPr>
          <p:cNvPr id="82959" name="Rectangle 21"/>
          <p:cNvSpPr>
            <a:spLocks noChangeArrowheads="1"/>
          </p:cNvSpPr>
          <p:nvPr/>
        </p:nvSpPr>
        <p:spPr bwMode="auto">
          <a:xfrm>
            <a:off x="668338" y="2852738"/>
            <a:ext cx="720725" cy="647700"/>
          </a:xfrm>
          <a:prstGeom prst="rect">
            <a:avLst/>
          </a:prstGeom>
          <a:noFill/>
          <a:ln w="9525">
            <a:noFill/>
            <a:miter lim="800000"/>
            <a:headEnd/>
            <a:tailEnd/>
          </a:ln>
          <a:effectLst/>
        </p:spPr>
        <p:txBody>
          <a:bodyPr/>
          <a:lstStyle/>
          <a:p>
            <a:pPr marL="342900" indent="-342900" eaLnBrk="1" hangingPunct="1">
              <a:lnSpc>
                <a:spcPct val="90000"/>
              </a:lnSpc>
              <a:spcBef>
                <a:spcPct val="20000"/>
              </a:spcBef>
            </a:pPr>
            <a:r>
              <a:rPr lang="en-US" altLang="en-US" sz="2000" b="1" i="1">
                <a:solidFill>
                  <a:srgbClr val="000000"/>
                </a:solidFill>
                <a:latin typeface="Times New Roman" pitchFamily="18" charset="0"/>
                <a:cs typeface="Times New Roman" pitchFamily="18" charset="0"/>
                <a:sym typeface="Wingdings" pitchFamily="2" charset="2"/>
              </a:rPr>
              <a:t>Ex:</a:t>
            </a:r>
          </a:p>
          <a:p>
            <a:pPr marL="342900" indent="-342900" eaLnBrk="1" hangingPunct="1">
              <a:lnSpc>
                <a:spcPct val="90000"/>
              </a:lnSpc>
              <a:spcBef>
                <a:spcPct val="20000"/>
              </a:spcBef>
              <a:buFontTx/>
              <a:buChar char="•"/>
            </a:pPr>
            <a:endParaRPr lang="en-US" altLang="en-US" sz="2000" b="1" i="1">
              <a:solidFill>
                <a:srgbClr val="000000"/>
              </a:solidFill>
              <a:latin typeface="Times New Roman" pitchFamily="18" charset="0"/>
              <a:cs typeface="Times New Roman" pitchFamily="18" charset="0"/>
              <a:sym typeface="Symbol" pitchFamily="18" charset="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304800"/>
            <a:ext cx="7772400" cy="838200"/>
          </a:xfrm>
        </p:spPr>
        <p:txBody>
          <a:bodyPr/>
          <a:lstStyle/>
          <a:p>
            <a:pPr eaLnBrk="1" hangingPunct="1"/>
            <a:r>
              <a:rPr lang="en-US" altLang="en-US" sz="2800"/>
              <a:t>Logistic Regression</a:t>
            </a:r>
          </a:p>
        </p:txBody>
      </p:sp>
      <p:sp>
        <p:nvSpPr>
          <p:cNvPr id="8195" name="Rectangle 3"/>
          <p:cNvSpPr>
            <a:spLocks noGrp="1" noChangeArrowheads="1"/>
          </p:cNvSpPr>
          <p:nvPr>
            <p:ph type="body" idx="1"/>
          </p:nvPr>
        </p:nvSpPr>
        <p:spPr>
          <a:xfrm>
            <a:off x="685800" y="1371600"/>
            <a:ext cx="7772400" cy="4724400"/>
          </a:xfrm>
        </p:spPr>
        <p:txBody>
          <a:bodyPr/>
          <a:lstStyle/>
          <a:p>
            <a:pPr eaLnBrk="1" hangingPunct="1"/>
            <a:r>
              <a:rPr lang="en-US" altLang="en-US" sz="2400"/>
              <a:t>Logistic Regression - Dichotomous Response variable and numeric and/or categorical explanatory variable(s)</a:t>
            </a:r>
          </a:p>
          <a:p>
            <a:pPr lvl="1" eaLnBrk="1" hangingPunct="1"/>
            <a:r>
              <a:rPr lang="en-US" altLang="en-US" sz="2000"/>
              <a:t>Goal: Model the probability of a particular outcome as a function of the predictor variable(s)</a:t>
            </a:r>
          </a:p>
          <a:p>
            <a:pPr lvl="1" eaLnBrk="1" hangingPunct="1"/>
            <a:r>
              <a:rPr lang="en-US" altLang="en-US" sz="2000"/>
              <a:t>Problem: Probabilities are bounded between 0 and 1</a:t>
            </a:r>
          </a:p>
          <a:p>
            <a:pPr eaLnBrk="1" hangingPunct="1"/>
            <a:r>
              <a:rPr lang="en-US" altLang="en-US" sz="2400"/>
              <a:t>Distribution of Responses: Binomial</a:t>
            </a:r>
          </a:p>
          <a:p>
            <a:pPr eaLnBrk="1" hangingPunct="1"/>
            <a:r>
              <a:rPr lang="en-US" altLang="en-US" sz="2400"/>
              <a:t>Link Function: </a:t>
            </a:r>
          </a:p>
        </p:txBody>
      </p:sp>
      <p:graphicFrame>
        <p:nvGraphicFramePr>
          <p:cNvPr id="8196" name="Object 4"/>
          <p:cNvGraphicFramePr>
            <a:graphicFrameLocks noChangeAspect="1"/>
          </p:cNvGraphicFramePr>
          <p:nvPr/>
        </p:nvGraphicFramePr>
        <p:xfrm>
          <a:off x="3657600" y="4724400"/>
          <a:ext cx="1841500" cy="728663"/>
        </p:xfrm>
        <a:graphic>
          <a:graphicData uri="http://schemas.openxmlformats.org/presentationml/2006/ole">
            <mc:AlternateContent xmlns:mc="http://schemas.openxmlformats.org/markup-compatibility/2006">
              <mc:Choice xmlns:v="urn:schemas-microsoft-com:vml" Requires="v">
                <p:oleObj spid="_x0000_s8196" name="Equation" r:id="rId2" imgW="1155700" imgH="457200" progId="Equation.3">
                  <p:embed/>
                </p:oleObj>
              </mc:Choice>
              <mc:Fallback>
                <p:oleObj name="Equation" r:id="rId2" imgW="1155700" imgH="4572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4724400"/>
                        <a:ext cx="1841500" cy="728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381000"/>
            <a:ext cx="7772400" cy="838200"/>
          </a:xfrm>
        </p:spPr>
        <p:txBody>
          <a:bodyPr/>
          <a:lstStyle/>
          <a:p>
            <a:pPr eaLnBrk="1" hangingPunct="1"/>
            <a:r>
              <a:rPr lang="en-US" altLang="en-US" sz="2800"/>
              <a:t>Logistic Regression with 1 Predictor</a:t>
            </a:r>
          </a:p>
        </p:txBody>
      </p:sp>
      <p:sp>
        <p:nvSpPr>
          <p:cNvPr id="9219" name="Text Box 3"/>
          <p:cNvSpPr txBox="1">
            <a:spLocks noChangeArrowheads="1"/>
          </p:cNvSpPr>
          <p:nvPr/>
        </p:nvSpPr>
        <p:spPr bwMode="auto">
          <a:xfrm>
            <a:off x="1066800" y="1676400"/>
            <a:ext cx="7543800" cy="1552575"/>
          </a:xfrm>
          <a:prstGeom prst="rect">
            <a:avLst/>
          </a:prstGeom>
          <a:noFill/>
          <a:ln w="9525">
            <a:noFill/>
            <a:miter lim="800000"/>
            <a:headEnd/>
            <a:tailEnd/>
          </a:ln>
          <a:effectLst/>
        </p:spPr>
        <p:txBody>
          <a:bodyPr>
            <a:spAutoFit/>
          </a:bodyPr>
          <a:lstStyle/>
          <a:p>
            <a:pPr>
              <a:spcBef>
                <a:spcPct val="50000"/>
              </a:spcBef>
              <a:buFontTx/>
              <a:buChar char="•"/>
            </a:pPr>
            <a:r>
              <a:rPr lang="en-US" altLang="en-US" sz="2400">
                <a:latin typeface="Times New Roman" pitchFamily="18" charset="0"/>
              </a:rPr>
              <a:t> Response - Presence/Absence of characteristic </a:t>
            </a:r>
          </a:p>
          <a:p>
            <a:pPr>
              <a:spcBef>
                <a:spcPct val="50000"/>
              </a:spcBef>
              <a:buFontTx/>
              <a:buChar char="•"/>
            </a:pPr>
            <a:r>
              <a:rPr lang="en-US" altLang="en-US" sz="2400">
                <a:latin typeface="Times New Roman" pitchFamily="18" charset="0"/>
              </a:rPr>
              <a:t> Predictor - Numeric variable observed for each case</a:t>
            </a:r>
          </a:p>
          <a:p>
            <a:pPr>
              <a:spcBef>
                <a:spcPct val="50000"/>
              </a:spcBef>
              <a:buFontTx/>
              <a:buChar char="•"/>
            </a:pPr>
            <a:r>
              <a:rPr lang="en-US" altLang="en-US" sz="2400">
                <a:latin typeface="Times New Roman" pitchFamily="18" charset="0"/>
              </a:rPr>
              <a:t> Model - </a:t>
            </a:r>
            <a:r>
              <a:rPr lang="en-US" altLang="en-US" sz="2400" i="1">
                <a:latin typeface="Symbol" pitchFamily="18" charset="2"/>
              </a:rPr>
              <a:t>p</a:t>
            </a:r>
            <a:r>
              <a:rPr lang="en-US" altLang="en-US" sz="2400">
                <a:latin typeface="Times New Roman" pitchFamily="18" charset="0"/>
              </a:rPr>
              <a:t>(</a:t>
            </a:r>
            <a:r>
              <a:rPr lang="en-US" altLang="en-US" sz="2400" i="1">
                <a:latin typeface="Times New Roman" pitchFamily="18" charset="0"/>
              </a:rPr>
              <a:t>x</a:t>
            </a:r>
            <a:r>
              <a:rPr lang="en-US" altLang="en-US" sz="2400">
                <a:latin typeface="Times New Roman" pitchFamily="18" charset="0"/>
              </a:rPr>
              <a:t>) </a:t>
            </a:r>
            <a:r>
              <a:rPr lang="en-US" altLang="en-US" sz="2400">
                <a:latin typeface="Times New Roman" pitchFamily="18" charset="0"/>
                <a:sym typeface="Symbol" pitchFamily="18" charset="2"/>
              </a:rPr>
              <a:t> Probability of presence at predictor level </a:t>
            </a:r>
            <a:r>
              <a:rPr lang="en-US" altLang="en-US" sz="2400" i="1">
                <a:latin typeface="Times New Roman" pitchFamily="18" charset="0"/>
                <a:sym typeface="Symbol" pitchFamily="18" charset="2"/>
              </a:rPr>
              <a:t>x</a:t>
            </a:r>
            <a:endParaRPr lang="en-US" altLang="en-US" sz="2400">
              <a:latin typeface="Times New Roman" pitchFamily="18" charset="0"/>
            </a:endParaRPr>
          </a:p>
        </p:txBody>
      </p:sp>
      <p:graphicFrame>
        <p:nvGraphicFramePr>
          <p:cNvPr id="9220" name="Object 4"/>
          <p:cNvGraphicFramePr>
            <a:graphicFrameLocks noChangeAspect="1"/>
          </p:cNvGraphicFramePr>
          <p:nvPr/>
        </p:nvGraphicFramePr>
        <p:xfrm>
          <a:off x="2624138" y="3505200"/>
          <a:ext cx="3363912" cy="1128713"/>
        </p:xfrm>
        <a:graphic>
          <a:graphicData uri="http://schemas.openxmlformats.org/presentationml/2006/ole">
            <mc:AlternateContent xmlns:mc="http://schemas.openxmlformats.org/markup-compatibility/2006">
              <mc:Choice xmlns:v="urn:schemas-microsoft-com:vml" Requires="v">
                <p:oleObj spid="_x0000_s9220" name="Equation" r:id="rId2" imgW="1066800" imgH="419100" progId="Equation.3">
                  <p:embed/>
                </p:oleObj>
              </mc:Choice>
              <mc:Fallback>
                <p:oleObj name="Equation" r:id="rId2" imgW="1066800" imgH="4191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4138" y="3505200"/>
                        <a:ext cx="3363912" cy="1128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1" name="Text Box 5"/>
          <p:cNvSpPr txBox="1">
            <a:spLocks noChangeArrowheads="1"/>
          </p:cNvSpPr>
          <p:nvPr/>
        </p:nvSpPr>
        <p:spPr bwMode="auto">
          <a:xfrm>
            <a:off x="838200" y="4876800"/>
            <a:ext cx="7162800" cy="1552575"/>
          </a:xfrm>
          <a:prstGeom prst="rect">
            <a:avLst/>
          </a:prstGeom>
          <a:noFill/>
          <a:ln w="9525">
            <a:noFill/>
            <a:miter lim="800000"/>
            <a:headEnd/>
            <a:tailEnd/>
          </a:ln>
          <a:effectLst/>
        </p:spPr>
        <p:txBody>
          <a:bodyPr>
            <a:spAutoFit/>
          </a:bodyPr>
          <a:lstStyle/>
          <a:p>
            <a:pPr>
              <a:spcBef>
                <a:spcPct val="50000"/>
              </a:spcBef>
              <a:buFontTx/>
              <a:buChar char="•"/>
            </a:pPr>
            <a:r>
              <a:rPr lang="en-US" altLang="en-US" sz="2400">
                <a:latin typeface="Times New Roman" pitchFamily="18" charset="0"/>
              </a:rPr>
              <a:t> </a:t>
            </a:r>
            <a:r>
              <a:rPr lang="en-US" altLang="en-US" sz="2400" i="1">
                <a:latin typeface="Symbol" pitchFamily="18" charset="2"/>
              </a:rPr>
              <a:t>b</a:t>
            </a:r>
            <a:r>
              <a:rPr lang="en-US" altLang="en-US" sz="2400" baseline="-25000">
                <a:latin typeface="Symbol" pitchFamily="18" charset="2"/>
              </a:rPr>
              <a:t>1</a:t>
            </a:r>
            <a:r>
              <a:rPr lang="en-US" altLang="en-US" sz="2400">
                <a:latin typeface="Times New Roman" pitchFamily="18" charset="0"/>
              </a:rPr>
              <a:t> = 0   </a:t>
            </a:r>
            <a:r>
              <a:rPr lang="en-US" altLang="en-US" sz="2400">
                <a:latin typeface="Times New Roman" pitchFamily="18" charset="0"/>
                <a:sym typeface="Symbol" pitchFamily="18" charset="2"/>
              </a:rPr>
              <a:t>  P(Presence) is the same at each level of </a:t>
            </a:r>
            <a:r>
              <a:rPr lang="en-US" altLang="en-US" sz="2400" i="1">
                <a:latin typeface="Times New Roman" pitchFamily="18" charset="0"/>
                <a:sym typeface="Symbol" pitchFamily="18" charset="2"/>
              </a:rPr>
              <a:t>x</a:t>
            </a:r>
            <a:endParaRPr lang="en-US" altLang="en-US" sz="2400">
              <a:latin typeface="Times New Roman" pitchFamily="18" charset="0"/>
              <a:sym typeface="Symbol" pitchFamily="18" charset="2"/>
            </a:endParaRPr>
          </a:p>
          <a:p>
            <a:pPr>
              <a:spcBef>
                <a:spcPct val="50000"/>
              </a:spcBef>
              <a:buFontTx/>
              <a:buChar char="•"/>
            </a:pPr>
            <a:r>
              <a:rPr lang="en-US" altLang="en-US" sz="2400">
                <a:latin typeface="Times New Roman" pitchFamily="18" charset="0"/>
              </a:rPr>
              <a:t> </a:t>
            </a:r>
            <a:r>
              <a:rPr lang="en-US" altLang="en-US" sz="2400" i="1">
                <a:latin typeface="Symbol" pitchFamily="18" charset="2"/>
              </a:rPr>
              <a:t>b</a:t>
            </a:r>
            <a:r>
              <a:rPr lang="en-US" altLang="en-US" sz="2400" baseline="-25000">
                <a:latin typeface="Symbol" pitchFamily="18" charset="2"/>
              </a:rPr>
              <a:t>1</a:t>
            </a:r>
            <a:r>
              <a:rPr lang="en-US" altLang="en-US" sz="2400">
                <a:latin typeface="Times New Roman" pitchFamily="18" charset="0"/>
              </a:rPr>
              <a:t> &gt; 0   </a:t>
            </a:r>
            <a:r>
              <a:rPr lang="en-US" altLang="en-US" sz="2400">
                <a:latin typeface="Times New Roman" pitchFamily="18" charset="0"/>
                <a:sym typeface="Symbol" pitchFamily="18" charset="2"/>
              </a:rPr>
              <a:t>  P(Presence) increases as </a:t>
            </a:r>
            <a:r>
              <a:rPr lang="en-US" altLang="en-US" sz="2400" i="1">
                <a:latin typeface="Times New Roman" pitchFamily="18" charset="0"/>
                <a:sym typeface="Symbol" pitchFamily="18" charset="2"/>
              </a:rPr>
              <a:t>x</a:t>
            </a:r>
            <a:r>
              <a:rPr lang="en-US" altLang="en-US" sz="2400">
                <a:latin typeface="Times New Roman" pitchFamily="18" charset="0"/>
                <a:sym typeface="Symbol" pitchFamily="18" charset="2"/>
              </a:rPr>
              <a:t> increases</a:t>
            </a:r>
          </a:p>
          <a:p>
            <a:pPr>
              <a:spcBef>
                <a:spcPct val="50000"/>
              </a:spcBef>
              <a:buFontTx/>
              <a:buChar char="•"/>
            </a:pPr>
            <a:r>
              <a:rPr lang="en-US" altLang="en-US" sz="2400">
                <a:latin typeface="Times New Roman" pitchFamily="18" charset="0"/>
                <a:sym typeface="Symbol" pitchFamily="18" charset="2"/>
              </a:rPr>
              <a:t> </a:t>
            </a:r>
            <a:r>
              <a:rPr lang="en-US" altLang="en-US" sz="2400" i="1">
                <a:latin typeface="Symbol" pitchFamily="18" charset="2"/>
              </a:rPr>
              <a:t>b</a:t>
            </a:r>
            <a:r>
              <a:rPr lang="en-US" altLang="en-US" sz="2400">
                <a:latin typeface="Times New Roman" pitchFamily="18" charset="0"/>
              </a:rPr>
              <a:t> </a:t>
            </a:r>
            <a:r>
              <a:rPr lang="en-US" altLang="en-US" sz="2400" baseline="-25000">
                <a:latin typeface="Times New Roman" pitchFamily="18" charset="0"/>
              </a:rPr>
              <a:t>1</a:t>
            </a:r>
            <a:r>
              <a:rPr lang="en-US" altLang="en-US" sz="2400">
                <a:latin typeface="Times New Roman" pitchFamily="18" charset="0"/>
              </a:rPr>
              <a:t>&lt; 0   </a:t>
            </a:r>
            <a:r>
              <a:rPr lang="en-US" altLang="en-US" sz="2400">
                <a:latin typeface="Times New Roman" pitchFamily="18" charset="0"/>
                <a:sym typeface="Symbol" pitchFamily="18" charset="2"/>
              </a:rPr>
              <a:t>  P(Presence) decreases as </a:t>
            </a:r>
            <a:r>
              <a:rPr lang="en-US" altLang="en-US" sz="2400" i="1">
                <a:latin typeface="Times New Roman" pitchFamily="18" charset="0"/>
                <a:sym typeface="Symbol" pitchFamily="18" charset="2"/>
              </a:rPr>
              <a:t>x</a:t>
            </a:r>
            <a:r>
              <a:rPr lang="en-US" altLang="en-US" sz="2400">
                <a:latin typeface="Times New Roman" pitchFamily="18" charset="0"/>
                <a:sym typeface="Symbol" pitchFamily="18" charset="2"/>
              </a:rPr>
              <a:t> increases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228600"/>
            <a:ext cx="7772400" cy="609600"/>
          </a:xfrm>
        </p:spPr>
        <p:txBody>
          <a:bodyPr/>
          <a:lstStyle/>
          <a:p>
            <a:pPr eaLnBrk="1" hangingPunct="1"/>
            <a:r>
              <a:rPr lang="en-US" altLang="en-US" sz="2800"/>
              <a:t>Logistic Regression with 1 Predictor</a:t>
            </a:r>
          </a:p>
        </p:txBody>
      </p:sp>
      <p:sp>
        <p:nvSpPr>
          <p:cNvPr id="10243" name="Rectangle 3"/>
          <p:cNvSpPr>
            <a:spLocks noGrp="1" noChangeArrowheads="1"/>
          </p:cNvSpPr>
          <p:nvPr>
            <p:ph type="body" idx="1"/>
          </p:nvPr>
        </p:nvSpPr>
        <p:spPr>
          <a:xfrm>
            <a:off x="685800" y="990600"/>
            <a:ext cx="7772400" cy="3352800"/>
          </a:xfrm>
        </p:spPr>
        <p:txBody>
          <a:bodyPr/>
          <a:lstStyle/>
          <a:p>
            <a:pPr eaLnBrk="1" hangingPunct="1">
              <a:buFontTx/>
              <a:buChar char="·"/>
            </a:pPr>
            <a:r>
              <a:rPr lang="en-US" altLang="en-US" sz="2400" i="1">
                <a:latin typeface="Symbol" pitchFamily="18" charset="2"/>
              </a:rPr>
              <a:t>b</a:t>
            </a:r>
            <a:r>
              <a:rPr lang="en-US" altLang="en-US" sz="2400" baseline="-25000">
                <a:latin typeface="Symbol" pitchFamily="18" charset="2"/>
              </a:rPr>
              <a:t>0</a:t>
            </a:r>
            <a:r>
              <a:rPr lang="en-US" altLang="en-US" sz="2400" i="1">
                <a:latin typeface="Symbol" pitchFamily="18" charset="2"/>
              </a:rPr>
              <a:t>, b</a:t>
            </a:r>
            <a:r>
              <a:rPr lang="en-US" altLang="en-US" sz="2400" baseline="-25000">
                <a:latin typeface="Symbol" pitchFamily="18" charset="2"/>
              </a:rPr>
              <a:t>1</a:t>
            </a:r>
            <a:r>
              <a:rPr lang="en-US" altLang="en-US" sz="2400"/>
              <a:t> are</a:t>
            </a:r>
            <a:r>
              <a:rPr lang="en-US" altLang="en-US"/>
              <a:t> </a:t>
            </a:r>
            <a:r>
              <a:rPr lang="en-US" altLang="en-US" sz="2400"/>
              <a:t>unknown parameters and must be estimated using statistical software such as SPSS, SAS, R or STATA (or in a matrix language)</a:t>
            </a:r>
          </a:p>
          <a:p>
            <a:pPr eaLnBrk="1" hangingPunct="1">
              <a:buFontTx/>
              <a:buChar char="·"/>
            </a:pPr>
            <a:r>
              <a:rPr lang="en-US" altLang="en-US" sz="2400"/>
              <a:t>Primary interest in estimating and testing hypotheses regarding </a:t>
            </a:r>
            <a:r>
              <a:rPr lang="en-US" altLang="en-US" sz="2400" i="1">
                <a:latin typeface="Symbol" pitchFamily="18" charset="2"/>
              </a:rPr>
              <a:t>b</a:t>
            </a:r>
            <a:r>
              <a:rPr lang="en-US" altLang="en-US" sz="2400" baseline="-25000">
                <a:latin typeface="Symbol" pitchFamily="18" charset="2"/>
              </a:rPr>
              <a:t>1</a:t>
            </a:r>
            <a:endParaRPr lang="en-US" altLang="en-US" sz="2400"/>
          </a:p>
          <a:p>
            <a:pPr lvl="1" eaLnBrk="1" hangingPunct="1">
              <a:buFontTx/>
              <a:buChar char="·"/>
            </a:pPr>
            <a:r>
              <a:rPr lang="en-US" altLang="en-US" sz="2000"/>
              <a:t>Large-Sample test (Wald Test):</a:t>
            </a:r>
          </a:p>
          <a:p>
            <a:pPr lvl="1" eaLnBrk="1" hangingPunct="1">
              <a:buFontTx/>
              <a:buChar char="·"/>
            </a:pPr>
            <a:r>
              <a:rPr lang="en-US" altLang="en-US" sz="2000" i="1"/>
              <a:t>H</a:t>
            </a:r>
            <a:r>
              <a:rPr lang="en-US" altLang="en-US" sz="2000" baseline="-25000"/>
              <a:t>0</a:t>
            </a:r>
            <a:r>
              <a:rPr lang="en-US" altLang="en-US" sz="2000"/>
              <a:t>: </a:t>
            </a:r>
            <a:r>
              <a:rPr lang="en-US" altLang="en-US" sz="2000" i="1">
                <a:latin typeface="Symbol" pitchFamily="18" charset="2"/>
              </a:rPr>
              <a:t>b</a:t>
            </a:r>
            <a:r>
              <a:rPr lang="en-US" altLang="en-US" sz="2000" baseline="-25000">
                <a:latin typeface="Symbol" pitchFamily="18" charset="2"/>
              </a:rPr>
              <a:t>1</a:t>
            </a:r>
            <a:r>
              <a:rPr lang="en-US" altLang="en-US" sz="2000" i="1">
                <a:latin typeface="Symbol" pitchFamily="18" charset="2"/>
              </a:rPr>
              <a:t> </a:t>
            </a:r>
            <a:r>
              <a:rPr lang="en-US" altLang="en-US" sz="2000"/>
              <a:t>= 0        </a:t>
            </a:r>
            <a:r>
              <a:rPr lang="en-US" altLang="en-US" sz="2000" i="1"/>
              <a:t>H</a:t>
            </a:r>
            <a:r>
              <a:rPr lang="en-US" altLang="en-US" sz="2000" baseline="-25000"/>
              <a:t>A</a:t>
            </a:r>
            <a:r>
              <a:rPr lang="en-US" altLang="en-US" sz="2000"/>
              <a:t>: </a:t>
            </a:r>
            <a:r>
              <a:rPr lang="en-US" altLang="en-US" sz="2000" i="1">
                <a:latin typeface="Symbol" pitchFamily="18" charset="2"/>
              </a:rPr>
              <a:t>b</a:t>
            </a:r>
            <a:r>
              <a:rPr lang="en-US" altLang="en-US" sz="2000" baseline="-25000">
                <a:latin typeface="Symbol" pitchFamily="18" charset="2"/>
              </a:rPr>
              <a:t>1</a:t>
            </a:r>
            <a:r>
              <a:rPr lang="en-US" altLang="en-US" sz="2000"/>
              <a:t> </a:t>
            </a:r>
            <a:r>
              <a:rPr lang="en-US" altLang="en-US" sz="2000">
                <a:sym typeface="Symbol" pitchFamily="18" charset="2"/>
              </a:rPr>
              <a:t> 0</a:t>
            </a:r>
            <a:endParaRPr lang="en-US" altLang="en-US" i="1">
              <a:latin typeface="Symbol" pitchFamily="18" charset="2"/>
            </a:endParaRPr>
          </a:p>
        </p:txBody>
      </p:sp>
      <p:graphicFrame>
        <p:nvGraphicFramePr>
          <p:cNvPr id="10244" name="Object 4"/>
          <p:cNvGraphicFramePr>
            <a:graphicFrameLocks noChangeAspect="1"/>
          </p:cNvGraphicFramePr>
          <p:nvPr/>
        </p:nvGraphicFramePr>
        <p:xfrm>
          <a:off x="838200" y="4257675"/>
          <a:ext cx="3505200" cy="2260600"/>
        </p:xfrm>
        <a:graphic>
          <a:graphicData uri="http://schemas.openxmlformats.org/presentationml/2006/ole">
            <mc:AlternateContent xmlns:mc="http://schemas.openxmlformats.org/markup-compatibility/2006">
              <mc:Choice xmlns:v="urn:schemas-microsoft-com:vml" Requires="v">
                <p:oleObj spid="_x0000_s10244" name="Equation" r:id="rId2" imgW="1358900" imgH="1333500" progId="Equation.3">
                  <p:embed/>
                </p:oleObj>
              </mc:Choice>
              <mc:Fallback>
                <p:oleObj name="Equation" r:id="rId2" imgW="1358900" imgH="13335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257675"/>
                        <a:ext cx="3505200" cy="226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5" name="Text Box 5"/>
          <p:cNvSpPr txBox="1">
            <a:spLocks noChangeArrowheads="1"/>
          </p:cNvSpPr>
          <p:nvPr/>
        </p:nvSpPr>
        <p:spPr bwMode="auto">
          <a:xfrm>
            <a:off x="5181600" y="4419600"/>
            <a:ext cx="3429000" cy="915988"/>
          </a:xfrm>
          <a:prstGeom prst="rect">
            <a:avLst/>
          </a:prstGeom>
          <a:noFill/>
          <a:ln w="9525">
            <a:noFill/>
            <a:miter lim="800000"/>
            <a:headEnd/>
            <a:tailEnd/>
          </a:ln>
          <a:effectLst/>
        </p:spPr>
        <p:txBody>
          <a:bodyPr>
            <a:spAutoFit/>
          </a:bodyPr>
          <a:lstStyle/>
          <a:p>
            <a:pPr eaLnBrk="1" hangingPunct="1">
              <a:spcBef>
                <a:spcPct val="50000"/>
              </a:spcBef>
            </a:pPr>
            <a:r>
              <a:rPr lang="en-US" altLang="en-US"/>
              <a:t>Note: Some software packages  perform this as an equivalent Z-test or t-test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33400" y="228600"/>
            <a:ext cx="7772400" cy="609600"/>
          </a:xfrm>
        </p:spPr>
        <p:txBody>
          <a:bodyPr/>
          <a:lstStyle/>
          <a:p>
            <a:pPr eaLnBrk="1" hangingPunct="1"/>
            <a:r>
              <a:rPr lang="en-US" altLang="en-US" sz="2800"/>
              <a:t>Odds Ratio</a:t>
            </a:r>
          </a:p>
        </p:txBody>
      </p:sp>
      <p:sp>
        <p:nvSpPr>
          <p:cNvPr id="11267" name="Rectangle 3"/>
          <p:cNvSpPr>
            <a:spLocks noGrp="1" noChangeArrowheads="1"/>
          </p:cNvSpPr>
          <p:nvPr>
            <p:ph type="body" idx="1"/>
          </p:nvPr>
        </p:nvSpPr>
        <p:spPr>
          <a:xfrm>
            <a:off x="762000" y="1066800"/>
            <a:ext cx="7772400" cy="1828800"/>
          </a:xfrm>
        </p:spPr>
        <p:txBody>
          <a:bodyPr/>
          <a:lstStyle/>
          <a:p>
            <a:pPr eaLnBrk="1" hangingPunct="1"/>
            <a:r>
              <a:rPr lang="en-US" altLang="en-US" sz="2400"/>
              <a:t>Interpretation of Regression Coefficient (</a:t>
            </a:r>
            <a:r>
              <a:rPr lang="en-US" altLang="en-US" sz="2400" i="1">
                <a:latin typeface="Symbol" pitchFamily="18" charset="2"/>
              </a:rPr>
              <a:t>b</a:t>
            </a:r>
            <a:r>
              <a:rPr lang="en-US" altLang="en-US" sz="2400"/>
              <a:t>):</a:t>
            </a:r>
          </a:p>
          <a:p>
            <a:pPr lvl="1" eaLnBrk="1" hangingPunct="1"/>
            <a:r>
              <a:rPr lang="en-US" altLang="en-US" sz="2000"/>
              <a:t>In linear regression, the slope coefficient is the change in the mean response as </a:t>
            </a:r>
            <a:r>
              <a:rPr lang="en-US" altLang="en-US" sz="2000" i="1"/>
              <a:t>x</a:t>
            </a:r>
            <a:r>
              <a:rPr lang="en-US" altLang="en-US" sz="2000"/>
              <a:t> increases by 1 unit</a:t>
            </a:r>
          </a:p>
          <a:p>
            <a:pPr lvl="1" eaLnBrk="1" hangingPunct="1"/>
            <a:r>
              <a:rPr lang="en-US" altLang="en-US" sz="2000"/>
              <a:t>In logistic regression, we can show that:</a:t>
            </a:r>
          </a:p>
        </p:txBody>
      </p:sp>
      <p:graphicFrame>
        <p:nvGraphicFramePr>
          <p:cNvPr id="11268" name="Object 4"/>
          <p:cNvGraphicFramePr>
            <a:graphicFrameLocks noChangeAspect="1"/>
          </p:cNvGraphicFramePr>
          <p:nvPr/>
        </p:nvGraphicFramePr>
        <p:xfrm>
          <a:off x="1447800" y="2971800"/>
          <a:ext cx="5486400" cy="966788"/>
        </p:xfrm>
        <a:graphic>
          <a:graphicData uri="http://schemas.openxmlformats.org/presentationml/2006/ole">
            <mc:AlternateContent xmlns:mc="http://schemas.openxmlformats.org/markup-compatibility/2006">
              <mc:Choice xmlns:v="urn:schemas-microsoft-com:vml" Requires="v">
                <p:oleObj spid="_x0000_s11268" name="Equation" r:id="rId2" imgW="2590800" imgH="457200" progId="Equation.3">
                  <p:embed/>
                </p:oleObj>
              </mc:Choice>
              <mc:Fallback>
                <p:oleObj name="Equation" r:id="rId2" imgW="2590800" imgH="4572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971800"/>
                        <a:ext cx="5486400" cy="966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9" name="Text Box 5"/>
          <p:cNvSpPr txBox="1">
            <a:spLocks noChangeArrowheads="1"/>
          </p:cNvSpPr>
          <p:nvPr/>
        </p:nvSpPr>
        <p:spPr bwMode="auto">
          <a:xfrm>
            <a:off x="304800" y="4114800"/>
            <a:ext cx="8534400" cy="2465388"/>
          </a:xfrm>
          <a:prstGeom prst="rect">
            <a:avLst/>
          </a:prstGeom>
          <a:noFill/>
          <a:ln w="9525">
            <a:noFill/>
            <a:miter lim="800000"/>
            <a:headEnd/>
            <a:tailEnd/>
          </a:ln>
          <a:effectLst/>
        </p:spPr>
        <p:txBody>
          <a:bodyPr>
            <a:spAutoFit/>
          </a:bodyPr>
          <a:lstStyle/>
          <a:p>
            <a:pPr>
              <a:spcBef>
                <a:spcPct val="50000"/>
              </a:spcBef>
              <a:buFontTx/>
              <a:buChar char="•"/>
            </a:pPr>
            <a:r>
              <a:rPr lang="en-US" altLang="en-US" sz="2400">
                <a:latin typeface="Times New Roman" pitchFamily="18" charset="0"/>
              </a:rPr>
              <a:t> Thus </a:t>
            </a:r>
            <a:r>
              <a:rPr lang="en-US" altLang="en-US" sz="2400" i="1">
                <a:latin typeface="Times New Roman" pitchFamily="18" charset="0"/>
              </a:rPr>
              <a:t>e</a:t>
            </a:r>
            <a:r>
              <a:rPr lang="en-US" altLang="en-US" sz="2400" i="1" baseline="30000">
                <a:latin typeface="Symbol" pitchFamily="18" charset="2"/>
              </a:rPr>
              <a:t>b</a:t>
            </a:r>
            <a:r>
              <a:rPr lang="en-US" altLang="en-US" sz="2400" i="1">
                <a:latin typeface="Symbol" pitchFamily="18" charset="2"/>
              </a:rPr>
              <a:t> </a:t>
            </a:r>
            <a:r>
              <a:rPr lang="en-US" altLang="en-US" sz="2400">
                <a:latin typeface="Times New Roman" pitchFamily="18" charset="0"/>
              </a:rPr>
              <a:t>represents the change in the odds of the outcome (multiplicatively) by increasing </a:t>
            </a:r>
            <a:r>
              <a:rPr lang="en-US" altLang="en-US" sz="2400" i="1">
                <a:latin typeface="Times New Roman" pitchFamily="18" charset="0"/>
              </a:rPr>
              <a:t>x</a:t>
            </a:r>
            <a:r>
              <a:rPr lang="en-US" altLang="en-US" sz="2400">
                <a:latin typeface="Times New Roman" pitchFamily="18" charset="0"/>
              </a:rPr>
              <a:t> by 1 unit</a:t>
            </a:r>
          </a:p>
          <a:p>
            <a:pPr>
              <a:spcBef>
                <a:spcPct val="50000"/>
              </a:spcBef>
              <a:buFontTx/>
              <a:buChar char="•"/>
            </a:pPr>
            <a:r>
              <a:rPr lang="en-US" altLang="en-US" sz="2400">
                <a:latin typeface="Times New Roman" pitchFamily="18" charset="0"/>
              </a:rPr>
              <a:t> If </a:t>
            </a:r>
            <a:r>
              <a:rPr lang="en-US" altLang="en-US" sz="2400" i="1">
                <a:latin typeface="Symbol" pitchFamily="18" charset="2"/>
              </a:rPr>
              <a:t>b</a:t>
            </a:r>
            <a:r>
              <a:rPr lang="en-US" altLang="en-US" sz="2400">
                <a:latin typeface="Times New Roman" pitchFamily="18" charset="0"/>
              </a:rPr>
              <a:t> = 0, the odds and probability are the same at all </a:t>
            </a:r>
            <a:r>
              <a:rPr lang="en-US" altLang="en-US" sz="2400" i="1">
                <a:latin typeface="Times New Roman" pitchFamily="18" charset="0"/>
              </a:rPr>
              <a:t>x </a:t>
            </a:r>
            <a:r>
              <a:rPr lang="en-US" altLang="en-US" sz="2400">
                <a:latin typeface="Times New Roman" pitchFamily="18" charset="0"/>
              </a:rPr>
              <a:t>levels (</a:t>
            </a:r>
            <a:r>
              <a:rPr lang="en-US" altLang="en-US" sz="2400" i="1">
                <a:latin typeface="Times New Roman" pitchFamily="18" charset="0"/>
              </a:rPr>
              <a:t>e</a:t>
            </a:r>
            <a:r>
              <a:rPr lang="en-US" altLang="en-US" sz="2400" i="1" baseline="30000">
                <a:latin typeface="Symbol" pitchFamily="18" charset="2"/>
              </a:rPr>
              <a:t>b</a:t>
            </a:r>
            <a:r>
              <a:rPr lang="en-US" altLang="en-US" sz="2400">
                <a:latin typeface="Times New Roman" pitchFamily="18" charset="0"/>
              </a:rPr>
              <a:t>=1)</a:t>
            </a:r>
          </a:p>
          <a:p>
            <a:pPr>
              <a:spcBef>
                <a:spcPct val="50000"/>
              </a:spcBef>
              <a:buFontTx/>
              <a:buChar char="•"/>
            </a:pPr>
            <a:r>
              <a:rPr lang="en-US" altLang="en-US" sz="2400">
                <a:latin typeface="Times New Roman" pitchFamily="18" charset="0"/>
              </a:rPr>
              <a:t> If </a:t>
            </a:r>
            <a:r>
              <a:rPr lang="en-US" altLang="en-US" sz="2400" i="1">
                <a:latin typeface="Symbol" pitchFamily="18" charset="2"/>
              </a:rPr>
              <a:t>b</a:t>
            </a:r>
            <a:r>
              <a:rPr lang="en-US" altLang="en-US" sz="2400">
                <a:latin typeface="Times New Roman" pitchFamily="18" charset="0"/>
              </a:rPr>
              <a:t> &gt; 0 , the odds and probability increase as </a:t>
            </a:r>
            <a:r>
              <a:rPr lang="en-US" altLang="en-US" sz="2400" i="1">
                <a:latin typeface="Times New Roman" pitchFamily="18" charset="0"/>
              </a:rPr>
              <a:t>x</a:t>
            </a:r>
            <a:r>
              <a:rPr lang="en-US" altLang="en-US" sz="2400">
                <a:latin typeface="Times New Roman" pitchFamily="18" charset="0"/>
              </a:rPr>
              <a:t> increases (</a:t>
            </a:r>
            <a:r>
              <a:rPr lang="en-US" altLang="en-US" sz="2400" i="1">
                <a:latin typeface="Times New Roman" pitchFamily="18" charset="0"/>
              </a:rPr>
              <a:t>e</a:t>
            </a:r>
            <a:r>
              <a:rPr lang="en-US" altLang="en-US" sz="2400" i="1" baseline="30000">
                <a:latin typeface="Symbol" pitchFamily="18" charset="2"/>
              </a:rPr>
              <a:t>b</a:t>
            </a:r>
            <a:r>
              <a:rPr lang="en-US" altLang="en-US" sz="2400">
                <a:latin typeface="Times New Roman" pitchFamily="18" charset="0"/>
              </a:rPr>
              <a:t>&gt;1)</a:t>
            </a:r>
          </a:p>
          <a:p>
            <a:pPr>
              <a:spcBef>
                <a:spcPct val="50000"/>
              </a:spcBef>
              <a:buFontTx/>
              <a:buChar char="•"/>
            </a:pPr>
            <a:r>
              <a:rPr lang="en-US" altLang="en-US" sz="2400">
                <a:latin typeface="Times New Roman" pitchFamily="18" charset="0"/>
              </a:rPr>
              <a:t> If </a:t>
            </a:r>
            <a:r>
              <a:rPr lang="en-US" altLang="en-US" sz="2400" i="1">
                <a:latin typeface="Symbol" pitchFamily="18" charset="2"/>
              </a:rPr>
              <a:t>b</a:t>
            </a:r>
            <a:r>
              <a:rPr lang="en-US" altLang="en-US" sz="2400">
                <a:latin typeface="Times New Roman" pitchFamily="18" charset="0"/>
              </a:rPr>
              <a:t> &lt; 0 , the odds and probability decrease as </a:t>
            </a:r>
            <a:r>
              <a:rPr lang="en-US" altLang="en-US" sz="2400" i="1">
                <a:latin typeface="Times New Roman" pitchFamily="18" charset="0"/>
              </a:rPr>
              <a:t>x</a:t>
            </a:r>
            <a:r>
              <a:rPr lang="en-US" altLang="en-US" sz="2400">
                <a:latin typeface="Times New Roman" pitchFamily="18" charset="0"/>
              </a:rPr>
              <a:t> increases (</a:t>
            </a:r>
            <a:r>
              <a:rPr lang="en-US" altLang="en-US" sz="2400" i="1">
                <a:latin typeface="Times New Roman" pitchFamily="18" charset="0"/>
              </a:rPr>
              <a:t>e</a:t>
            </a:r>
            <a:r>
              <a:rPr lang="en-US" altLang="en-US" sz="2400" i="1" baseline="30000">
                <a:latin typeface="Symbol" pitchFamily="18" charset="2"/>
              </a:rPr>
              <a:t>b</a:t>
            </a:r>
            <a:r>
              <a:rPr lang="en-US" altLang="en-US" sz="2400">
                <a:latin typeface="Times New Roman" pitchFamily="18" charset="0"/>
              </a:rPr>
              <a:t>&lt;1)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28600" y="381000"/>
            <a:ext cx="8458200" cy="533400"/>
          </a:xfrm>
        </p:spPr>
        <p:txBody>
          <a:bodyPr/>
          <a:lstStyle/>
          <a:p>
            <a:pPr eaLnBrk="1" hangingPunct="1"/>
            <a:r>
              <a:rPr lang="en-US" altLang="en-US" sz="2800"/>
              <a:t>95% Confidence Interval for Odds Ratio</a:t>
            </a:r>
          </a:p>
        </p:txBody>
      </p:sp>
      <p:sp>
        <p:nvSpPr>
          <p:cNvPr id="12291" name="Rectangle 3"/>
          <p:cNvSpPr>
            <a:spLocks noGrp="1" noChangeArrowheads="1"/>
          </p:cNvSpPr>
          <p:nvPr>
            <p:ph type="body" idx="1"/>
          </p:nvPr>
        </p:nvSpPr>
        <p:spPr>
          <a:xfrm>
            <a:off x="533400" y="1143000"/>
            <a:ext cx="7772400" cy="533400"/>
          </a:xfrm>
        </p:spPr>
        <p:txBody>
          <a:bodyPr/>
          <a:lstStyle/>
          <a:p>
            <a:pPr eaLnBrk="1" hangingPunct="1"/>
            <a:r>
              <a:rPr lang="en-US" altLang="en-US" sz="2000"/>
              <a:t>Step 1: Construct a 95% CI for </a:t>
            </a:r>
            <a:r>
              <a:rPr lang="en-US" altLang="en-US" sz="2000" i="1">
                <a:latin typeface="Symbol" pitchFamily="18" charset="2"/>
              </a:rPr>
              <a:t>b </a:t>
            </a:r>
            <a:r>
              <a:rPr lang="en-US" altLang="en-US" sz="2000"/>
              <a:t>:</a:t>
            </a:r>
          </a:p>
        </p:txBody>
      </p:sp>
      <p:graphicFrame>
        <p:nvGraphicFramePr>
          <p:cNvPr id="12292" name="Object 4"/>
          <p:cNvGraphicFramePr>
            <a:graphicFrameLocks noChangeAspect="1"/>
          </p:cNvGraphicFramePr>
          <p:nvPr/>
        </p:nvGraphicFramePr>
        <p:xfrm>
          <a:off x="1219200" y="1828800"/>
          <a:ext cx="6664325" cy="1062038"/>
        </p:xfrm>
        <a:graphic>
          <a:graphicData uri="http://schemas.openxmlformats.org/presentationml/2006/ole">
            <mc:AlternateContent xmlns:mc="http://schemas.openxmlformats.org/markup-compatibility/2006">
              <mc:Choice xmlns:v="urn:schemas-microsoft-com:vml" Requires="v">
                <p:oleObj spid="_x0000_s12292" name="Equation" r:id="rId2" imgW="2705100" imgH="431800" progId="Equation.3">
                  <p:embed/>
                </p:oleObj>
              </mc:Choice>
              <mc:Fallback>
                <p:oleObj name="Equation" r:id="rId2" imgW="2705100" imgH="4318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828800"/>
                        <a:ext cx="6664325" cy="1062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3" name="Text Box 5"/>
          <p:cNvSpPr txBox="1">
            <a:spLocks noChangeArrowheads="1"/>
          </p:cNvSpPr>
          <p:nvPr/>
        </p:nvSpPr>
        <p:spPr bwMode="auto">
          <a:xfrm>
            <a:off x="381000" y="2895600"/>
            <a:ext cx="8229600" cy="457200"/>
          </a:xfrm>
          <a:prstGeom prst="rect">
            <a:avLst/>
          </a:prstGeom>
          <a:noFill/>
          <a:ln w="9525">
            <a:noFill/>
            <a:miter lim="800000"/>
            <a:headEnd/>
            <a:tailEnd/>
          </a:ln>
          <a:effectLst/>
        </p:spPr>
        <p:txBody>
          <a:bodyPr>
            <a:spAutoFit/>
          </a:bodyPr>
          <a:lstStyle/>
          <a:p>
            <a:pPr>
              <a:spcBef>
                <a:spcPct val="50000"/>
              </a:spcBef>
              <a:buFontTx/>
              <a:buChar char="•"/>
            </a:pPr>
            <a:r>
              <a:rPr lang="en-US" altLang="en-US" sz="2400">
                <a:latin typeface="Times New Roman" pitchFamily="18" charset="0"/>
              </a:rPr>
              <a:t> Step 2: Raise </a:t>
            </a:r>
            <a:r>
              <a:rPr lang="en-US" altLang="en-US" sz="2400" i="1">
                <a:latin typeface="Times New Roman" pitchFamily="18" charset="0"/>
              </a:rPr>
              <a:t>e</a:t>
            </a:r>
            <a:r>
              <a:rPr lang="en-US" altLang="en-US" sz="2400">
                <a:latin typeface="Times New Roman" pitchFamily="18" charset="0"/>
              </a:rPr>
              <a:t> = 2.718 to the lower and upper bounds of the CI:</a:t>
            </a:r>
          </a:p>
        </p:txBody>
      </p:sp>
      <p:graphicFrame>
        <p:nvGraphicFramePr>
          <p:cNvPr id="12294" name="Object 6"/>
          <p:cNvGraphicFramePr>
            <a:graphicFrameLocks noChangeAspect="1"/>
          </p:cNvGraphicFramePr>
          <p:nvPr/>
        </p:nvGraphicFramePr>
        <p:xfrm>
          <a:off x="2590800" y="3505200"/>
          <a:ext cx="3886200" cy="1204913"/>
        </p:xfrm>
        <a:graphic>
          <a:graphicData uri="http://schemas.openxmlformats.org/presentationml/2006/ole">
            <mc:AlternateContent xmlns:mc="http://schemas.openxmlformats.org/markup-compatibility/2006">
              <mc:Choice xmlns:v="urn:schemas-microsoft-com:vml" Requires="v">
                <p:oleObj spid="_x0000_s12294" name="Equation" r:id="rId4" imgW="1307532" imgH="406224" progId="Equation.3">
                  <p:embed/>
                </p:oleObj>
              </mc:Choice>
              <mc:Fallback>
                <p:oleObj name="Equation" r:id="rId4" imgW="1307532" imgH="406224"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3505200"/>
                        <a:ext cx="3886200" cy="1204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5" name="Text Box 7"/>
          <p:cNvSpPr txBox="1">
            <a:spLocks noChangeArrowheads="1"/>
          </p:cNvSpPr>
          <p:nvPr/>
        </p:nvSpPr>
        <p:spPr bwMode="auto">
          <a:xfrm>
            <a:off x="304800" y="5105400"/>
            <a:ext cx="8382000" cy="1552575"/>
          </a:xfrm>
          <a:prstGeom prst="rect">
            <a:avLst/>
          </a:prstGeom>
          <a:noFill/>
          <a:ln w="9525">
            <a:noFill/>
            <a:miter lim="800000"/>
            <a:headEnd/>
            <a:tailEnd/>
          </a:ln>
          <a:effectLst/>
        </p:spPr>
        <p:txBody>
          <a:bodyPr>
            <a:spAutoFit/>
          </a:bodyPr>
          <a:lstStyle/>
          <a:p>
            <a:pPr>
              <a:spcBef>
                <a:spcPct val="50000"/>
              </a:spcBef>
              <a:buFontTx/>
              <a:buChar char="•"/>
            </a:pPr>
            <a:r>
              <a:rPr lang="en-US" altLang="en-US" sz="2400">
                <a:latin typeface="Times New Roman" pitchFamily="18" charset="0"/>
              </a:rPr>
              <a:t> If entire interval is above 1, conclude positive association</a:t>
            </a:r>
          </a:p>
          <a:p>
            <a:pPr>
              <a:spcBef>
                <a:spcPct val="50000"/>
              </a:spcBef>
              <a:buFontTx/>
              <a:buChar char="•"/>
            </a:pPr>
            <a:r>
              <a:rPr lang="en-US" altLang="en-US" sz="2400">
                <a:latin typeface="Times New Roman" pitchFamily="18" charset="0"/>
              </a:rPr>
              <a:t> If entire interval is below 1, conclude negative association</a:t>
            </a:r>
          </a:p>
          <a:p>
            <a:pPr>
              <a:spcBef>
                <a:spcPct val="50000"/>
              </a:spcBef>
              <a:buFontTx/>
              <a:buChar char="•"/>
            </a:pPr>
            <a:r>
              <a:rPr lang="en-US" altLang="en-US" sz="2400">
                <a:latin typeface="Times New Roman" pitchFamily="18" charset="0"/>
              </a:rPr>
              <a:t> If interval contains 1, cannot conclude there is an association</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2706</Words>
  <Application>Microsoft Office PowerPoint</Application>
  <PresentationFormat>On-screen Show (4:3)</PresentationFormat>
  <Paragraphs>344</Paragraphs>
  <Slides>46</Slides>
  <Notes>33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46</vt:i4>
      </vt:variant>
    </vt:vector>
  </HeadingPairs>
  <TitlesOfParts>
    <vt:vector size="54" baseType="lpstr">
      <vt:lpstr>Arial</vt:lpstr>
      <vt:lpstr>Calibri</vt:lpstr>
      <vt:lpstr>Symbol</vt:lpstr>
      <vt:lpstr>Times New Roman</vt:lpstr>
      <vt:lpstr>Wingdings</vt:lpstr>
      <vt:lpstr>Default Design</vt:lpstr>
      <vt:lpstr>Equation</vt:lpstr>
      <vt:lpstr>Ecuación</vt:lpstr>
      <vt:lpstr>Generalized Linear Models</vt:lpstr>
      <vt:lpstr>Generalized Linear Models (GLM)</vt:lpstr>
      <vt:lpstr>Random Component</vt:lpstr>
      <vt:lpstr>Common Link Functions</vt:lpstr>
      <vt:lpstr>Logistic Regression</vt:lpstr>
      <vt:lpstr>Logistic Regression with 1 Predictor</vt:lpstr>
      <vt:lpstr>Logistic Regression with 1 Predictor</vt:lpstr>
      <vt:lpstr>Odds Ratio</vt:lpstr>
      <vt:lpstr>95% Confidence Interval for Odds Ratio</vt:lpstr>
      <vt:lpstr>Multiple Logistic Regression</vt:lpstr>
      <vt:lpstr>Testing Regression Coefficients</vt:lpstr>
      <vt:lpstr>Poisson Regression</vt:lpstr>
      <vt:lpstr>Multilevel Regression Model</vt:lpstr>
      <vt:lpstr>Hierarchical Data Structure</vt:lpstr>
      <vt:lpstr>Traditional Approaches</vt:lpstr>
      <vt:lpstr>Problems With Standard Analysis of Hierarchical Data</vt:lpstr>
      <vt:lpstr>Problems With Standard Analysis  of Hierarchical Data</vt:lpstr>
      <vt:lpstr>Graphical Picture of Simple Two-level Regression Model</vt:lpstr>
      <vt:lpstr>Regression analysis</vt:lpstr>
      <vt:lpstr>Regression analysis</vt:lpstr>
      <vt:lpstr>Building the Multilevel Regression Model: Random intercept model</vt:lpstr>
      <vt:lpstr>Building the Multilevel Regression Model: Intercept only model</vt:lpstr>
      <vt:lpstr>Building the Multilevel Regression Model: Random intercept model</vt:lpstr>
      <vt:lpstr>Building the Multilevel Regression Model: Random intercept model</vt:lpstr>
      <vt:lpstr>Building the Multilevel Regression Model: Intercept only model</vt:lpstr>
      <vt:lpstr>Difference with the usual regression model:</vt:lpstr>
      <vt:lpstr>Building the Multilevel Regression Model: Random slope model</vt:lpstr>
      <vt:lpstr>Building the Multilevel Regression Model: the Second (Group) Level</vt:lpstr>
      <vt:lpstr>Building the Multilevel Regression Model: the Second (Group) Level</vt:lpstr>
      <vt:lpstr>Building the Multilevel Regression Model: Cross level interaction</vt:lpstr>
      <vt:lpstr>Building the Multilevel Regression Model: Single Equation Version</vt:lpstr>
      <vt:lpstr>Building the Multilevel Regression Model: Single Equation Version</vt:lpstr>
      <vt:lpstr>Building the Multilevel Regression Model: Interpretation</vt:lpstr>
      <vt:lpstr>Full Multilevel Regression Model</vt:lpstr>
      <vt:lpstr>Model Exploration</vt:lpstr>
      <vt:lpstr>Graphical Picture of Simple Two-level Regression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Florida, Department of Statistics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Generalized Linear Models</dc:title>
  <dc:creator>winner</dc:creator>
  <cp:lastModifiedBy>Dr.Vithya Ganesan</cp:lastModifiedBy>
  <cp:revision>11</cp:revision>
  <dcterms:created xsi:type="dcterms:W3CDTF">2008-02-26T14:18:31Z</dcterms:created>
  <dcterms:modified xsi:type="dcterms:W3CDTF">2021-04-07T03:17:30Z</dcterms:modified>
</cp:coreProperties>
</file>