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8" r:id="rId2"/>
    <p:sldId id="259" r:id="rId3"/>
    <p:sldId id="260" r:id="rId4"/>
    <p:sldId id="447" r:id="rId5"/>
    <p:sldId id="438" r:id="rId6"/>
    <p:sldId id="369" r:id="rId7"/>
    <p:sldId id="371" r:id="rId8"/>
    <p:sldId id="377" r:id="rId9"/>
    <p:sldId id="386" r:id="rId10"/>
    <p:sldId id="379" r:id="rId11"/>
    <p:sldId id="380" r:id="rId12"/>
    <p:sldId id="412" r:id="rId13"/>
    <p:sldId id="413" r:id="rId14"/>
    <p:sldId id="381" r:id="rId15"/>
    <p:sldId id="382" r:id="rId16"/>
    <p:sldId id="383" r:id="rId17"/>
    <p:sldId id="384" r:id="rId18"/>
    <p:sldId id="385" r:id="rId19"/>
    <p:sldId id="414" r:id="rId20"/>
    <p:sldId id="387" r:id="rId21"/>
    <p:sldId id="415" r:id="rId22"/>
    <p:sldId id="416" r:id="rId23"/>
    <p:sldId id="417" r:id="rId24"/>
    <p:sldId id="388" r:id="rId25"/>
    <p:sldId id="389" r:id="rId26"/>
    <p:sldId id="418" r:id="rId27"/>
    <p:sldId id="419" r:id="rId28"/>
    <p:sldId id="420" r:id="rId29"/>
    <p:sldId id="392" r:id="rId30"/>
    <p:sldId id="422" r:id="rId31"/>
    <p:sldId id="423" r:id="rId32"/>
    <p:sldId id="393" r:id="rId33"/>
    <p:sldId id="394" r:id="rId34"/>
    <p:sldId id="395" r:id="rId35"/>
    <p:sldId id="424" r:id="rId36"/>
    <p:sldId id="425" r:id="rId37"/>
    <p:sldId id="396" r:id="rId38"/>
    <p:sldId id="426" r:id="rId39"/>
    <p:sldId id="399" r:id="rId40"/>
    <p:sldId id="445" r:id="rId41"/>
    <p:sldId id="401" r:id="rId42"/>
    <p:sldId id="442" r:id="rId43"/>
    <p:sldId id="402" r:id="rId44"/>
    <p:sldId id="443" r:id="rId45"/>
    <p:sldId id="444" r:id="rId46"/>
    <p:sldId id="403" r:id="rId47"/>
    <p:sldId id="404" r:id="rId48"/>
    <p:sldId id="436" r:id="rId49"/>
    <p:sldId id="262" r:id="rId50"/>
    <p:sldId id="263" r:id="rId51"/>
    <p:sldId id="264" r:id="rId52"/>
    <p:sldId id="265" r:id="rId53"/>
    <p:sldId id="266" r:id="rId54"/>
    <p:sldId id="267" r:id="rId55"/>
    <p:sldId id="268" r:id="rId56"/>
    <p:sldId id="269" r:id="rId57"/>
    <p:sldId id="270" r:id="rId58"/>
    <p:sldId id="271" r:id="rId59"/>
    <p:sldId id="272" r:id="rId60"/>
    <p:sldId id="273" r:id="rId61"/>
    <p:sldId id="27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17545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40004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949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2841329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67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1673175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780134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32147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72391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263029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311414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269753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128173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347022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244918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58495E-4415-4113-AE6F-40FB1EE8E9F6}" type="datetimeFigureOut">
              <a:rPr lang="en-IN" smtClean="0"/>
              <a:pPr/>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BF792-260D-402B-912E-93D3CDFEBF2E}" type="slidenum">
              <a:rPr lang="en-IN" smtClean="0"/>
              <a:pPr/>
              <a:t>‹#›</a:t>
            </a:fld>
            <a:endParaRPr lang="en-IN"/>
          </a:p>
        </p:txBody>
      </p:sp>
    </p:spTree>
    <p:extLst>
      <p:ext uri="{BB962C8B-B14F-4D97-AF65-F5344CB8AC3E}">
        <p14:creationId xmlns:p14="http://schemas.microsoft.com/office/powerpoint/2010/main" val="209707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58495E-4415-4113-AE6F-40FB1EE8E9F6}" type="datetimeFigureOut">
              <a:rPr lang="en-IN" smtClean="0"/>
              <a:pPr/>
              <a:t>07-04-2021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7BF792-260D-402B-912E-93D3CDFEBF2E}" type="slidenum">
              <a:rPr lang="en-IN" smtClean="0"/>
              <a:pPr/>
              <a:t>‹#›</a:t>
            </a:fld>
            <a:endParaRPr lang="en-IN"/>
          </a:p>
        </p:txBody>
      </p:sp>
    </p:spTree>
    <p:extLst>
      <p:ext uri="{BB962C8B-B14F-4D97-AF65-F5344CB8AC3E}">
        <p14:creationId xmlns:p14="http://schemas.microsoft.com/office/powerpoint/2010/main" val="8541623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png"/><Relationship Id="rId7"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4212" y="685799"/>
            <a:ext cx="9678988" cy="3673474"/>
          </a:xfrm>
          <a:prstGeom prst="rect">
            <a:avLst/>
          </a:prstGeom>
        </p:spPr>
        <p:txBody>
          <a:bodyPr vert="horz" lIns="91440" tIns="45720" rIns="91440" bIns="45720" rtlCol="0" anchor="b">
            <a:normAutofit/>
          </a:bodyPr>
          <a:lstStyle/>
          <a:p>
            <a:pPr marL="12700"/>
            <a:r>
              <a:rPr lang="en-US" sz="6000" spc="30">
                <a:solidFill>
                  <a:schemeClr val="tx2"/>
                </a:solidFill>
              </a:rPr>
              <a:t>HYPOTHESIS</a:t>
            </a:r>
            <a:r>
              <a:rPr lang="en-US" sz="6000" spc="-340">
                <a:solidFill>
                  <a:schemeClr val="tx2"/>
                </a:solidFill>
              </a:rPr>
              <a:t> </a:t>
            </a:r>
            <a:r>
              <a:rPr lang="en-US" sz="6000" spc="40">
                <a:solidFill>
                  <a:schemeClr val="tx2"/>
                </a:solidFill>
              </a:rPr>
              <a:t>TESTING</a:t>
            </a:r>
            <a:endParaRPr lang="en-US" sz="600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0204" y="1356149"/>
                <a:ext cx="8425339" cy="4914023"/>
              </a:xfrm>
            </p:spPr>
            <p:txBody>
              <a:bodyPr>
                <a:normAutofit fontScale="92500" lnSpcReduction="20000"/>
              </a:bodyPr>
              <a:lstStyle/>
              <a:p>
                <a:pPr marL="0" indent="0">
                  <a:buNone/>
                </a:pPr>
                <a:r>
                  <a:rPr lang="en-US"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Example 6.4: </a:t>
                </a:r>
                <a:endParaRPr lang="en-US"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Ministry of Human Resource  Development (MHRD), Government of India takes an initiative to improve the country’s human resources and hence set up   </a:t>
                </a: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23 IIT’s</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in the country. </a:t>
                </a:r>
              </a:p>
              <a:p>
                <a:pPr marL="0" indent="0">
                  <a:buNone/>
                </a:pPr>
                <a:endParaRPr lang="en-US" sz="1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To measure the engineering aptitudes of graduates, MHRD conducts GATE examination for a mark of 1000 in every year. A sample of 300 students who gave GATE examination in 2018 were collected and the mean is observed as 220.</a:t>
                </a:r>
              </a:p>
              <a:p>
                <a:pPr marL="0" indent="0">
                  <a:buNone/>
                </a:pPr>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In this context, statistical hypothesis testing is to determine the mean mark of  the all GATE-2018 examinee.</a:t>
                </a:r>
              </a:p>
              <a:p>
                <a:pPr marL="0" indent="0">
                  <a:buNone/>
                </a:pPr>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two hypotheses in this context are:</a:t>
                </a:r>
              </a:p>
              <a:p>
                <a:pPr marL="0" indent="0">
                  <a:buNone/>
                </a:pPr>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=220 </m:t>
                      </m:r>
                    </m:oMath>
                  </m:oMathPara>
                </a14:m>
                <a:endParaRPr lang="en-US"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ctr">
                  <a:buNone/>
                </a:pPr>
                <a:endParaRPr lang="en-US" sz="11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&lt;220</m:t>
                      </m:r>
                    </m:oMath>
                  </m:oMathPara>
                </a14:m>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20204" y="1356149"/>
                <a:ext cx="8425339" cy="4914023"/>
              </a:xfrm>
              <a:blipFill>
                <a:blip r:embed="rId2"/>
                <a:stretch>
                  <a:fillRect l="-724" t="-1735" r="-1085"/>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7" name="Title 1"/>
          <p:cNvSpPr>
            <a:spLocks noGrp="1"/>
          </p:cNvSpPr>
          <p:nvPr>
            <p:ph type="title"/>
          </p:nvPr>
        </p:nvSpPr>
        <p:spPr>
          <a:xfrm>
            <a:off x="1820205" y="-48987"/>
            <a:ext cx="8425339" cy="1058389"/>
          </a:xfrm>
        </p:spPr>
        <p:txBody>
          <a:bodyPr>
            <a:normAutofit/>
          </a:bodyPr>
          <a:lstStyle/>
          <a:p>
            <a:r>
              <a:rPr lang="en-US" sz="4000" dirty="0">
                <a:solidFill>
                  <a:srgbClr val="A50021"/>
                </a:solidFill>
                <a:latin typeface="Times New Roman" pitchFamily="18" charset="0"/>
                <a:cs typeface="Times New Roman" pitchFamily="18" charset="0"/>
              </a:rPr>
              <a:t>The Hypotheses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87139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068780"/>
                <a:ext cx="8425339" cy="5343895"/>
              </a:xfrm>
            </p:spPr>
            <p:txBody>
              <a:bodyPr>
                <a:normAutofit fontScale="85000" lnSpcReduction="20000"/>
              </a:bodyPr>
              <a:lstStyle/>
              <a:p>
                <a:pPr marL="0" indent="0">
                  <a:buNone/>
                </a:pP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Note: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As null hypothesis, we could choose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≤220     </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or</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a:ea typeface="Tahoma" panose="020B0604030504040204" pitchFamily="34" charset="0"/>
                            <a:cs typeface="Times New Roman" panose="02020603050405020304" pitchFamily="18" charset="0"/>
                          </a:rPr>
                          <m:t>     </m:t>
                        </m:r>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≥220</m:t>
                    </m:r>
                  </m:oMath>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477135" lvl="8">
                  <a:buFont typeface="+mj-lt"/>
                  <a:buAutoNum type="arabicPeriod"/>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Font typeface="+mj-lt"/>
                  <a:buAutoNum type="arabicPeriod"/>
                </a:pPr>
                <a:r>
                  <a:rPr lang="en-US"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It is customary to always have the null hypothesis with an equal sign.</a:t>
                </a:r>
              </a:p>
              <a:p>
                <a:pPr marL="2477135" lvl="8">
                  <a:buFont typeface="+mj-lt"/>
                  <a:buAutoNum type="arabicPeriod"/>
                </a:pPr>
                <a:endParaRPr lang="en-US" sz="8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endParaRPr>
              </a:p>
              <a:p>
                <a:pPr marL="2477135" lvl="8">
                  <a:buFont typeface="+mj-lt"/>
                  <a:buAutoNum type="arabicPeriod"/>
                </a:pPr>
                <a:endParaRPr lang="en-US" sz="2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As an alternative hypothesis there are many options available with  us. </a:t>
                </a:r>
              </a:p>
              <a:p>
                <a:pPr marL="282575" indent="-228600">
                  <a:buFont typeface="+mj-lt"/>
                  <a:buAutoNum type="arabicPeriod"/>
                </a:pP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Examples 6.5:</a:t>
                </a:r>
              </a:p>
              <a:p>
                <a:pPr marL="631825" lvl="1" indent="-228600">
                  <a:buFont typeface="+mj-lt"/>
                  <a:buAutoNum type="romanUcPeriod"/>
                  <a:tabLst>
                    <a:tab pos="228600" algn="l"/>
                  </a:tabLst>
                </a:pPr>
                <a14:m>
                  <m:oMath xmlns:m="http://schemas.openxmlformats.org/officeDocument/2006/math">
                    <m:sSub>
                      <m:sSubPr>
                        <m:ctrlP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&gt;220</m:t>
                    </m:r>
                  </m:oMath>
                </a14:m>
                <a:endParaRPr lang="en-US" sz="2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631825" lvl="1" indent="-228600">
                  <a:buFont typeface="+mj-lt"/>
                  <a:buAutoNum type="romanUcPeriod"/>
                  <a:tabLst>
                    <a:tab pos="228600" algn="l"/>
                  </a:tabLst>
                </a:pPr>
                <a14:m>
                  <m:oMath xmlns:m="http://schemas.openxmlformats.org/officeDocument/2006/math">
                    <m:sSub>
                      <m:sSubPr>
                        <m:ctrlP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200" i="1">
                            <a:solidFill>
                              <a:srgbClr val="0B5ED7"/>
                            </a:solidFill>
                            <a:latin typeface="Cambria Math"/>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&lt;220</m:t>
                    </m:r>
                  </m:oMath>
                </a14:m>
                <a:endParaRPr lang="en-US" sz="2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631825" lvl="1" indent="-228600">
                  <a:buFont typeface="+mj-lt"/>
                  <a:buAutoNum type="romanUcPeriod"/>
                  <a:tabLst>
                    <a:tab pos="228600" algn="l"/>
                  </a:tabLst>
                </a:pPr>
                <a14:m>
                  <m:oMath xmlns:m="http://schemas.openxmlformats.org/officeDocument/2006/math">
                    <m:sSub>
                      <m:sSubPr>
                        <m:ctrlP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200" i="1">
                            <a:solidFill>
                              <a:srgbClr val="0B5ED7"/>
                            </a:solidFill>
                            <a:latin typeface="Cambria Math"/>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≠220</m:t>
                    </m:r>
                  </m:oMath>
                </a14:m>
                <a:endParaRPr lang="en-US" sz="22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403225" lvl="1" indent="0">
                  <a:buNone/>
                  <a:tabLst>
                    <a:tab pos="228600" algn="l"/>
                  </a:tabLst>
                </a:pPr>
                <a:endParaRPr lang="en-US" sz="22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511175" indent="-457200">
                  <a:buFont typeface="+mj-lt"/>
                  <a:buAutoNum type="arabicPeriod" startAt="4"/>
                </a:pPr>
                <a:r>
                  <a:rPr lang="en-US" sz="2000" dirty="0">
                    <a:latin typeface="Times New Roman" panose="02020603050405020304" pitchFamily="18" charset="0"/>
                    <a:ea typeface="Tahoma" panose="020B0604030504040204" pitchFamily="34" charset="0"/>
                    <a:cs typeface="Times New Roman" panose="02020603050405020304" pitchFamily="18" charset="0"/>
                  </a:rPr>
                  <a:t>The two hypothesis should be chosen in such a way that they are </a:t>
                </a: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exclusive</a:t>
                </a:r>
                <a:r>
                  <a:rPr lang="en-US" sz="2000" dirty="0">
                    <a:latin typeface="Times New Roman" panose="02020603050405020304" pitchFamily="18" charset="0"/>
                    <a:ea typeface="Tahoma" panose="020B0604030504040204" pitchFamily="34" charset="0"/>
                    <a:cs typeface="Times New Roman" panose="02020603050405020304" pitchFamily="18" charset="0"/>
                  </a:rPr>
                  <a:t> and </a:t>
                </a: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exhaustive</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979805" lvl="2" indent="-285750"/>
                <a:r>
                  <a:rPr lang="en-US" sz="1800" dirty="0">
                    <a:latin typeface="Times New Roman" panose="02020603050405020304" pitchFamily="18" charset="0"/>
                    <a:ea typeface="Tahoma" panose="020B0604030504040204" pitchFamily="34" charset="0"/>
                    <a:cs typeface="Times New Roman" panose="02020603050405020304" pitchFamily="18" charset="0"/>
                  </a:rPr>
                  <a:t>One or other must be true, but they cannot both be true.</a:t>
                </a:r>
              </a:p>
              <a:p>
                <a:pPr marL="53975" indent="0">
                  <a:buNone/>
                </a:pPr>
                <a:endParaRPr lang="en-US"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068780"/>
                <a:ext cx="8425339" cy="5343895"/>
              </a:xfrm>
              <a:blipFill>
                <a:blip r:embed="rId2"/>
                <a:stretch>
                  <a:fillRect l="-507"/>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
        <p:nvSpPr>
          <p:cNvPr id="6" name="Title 1"/>
          <p:cNvSpPr>
            <a:spLocks noGrp="1"/>
          </p:cNvSpPr>
          <p:nvPr>
            <p:ph type="title"/>
          </p:nvPr>
        </p:nvSpPr>
        <p:spPr>
          <a:xfrm>
            <a:off x="1820205" y="-48986"/>
            <a:ext cx="8425339" cy="794048"/>
          </a:xfrm>
        </p:spPr>
        <p:txBody>
          <a:bodyPr>
            <a:normAutofit/>
          </a:bodyPr>
          <a:lstStyle/>
          <a:p>
            <a:r>
              <a:rPr lang="en-US" sz="4000" dirty="0">
                <a:solidFill>
                  <a:srgbClr val="A50021"/>
                </a:solidFill>
                <a:latin typeface="Times New Roman" pitchFamily="18" charset="0"/>
                <a:cs typeface="Times New Roman" pitchFamily="18" charset="0"/>
              </a:rPr>
              <a:t>The Hypotheses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215580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341912"/>
                <a:ext cx="8425339" cy="4987636"/>
              </a:xfrm>
            </p:spPr>
            <p:txBody>
              <a:bodyPr>
                <a:normAutofit fontScale="92500" lnSpcReduction="20000"/>
              </a:bodyPr>
              <a:lstStyle/>
              <a:p>
                <a:pPr marL="0" indent="0">
                  <a:buNone/>
                </a:pP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One-tailed test</a:t>
                </a:r>
                <a:endParaRPr lang="en-US"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endParaRPr>
              </a:p>
              <a:p>
                <a:pPr marL="2202815" lvl="7">
                  <a:buFont typeface="+mj-lt"/>
                  <a:buAutoNum type="arabicPeriod"/>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396875"/>
                <a:r>
                  <a:rPr lang="en-US" sz="2000" dirty="0">
                    <a:latin typeface="Times New Roman" pitchFamily="18" charset="0"/>
                    <a:ea typeface="Tahoma" panose="020B0604030504040204" pitchFamily="34" charset="0"/>
                    <a:cs typeface="Times New Roman" panose="02020603050405020304" pitchFamily="18" charset="0"/>
                  </a:rPr>
                  <a:t>A statistical test in which the alternative hypothesis specifies that the population parameter lies entirely above or below the value specified in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called a one-sided (or one-tailed) test. </a:t>
                </a:r>
              </a:p>
              <a:p>
                <a:pPr marL="1196975" lvl="3">
                  <a:buFont typeface="+mj-lt"/>
                  <a:buAutoNum type="arabicPeriod"/>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solidFill>
                      <a:srgbClr val="0B5ED7"/>
                    </a:solidFill>
                    <a:latin typeface="Times New Roman" pitchFamily="18" charset="0"/>
                    <a:ea typeface="Tahoma" panose="020B0604030504040204" pitchFamily="34" charset="0"/>
                    <a:cs typeface="Times New Roman" panose="02020603050405020304" pitchFamily="18" charset="0"/>
                  </a:rPr>
                  <a:t>Example.</a:t>
                </a:r>
              </a:p>
              <a:p>
                <a:pPr marL="282575" indent="-228600" algn="ctr">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=100     </m:t>
                      </m:r>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&gt;100</m:t>
                      </m:r>
                    </m:oMath>
                  </m:oMathPara>
                </a14:m>
                <a:endParaRPr lang="en-US" sz="2000" i="1"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282575" indent="-228600" algn="ctr">
                  <a:buNone/>
                </a:pPr>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Two-tailed test</a:t>
                </a:r>
                <a:endParaRPr lang="en-US"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endParaRPr>
              </a:p>
              <a:p>
                <a:pPr marL="396875"/>
                <a:r>
                  <a:rPr lang="en-US" sz="2000" dirty="0">
                    <a:latin typeface="Times New Roman" panose="02020603050405020304" pitchFamily="18" charset="0"/>
                    <a:ea typeface="Tahoma" panose="020B0604030504040204" pitchFamily="34" charset="0"/>
                    <a:cs typeface="Times New Roman" panose="02020603050405020304" pitchFamily="18" charset="0"/>
                  </a:rPr>
                  <a:t>An alternative hypothesis that specifies that the parameter can lie on their sides of the value specified by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called a two-sided (or two-tailed) test. </a:t>
                </a:r>
              </a:p>
              <a:p>
                <a:pPr marL="396875"/>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a:t>
                </a:r>
              </a:p>
              <a:p>
                <a:pPr marL="282575" indent="-228600" algn="ctr">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=100              </m:t>
                      </m:r>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&lt;&gt;100</m:t>
                      </m:r>
                    </m:oMath>
                  </m:oMathPara>
                </a14:m>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341912"/>
                <a:ext cx="8425339" cy="4987636"/>
              </a:xfrm>
              <a:blipFill>
                <a:blip r:embed="rId2"/>
                <a:stretch>
                  <a:fillRect l="-724" t="-171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6" name="Title 1"/>
          <p:cNvSpPr>
            <a:spLocks noGrp="1"/>
          </p:cNvSpPr>
          <p:nvPr>
            <p:ph type="title"/>
          </p:nvPr>
        </p:nvSpPr>
        <p:spPr>
          <a:xfrm>
            <a:off x="1820205" y="-48986"/>
            <a:ext cx="8425339" cy="794048"/>
          </a:xfrm>
        </p:spPr>
        <p:txBody>
          <a:bodyPr>
            <a:normAutofit/>
          </a:bodyPr>
          <a:lstStyle/>
          <a:p>
            <a:r>
              <a:rPr lang="en-US" sz="4000" dirty="0">
                <a:solidFill>
                  <a:srgbClr val="C00000"/>
                </a:solidFill>
                <a:latin typeface="Times New Roman" pitchFamily="18" charset="0"/>
                <a:cs typeface="Times New Roman" pitchFamily="18" charset="0"/>
              </a:rPr>
              <a:t>The Hypotheses</a:t>
            </a:r>
            <a:endParaRPr lang="en-IN" sz="4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8881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5283" y="745062"/>
                <a:ext cx="7943391" cy="4848216"/>
              </a:xfrm>
            </p:spPr>
            <p:txBody>
              <a:bodyPr>
                <a:normAutofit/>
              </a:bodyPr>
              <a:lstStyle/>
              <a:p>
                <a:pPr marL="0" indent="0">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Note: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In fact, a 1-tailed test such as:</a:t>
                </a:r>
              </a:p>
              <a:p>
                <a:pPr marL="282575" indent="-228600">
                  <a:buNone/>
                  <a:tabLst>
                    <a:tab pos="3886200" algn="l"/>
                  </a:tabLst>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None/>
                  <a:tabLst>
                    <a:tab pos="3886200" algn="l"/>
                  </a:tabLst>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None/>
                  <a:tabLst>
                    <a:tab pos="3886200" algn="l"/>
                  </a:tabLst>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None/>
                  <a:tabLst>
                    <a:tab pos="3886200" algn="l"/>
                  </a:tabLst>
                </a:pPr>
                <a:r>
                  <a:rPr lang="en-US" sz="2000" dirty="0">
                    <a:latin typeface="Times New Roman" panose="02020603050405020304" pitchFamily="18" charset="0"/>
                    <a:ea typeface="Tahoma" panose="020B0604030504040204" pitchFamily="34" charset="0"/>
                    <a:cs typeface="Times New Roman" panose="02020603050405020304" pitchFamily="18" charset="0"/>
                  </a:rPr>
                  <a:t>is same as         </a:t>
                </a:r>
              </a:p>
              <a:p>
                <a:pPr marL="282575" indent="-228600">
                  <a:buFont typeface="+mj-lt"/>
                  <a:buAutoNum type="arabicPeriod" startAt="7"/>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In essence,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&gt;100, </m:t>
                    </m:r>
                  </m:oMath>
                </a14:m>
                <a:r>
                  <a:rPr lang="en-US" dirty="0">
                    <a:latin typeface="Times New Roman" panose="02020603050405020304" pitchFamily="18" charset="0"/>
                    <a:ea typeface="Tahoma" panose="020B0604030504040204" pitchFamily="34" charset="0"/>
                    <a:cs typeface="Times New Roman" panose="02020603050405020304" pitchFamily="18" charset="0"/>
                  </a:rPr>
                  <a:t> it does not imply that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&gt;80,</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&gt;90</m:t>
                    </m:r>
                  </m:oMath>
                </a14:m>
                <a:r>
                  <a:rPr lang="en-US" dirty="0">
                    <a:latin typeface="Times New Roman" panose="02020603050405020304" pitchFamily="18" charset="0"/>
                    <a:ea typeface="Tahoma" panose="020B0604030504040204" pitchFamily="34" charset="0"/>
                    <a:cs typeface="Times New Roman" panose="02020603050405020304" pitchFamily="18" charset="0"/>
                  </a:rPr>
                  <a:t>, etc.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5283" y="745062"/>
                <a:ext cx="7943391" cy="4848216"/>
              </a:xfrm>
              <a:blipFill>
                <a:blip r:embed="rId2"/>
                <a:stretch>
                  <a:fillRect l="-767" t="-628" b="-113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6" name="Title 1"/>
          <p:cNvSpPr>
            <a:spLocks noGrp="1"/>
          </p:cNvSpPr>
          <p:nvPr>
            <p:ph type="title"/>
          </p:nvPr>
        </p:nvSpPr>
        <p:spPr>
          <a:xfrm>
            <a:off x="1820205" y="-48986"/>
            <a:ext cx="8425339" cy="794048"/>
          </a:xfrm>
        </p:spPr>
        <p:txBody>
          <a:bodyPr>
            <a:normAutofit/>
          </a:bodyPr>
          <a:lstStyle/>
          <a:p>
            <a:r>
              <a:rPr lang="en-US" sz="4000" dirty="0">
                <a:solidFill>
                  <a:srgbClr val="C00000"/>
                </a:solidFill>
                <a:latin typeface="Times New Roman" pitchFamily="18" charset="0"/>
                <a:cs typeface="Times New Roman" pitchFamily="18" charset="0"/>
              </a:rPr>
              <a:t>The Hypotheses</a:t>
            </a:r>
            <a:endParaRPr lang="en-IN" sz="40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734672" y="1921069"/>
                <a:ext cx="1859704" cy="76944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0</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=100 </m:t>
                      </m:r>
                    </m:oMath>
                  </m:oMathPara>
                </a14:m>
                <a:endParaRPr lang="en-US" i="1" dirty="0">
                  <a:latin typeface="Cambria Math" panose="02040503050406030204" pitchFamily="18" charset="0"/>
                  <a:ea typeface="Tahoma" panose="020B0604030504040204" pitchFamily="34" charset="0"/>
                  <a:cs typeface="Times New Roman" panose="02020603050405020304" pitchFamily="18" charset="0"/>
                </a:endParaRPr>
              </a:p>
              <a:p>
                <a:pPr algn="just"/>
                <a:endParaRPr lang="en-US" i="1" dirty="0">
                  <a:latin typeface="Cambria Math" panose="02040503050406030204" pitchFamily="18" charset="0"/>
                  <a:ea typeface="Tahoma" panose="020B0604030504040204" pitchFamily="34"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1</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&gt;100</m:t>
                      </m:r>
                    </m:oMath>
                  </m:oMathPara>
                </a14:m>
                <a:endParaRPr lang="en-US" sz="1400" dirty="0">
                  <a:ea typeface="Tahoma" panose="020B0604030504040204" pitchFamily="34"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734672" y="1921069"/>
                <a:ext cx="1859704" cy="769441"/>
              </a:xfrm>
              <a:prstGeom prst="rect">
                <a:avLst/>
              </a:prstGeom>
              <a:blipFill>
                <a:blip r:embed="rId3"/>
                <a:stretch>
                  <a:fillRect b="-23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84301" y="3132351"/>
                <a:ext cx="2360447" cy="76944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0</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≤100 </m:t>
                      </m:r>
                    </m:oMath>
                  </m:oMathPara>
                </a14:m>
                <a:endParaRPr lang="en-US" i="1" dirty="0">
                  <a:latin typeface="Cambria Math" panose="02040503050406030204" pitchFamily="18" charset="0"/>
                  <a:ea typeface="Tahoma" panose="020B0604030504040204" pitchFamily="34" charset="0"/>
                  <a:cs typeface="Times New Roman" panose="02020603050405020304" pitchFamily="18" charset="0"/>
                </a:endParaRPr>
              </a:p>
              <a:p>
                <a:pPr algn="just"/>
                <a:endParaRPr lang="en-US" sz="800" i="1" dirty="0">
                  <a:latin typeface="Cambria Math" panose="02040503050406030204" pitchFamily="18" charset="0"/>
                  <a:ea typeface="Tahoma" panose="020B0604030504040204" pitchFamily="34"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1</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&gt;100</m:t>
                      </m:r>
                    </m:oMath>
                  </m:oMathPara>
                </a14:m>
                <a:endParaRPr lang="en-US" sz="1400" dirty="0">
                  <a:ea typeface="Tahoma" panose="020B0604030504040204" pitchFamily="34"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84301" y="3132351"/>
                <a:ext cx="2360447" cy="769441"/>
              </a:xfrm>
              <a:prstGeom prst="rect">
                <a:avLst/>
              </a:prstGeom>
              <a:blipFill>
                <a:blip r:embed="rId4"/>
                <a:stretch>
                  <a:fillRect b="-2381"/>
                </a:stretch>
              </a:blipFill>
            </p:spPr>
            <p:txBody>
              <a:bodyPr/>
              <a:lstStyle/>
              <a:p>
                <a:r>
                  <a:rPr lang="en-IN">
                    <a:noFill/>
                  </a:rPr>
                  <a:t> </a:t>
                </a:r>
              </a:p>
            </p:txBody>
          </p:sp>
        </mc:Fallback>
      </mc:AlternateContent>
    </p:spTree>
    <p:extLst>
      <p:ext uri="{BB962C8B-B14F-4D97-AF65-F5344CB8AC3E}">
        <p14:creationId xmlns:p14="http://schemas.microsoft.com/office/powerpoint/2010/main" val="427171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948449"/>
                <a:ext cx="8425339" cy="4119842"/>
              </a:xfrm>
            </p:spPr>
            <p:txBody>
              <a:bodyPr>
                <a:normAutofit fontScale="92500" lnSpcReduction="10000"/>
              </a:bodyPr>
              <a:lstStyle/>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The following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five steps </a:t>
                </a:r>
                <a:r>
                  <a:rPr lang="en-US" sz="2000" dirty="0">
                    <a:latin typeface="Times New Roman" panose="02020603050405020304" pitchFamily="18" charset="0"/>
                    <a:ea typeface="Tahoma" panose="020B0604030504040204" pitchFamily="34" charset="0"/>
                    <a:cs typeface="Times New Roman" panose="02020603050405020304" pitchFamily="18" charset="0"/>
                  </a:rPr>
                  <a:t>are followed when testing hypothesis</a:t>
                </a:r>
              </a:p>
              <a:p>
                <a:pPr marL="53975"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Specify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the null and alternate hypothesis, and an </a:t>
                </a: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acceptable level of </a:t>
                </a:r>
                <a14:m>
                  <m:oMath xmlns:m="http://schemas.openxmlformats.org/officeDocument/2006/math">
                    <m:r>
                      <a:rPr lang="en-US" sz="2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2000" b="1" dirty="0">
                    <a:latin typeface="Times New Roman" panose="02020603050405020304" pitchFamily="18" charset="0"/>
                    <a:ea typeface="Tahoma" panose="020B0604030504040204" pitchFamily="34" charset="0"/>
                    <a:cs typeface="Times New Roman" panose="02020603050405020304" pitchFamily="18" charset="0"/>
                  </a:rPr>
                  <a:t>.</a:t>
                </a:r>
              </a:p>
              <a:p>
                <a:pPr marL="2157095" lvl="6" indent="-457200">
                  <a:buFont typeface="+mj-lt"/>
                  <a:buAutoNum type="arabicPeriod"/>
                </a:pPr>
                <a:endParaRPr lang="en-US" sz="1000" b="1"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Determine an appropriate sample-based test statistics and the </a:t>
                </a: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rejection region</a:t>
                </a:r>
                <a:r>
                  <a:rPr lang="en-US" sz="2000" dirty="0">
                    <a:latin typeface="Times New Roman" panose="02020603050405020304" pitchFamily="18" charset="0"/>
                    <a:ea typeface="Tahoma" panose="020B0604030504040204" pitchFamily="34" charset="0"/>
                    <a:cs typeface="Times New Roman" panose="02020603050405020304" pitchFamily="18" charset="0"/>
                  </a:rPr>
                  <a:t> for the specified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Collect the sample data and calculate the test statistics.</a:t>
                </a:r>
              </a:p>
              <a:p>
                <a:pPr marL="2705735" lvl="8" indent="-457200">
                  <a:buFont typeface="+mj-lt"/>
                  <a:buAutoNum type="arabicPeriod"/>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Make a decision to either reject or fail to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Interpret the result in common language suitable for practitioners.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948449"/>
                <a:ext cx="8425339" cy="4119842"/>
              </a:xfrm>
              <a:blipFill>
                <a:blip r:embed="rId2"/>
                <a:stretch>
                  <a:fillRect l="-72" t="-1481" b="-2667"/>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6" name="Title 1"/>
          <p:cNvSpPr>
            <a:spLocks noGrp="1"/>
          </p:cNvSpPr>
          <p:nvPr>
            <p:ph type="title"/>
          </p:nvPr>
        </p:nvSpPr>
        <p:spPr>
          <a:xfrm>
            <a:off x="1787547" y="620486"/>
            <a:ext cx="8425339" cy="794048"/>
          </a:xfrm>
        </p:spPr>
        <p:txBody>
          <a:bodyPr>
            <a:normAutofit/>
          </a:bodyPr>
          <a:lstStyle/>
          <a:p>
            <a:r>
              <a:rPr lang="en-US" sz="4000" dirty="0">
                <a:solidFill>
                  <a:srgbClr val="A50021"/>
                </a:solidFill>
                <a:latin typeface="Times New Roman" pitchFamily="18" charset="0"/>
                <a:cs typeface="Times New Roman" pitchFamily="18" charset="0"/>
              </a:rPr>
              <a:t>Hypothesis Testing Procedures	</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71862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948449"/>
                <a:ext cx="8425339" cy="4096091"/>
              </a:xfrm>
            </p:spPr>
            <p:txBody>
              <a:bodyPr>
                <a:normAutofit lnSpcReduction="10000"/>
              </a:bodyPr>
              <a:lstStyle/>
              <a:p>
                <a:pPr marL="511175" indent="-457200"/>
                <a:r>
                  <a:rPr lang="en-US" sz="2000" dirty="0">
                    <a:latin typeface="Times New Roman" panose="02020603050405020304" pitchFamily="18" charset="0"/>
                    <a:ea typeface="Tahoma" panose="020B0604030504040204" pitchFamily="34" charset="0"/>
                    <a:cs typeface="Times New Roman" panose="02020603050405020304" pitchFamily="18" charset="0"/>
                  </a:rPr>
                  <a:t>In summary, we have to choose between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1</m:t>
                        </m:r>
                      </m:sub>
                    </m:sSub>
                  </m:oMath>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1974215" lvl="7"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a:latin typeface="Times New Roman" panose="02020603050405020304" pitchFamily="18" charset="0"/>
                    <a:ea typeface="Tahoma" panose="020B0604030504040204" pitchFamily="34" charset="0"/>
                    <a:cs typeface="Times New Roman" panose="02020603050405020304" pitchFamily="18" charset="0"/>
                  </a:rPr>
                  <a:t>The standard procedure is to assume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true.</a:t>
                </a:r>
              </a:p>
              <a:p>
                <a:pPr marL="419735" lvl="1" indent="0">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   (Just we presume innocent until proven guilty)</a:t>
                </a:r>
              </a:p>
              <a:p>
                <a:pPr marL="419735" lvl="1"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a:latin typeface="Times New Roman" pitchFamily="18" charset="0"/>
                    <a:ea typeface="Tahoma" panose="020B0604030504040204" pitchFamily="34" charset="0"/>
                    <a:cs typeface="Times New Roman" pitchFamily="18" charset="0"/>
                  </a:rPr>
                  <a:t>Using statistical test, we try to determine whether there is sufficient evidence to declare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false.</a:t>
                </a:r>
              </a:p>
              <a:p>
                <a:pPr marL="2705735" lvl="8" indent="-457200"/>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a:latin typeface="Times New Roman" panose="02020603050405020304" pitchFamily="18" charset="0"/>
                    <a:ea typeface="Tahoma" panose="020B0604030504040204" pitchFamily="34" charset="0"/>
                    <a:cs typeface="Times New Roman" panose="02020603050405020304" pitchFamily="18" charset="0"/>
                  </a:rPr>
                  <a:t>We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only when the </a:t>
                </a: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chance is small</a:t>
                </a:r>
                <a:r>
                  <a:rPr lang="en-US" sz="2000" dirty="0">
                    <a:latin typeface="Times New Roman" panose="02020603050405020304" pitchFamily="18" charset="0"/>
                    <a:ea typeface="Tahoma" panose="020B0604030504040204" pitchFamily="34" charset="0"/>
                    <a:cs typeface="Times New Roman" panose="02020603050405020304" pitchFamily="18" charset="0"/>
                  </a:rPr>
                  <a:t>that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true.</a:t>
                </a:r>
              </a:p>
              <a:p>
                <a:pPr marL="2705735" lvl="8" indent="-457200"/>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a:latin typeface="Times New Roman" panose="02020603050405020304" pitchFamily="18" charset="0"/>
                    <a:ea typeface="Tahoma" panose="020B0604030504040204" pitchFamily="34" charset="0"/>
                    <a:cs typeface="Times New Roman" panose="02020603050405020304" pitchFamily="18" charset="0"/>
                  </a:rPr>
                  <a:t>The procedure is based on probability theory, that is, there is a chance that we can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make errors</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948449"/>
                <a:ext cx="8425339" cy="4096091"/>
              </a:xfrm>
              <a:blipFill>
                <a:blip r:embed="rId2"/>
                <a:stretch>
                  <a:fillRect t="-1637" b="-446"/>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6" name="Title 1"/>
          <p:cNvSpPr>
            <a:spLocks noGrp="1"/>
          </p:cNvSpPr>
          <p:nvPr>
            <p:ph type="title"/>
          </p:nvPr>
        </p:nvSpPr>
        <p:spPr>
          <a:xfrm>
            <a:off x="1787547" y="620486"/>
            <a:ext cx="8425339" cy="794048"/>
          </a:xfrm>
        </p:spPr>
        <p:txBody>
          <a:bodyPr>
            <a:normAutofit/>
          </a:bodyPr>
          <a:lstStyle/>
          <a:p>
            <a:r>
              <a:rPr lang="en-US" sz="4000" dirty="0">
                <a:solidFill>
                  <a:srgbClr val="A50021"/>
                </a:solidFill>
                <a:latin typeface="Times New Roman" pitchFamily="18" charset="0"/>
                <a:cs typeface="Times New Roman" pitchFamily="18" charset="0"/>
              </a:rPr>
              <a:t>Hypothesis Testing Procedure</a:t>
            </a:r>
            <a:r>
              <a:rPr lang="en-US" sz="4000" dirty="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649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708957"/>
                <a:ext cx="8425339" cy="2150524"/>
              </a:xfrm>
            </p:spPr>
            <p:txBody>
              <a:bodyPr>
                <a:normAutofit fontScale="92500" lnSpcReduction="20000"/>
              </a:bodyPr>
              <a:lstStyle/>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In hypothesis testing, there are two types of errors.</a:t>
                </a:r>
              </a:p>
              <a:p>
                <a:pPr marL="1546225" indent="-1089025">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2003425" indent="-1546225">
                  <a:buNone/>
                </a:pPr>
                <a:r>
                  <a:rPr lang="en-US" sz="2000" b="1" dirty="0">
                    <a:solidFill>
                      <a:srgbClr val="0B5ED7"/>
                    </a:solidFill>
                    <a:latin typeface="Times New Roman" pitchFamily="18" charset="0"/>
                    <a:ea typeface="Tahoma" panose="020B0604030504040204" pitchFamily="34" charset="0"/>
                    <a:cs typeface="Times New Roman" panose="02020603050405020304" pitchFamily="18" charset="0"/>
                  </a:rPr>
                  <a:t>Type I error: </a:t>
                </a:r>
                <a:r>
                  <a:rPr lang="en-US" sz="2000" dirty="0">
                    <a:latin typeface="Times New Roman" panose="02020603050405020304" pitchFamily="18" charset="0"/>
                    <a:ea typeface="Tahoma" panose="020B0604030504040204" pitchFamily="34" charset="0"/>
                    <a:cs typeface="Times New Roman" panose="02020603050405020304" pitchFamily="18" charset="0"/>
                  </a:rPr>
                  <a:t>A type I error occurs when we incorrectly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(i.e., we reject the null hypothesis, when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true).</a:t>
                </a:r>
              </a:p>
              <a:p>
                <a:pPr marL="2003425" indent="-1546225">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003425" indent="-1546225">
                  <a:buNone/>
                </a:pPr>
                <a:r>
                  <a:rPr lang="en-US" sz="2000" b="1" dirty="0">
                    <a:solidFill>
                      <a:srgbClr val="0B5ED7"/>
                    </a:solidFill>
                    <a:latin typeface="Times New Roman" pitchFamily="18" charset="0"/>
                    <a:ea typeface="Tahoma" panose="020B0604030504040204" pitchFamily="34" charset="0"/>
                    <a:cs typeface="Times New Roman" panose="02020603050405020304" pitchFamily="18" charset="0"/>
                  </a:rPr>
                  <a:t>Type II error: </a:t>
                </a:r>
                <a:r>
                  <a:rPr lang="en-US" sz="2000" dirty="0">
                    <a:latin typeface="Times New Roman" panose="02020603050405020304" pitchFamily="18" charset="0"/>
                    <a:ea typeface="Tahoma" panose="020B0604030504040204" pitchFamily="34" charset="0"/>
                    <a:cs typeface="Times New Roman" panose="02020603050405020304" pitchFamily="18" charset="0"/>
                  </a:rPr>
                  <a:t>A type II error occurs when we incorrectly fail to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(i.e., we accept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when it is not true).</a:t>
                </a:r>
              </a:p>
              <a:p>
                <a:pPr marL="2003425" indent="-1546225">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708957"/>
                <a:ext cx="8425339" cy="2150524"/>
              </a:xfrm>
              <a:blipFill>
                <a:blip r:embed="rId2"/>
                <a:stretch>
                  <a:fillRect l="-72" t="-3966" r="-1375" b="-283"/>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
        <p:nvSpPr>
          <p:cNvPr id="10" name="Title 1"/>
          <p:cNvSpPr txBox="1">
            <a:spLocks/>
          </p:cNvSpPr>
          <p:nvPr/>
        </p:nvSpPr>
        <p:spPr>
          <a:xfrm>
            <a:off x="1787547" y="620486"/>
            <a:ext cx="8425339" cy="541564"/>
          </a:xfrm>
          <a:prstGeom prst="rect">
            <a:avLst/>
          </a:prstGeom>
        </p:spPr>
        <p:txBody>
          <a:bodyPr vert="horz" lIns="0" rIns="0" bIns="0" anchor="b">
            <a:normAutofit fontScale="9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Errors in Hypothesis Testing</a:t>
            </a:r>
            <a:r>
              <a:rPr lang="en-US" sz="4000" dirty="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244" y="4139416"/>
            <a:ext cx="62579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93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330037"/>
                <a:ext cx="8425339" cy="5201393"/>
              </a:xfrm>
            </p:spPr>
            <p:txBody>
              <a:bodyPr>
                <a:normAutofit fontScale="92500" lnSpcReduction="20000"/>
              </a:bodyPr>
              <a:lstStyle/>
              <a:p>
                <a:pPr marL="53975" indent="0">
                  <a:buNone/>
                </a:pP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Type I error calculation</a:t>
                </a:r>
              </a:p>
              <a:p>
                <a:pPr marL="53975" indent="0">
                  <a:buNone/>
                </a:pPr>
                <a:endParaRPr lang="en-US" sz="8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900" b="1"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a:latin typeface="Times New Roman" panose="02020603050405020304" pitchFamily="18" charset="0"/>
                    <a:ea typeface="Tahoma" panose="020B0604030504040204" pitchFamily="34" charset="0"/>
                    <a:cs typeface="Times New Roman" panose="02020603050405020304" pitchFamily="18" charset="0"/>
                  </a:rPr>
                  <a:t>denotes the probability of making a Type I error</a:t>
                </a:r>
              </a:p>
              <a:p>
                <a:pPr marL="53975" indent="0">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𝜶</m:t>
                      </m:r>
                      <m:r>
                        <a:rPr lang="en-US" sz="1900" b="1">
                          <a:latin typeface="Cambria Math" panose="02040503050406030204" pitchFamily="18" charset="0"/>
                          <a:ea typeface="Cambria Math" panose="02040503050406030204" pitchFamily="18" charset="0"/>
                          <a:cs typeface="Times New Roman" panose="02020603050405020304" pitchFamily="18" charset="0"/>
                        </a:rPr>
                        <m:t>=</m:t>
                      </m:r>
                      <m:r>
                        <a:rPr lang="en-US" sz="1900" b="1">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9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1900">
                              <a:latin typeface="Cambria Math" panose="02040503050406030204" pitchFamily="18" charset="0"/>
                              <a:ea typeface="Cambria Math" panose="02040503050406030204" pitchFamily="18" charset="0"/>
                              <a:cs typeface="Times New Roman" panose="02020603050405020304" pitchFamily="18" charset="0"/>
                            </a:rPr>
                            <m:t>Rejecting</m:t>
                          </m:r>
                          <m:r>
                            <a:rPr lang="en-US" sz="190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900" i="1">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9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19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a:latin typeface="Cambria Math" panose="02040503050406030204" pitchFamily="18" charset="0"/>
                          <a:ea typeface="Cambria Math" panose="02040503050406030204" pitchFamily="18" charset="0"/>
                          <a:cs typeface="Times New Roman" panose="02020603050405020304" pitchFamily="18" charset="0"/>
                        </a:rPr>
                        <m:t>is</m:t>
                      </m:r>
                      <m:r>
                        <a:rPr lang="en-US" sz="19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a:latin typeface="Cambria Math" panose="02040503050406030204" pitchFamily="18" charset="0"/>
                          <a:ea typeface="Cambria Math" panose="02040503050406030204" pitchFamily="18" charset="0"/>
                          <a:cs typeface="Times New Roman" panose="02020603050405020304" pitchFamily="18" charset="0"/>
                        </a:rPr>
                        <m:t>true</m:t>
                      </m:r>
                      <m:r>
                        <a:rPr lang="en-US" sz="190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Type II error calculation</a:t>
                </a:r>
              </a:p>
              <a:p>
                <a:pPr marL="53975" indent="0">
                  <a:buNone/>
                </a:pPr>
                <a:endParaRPr lang="en-US" sz="11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 xmlns:m="http://schemas.openxmlformats.org/officeDocument/2006/math">
                    <m:r>
                      <a:rPr lang="en-US" b="1" i="1">
                        <a:latin typeface="Cambria Math" panose="02040503050406030204" pitchFamily="18" charset="0"/>
                        <a:ea typeface="Cambria Math" panose="02040503050406030204" pitchFamily="18" charset="0"/>
                        <a:cs typeface="Times New Roman" panose="02020603050405020304" pitchFamily="18" charset="0"/>
                      </a:rPr>
                      <m:t>𝜷</m:t>
                    </m:r>
                  </m:oMath>
                </a14:m>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denotes the probability of making a Type II error</a:t>
                </a:r>
              </a:p>
              <a:p>
                <a:pPr marL="53975" indent="0">
                  <a:buNone/>
                </a:pPr>
                <a:endParaRPr lang="en-US" sz="11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ea typeface="Cambria Math" panose="02040503050406030204" pitchFamily="18" charset="0"/>
                          <a:cs typeface="Times New Roman" panose="02020603050405020304" pitchFamily="18" charset="0"/>
                        </a:rPr>
                        <m:t>𝛃</m:t>
                      </m:r>
                      <m:r>
                        <a:rPr lang="en-US" b="1">
                          <a:latin typeface="Cambria Math" panose="02040503050406030204" pitchFamily="18" charset="0"/>
                          <a:ea typeface="Cambria Math" panose="02040503050406030204" pitchFamily="18" charset="0"/>
                          <a:cs typeface="Times New Roman" panose="02020603050405020304" pitchFamily="18" charset="0"/>
                        </a:rPr>
                        <m:t>=</m:t>
                      </m:r>
                      <m:r>
                        <a:rPr lang="en-US" b="1">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atin typeface="Cambria Math"/>
                              <a:ea typeface="Cambria Math" panose="02040503050406030204" pitchFamily="18" charset="0"/>
                              <a:cs typeface="Times New Roman" panose="02020603050405020304" pitchFamily="18" charset="0"/>
                            </a:rPr>
                            <m:t>Accepting</m:t>
                          </m:r>
                          <m:r>
                            <a:rPr lang="en-US">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𝐻</m:t>
                              </m:r>
                            </m:e>
                            <m:sub>
                              <m:r>
                                <a:rPr lang="en-US" i="1">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𝐻</m:t>
                          </m:r>
                        </m:e>
                        <m:sub>
                          <m:r>
                            <a:rPr lang="en-US" i="1">
                              <a:latin typeface="Cambria Math" panose="02040503050406030204" pitchFamily="18" charset="0"/>
                              <a:ea typeface="Cambria Math" panose="02040503050406030204" pitchFamily="18" charset="0"/>
                              <a:cs typeface="Times New Roman" panose="02020603050405020304" pitchFamily="18" charset="0"/>
                            </a:rPr>
                            <m:t>0</m:t>
                          </m:r>
                        </m:sub>
                      </m:sSub>
                      <m:r>
                        <a:rPr lang="en-US">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ea typeface="Cambria Math" panose="02040503050406030204" pitchFamily="18" charset="0"/>
                          <a:cs typeface="Times New Roman" panose="02020603050405020304" pitchFamily="18" charset="0"/>
                        </a:rPr>
                        <m:t>is</m:t>
                      </m:r>
                      <m:r>
                        <a:rPr lang="en-US">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atin typeface="Cambria Math"/>
                          <a:ea typeface="Cambria Math" panose="02040503050406030204" pitchFamily="18" charset="0"/>
                          <a:cs typeface="Times New Roman" panose="02020603050405020304" pitchFamily="18" charset="0"/>
                        </a:rPr>
                        <m:t>false</m:t>
                      </m:r>
                      <m:r>
                        <a:rPr lang="en-US">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1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b="1" dirty="0">
                    <a:latin typeface="Times New Roman" panose="02020603050405020304" pitchFamily="18" charset="0"/>
                    <a:ea typeface="Tahoma" panose="020B0604030504040204" pitchFamily="34" charset="0"/>
                    <a:cs typeface="Times New Roman" panose="02020603050405020304" pitchFamily="18" charset="0"/>
                  </a:rPr>
                  <a:t>Note:</a:t>
                </a:r>
              </a:p>
              <a:p>
                <a:pPr marL="339725" indent="-285750"/>
                <a14:m>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9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𝛃</m:t>
                    </m:r>
                  </m:oMath>
                </a14:m>
                <a:r>
                  <a:rPr lang="en-US" sz="1900" dirty="0">
                    <a:latin typeface="Times New Roman" panose="02020603050405020304" pitchFamily="18" charset="0"/>
                    <a:ea typeface="Tahoma" panose="020B0604030504040204" pitchFamily="34" charset="0"/>
                    <a:cs typeface="Times New Roman" panose="02020603050405020304" pitchFamily="18" charset="0"/>
                  </a:rPr>
                  <a:t> are not independent of each other as one increases, the other decreases</a:t>
                </a:r>
                <a:endParaRPr lang="en-US" sz="700" dirty="0">
                  <a:latin typeface="Times New Roman" panose="02020603050405020304" pitchFamily="18" charset="0"/>
                  <a:ea typeface="Tahoma" panose="020B0604030504040204" pitchFamily="34" charset="0"/>
                  <a:cs typeface="Times New Roman" panose="02020603050405020304" pitchFamily="18" charset="0"/>
                </a:endParaRPr>
              </a:p>
              <a:p>
                <a:pPr marL="339725" indent="-285750"/>
                <a:r>
                  <a:rPr lang="en-US" sz="1900" dirty="0">
                    <a:latin typeface="Times New Roman" panose="02020603050405020304" pitchFamily="18" charset="0"/>
                    <a:ea typeface="Tahoma" panose="020B0604030504040204" pitchFamily="34" charset="0"/>
                    <a:cs typeface="Times New Roman" panose="02020603050405020304" pitchFamily="18" charset="0"/>
                  </a:rPr>
                  <a:t>When the sample size increases, both to decrease since sampling error is reduced.</a:t>
                </a:r>
                <a:endParaRPr lang="en-US" sz="700" dirty="0">
                  <a:latin typeface="Times New Roman" panose="02020603050405020304" pitchFamily="18" charset="0"/>
                  <a:ea typeface="Tahoma" panose="020B0604030504040204" pitchFamily="34" charset="0"/>
                  <a:cs typeface="Times New Roman" panose="02020603050405020304" pitchFamily="18" charset="0"/>
                </a:endParaRPr>
              </a:p>
              <a:p>
                <a:pPr marL="339725" indent="-285750"/>
                <a:r>
                  <a:rPr lang="en-US" sz="1900" dirty="0">
                    <a:latin typeface="Times New Roman" panose="02020603050405020304" pitchFamily="18" charset="0"/>
                    <a:ea typeface="Tahoma" panose="020B0604030504040204" pitchFamily="34" charset="0"/>
                    <a:cs typeface="Times New Roman" panose="02020603050405020304" pitchFamily="18" charset="0"/>
                  </a:rPr>
                  <a:t>In general, we focus on Type I error, but Type II error is also important, particularly when sample size is small</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330037"/>
                <a:ext cx="8425339" cy="5201393"/>
              </a:xfrm>
              <a:blipFill>
                <a:blip r:embed="rId2"/>
                <a:stretch>
                  <a:fillRect l="-72" t="-164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
        <p:nvSpPr>
          <p:cNvPr id="6" name="Title 1"/>
          <p:cNvSpPr>
            <a:spLocks noGrp="1"/>
          </p:cNvSpPr>
          <p:nvPr>
            <p:ph type="title"/>
          </p:nvPr>
        </p:nvSpPr>
        <p:spPr>
          <a:xfrm>
            <a:off x="1811298" y="299855"/>
            <a:ext cx="8425339" cy="794048"/>
          </a:xfrm>
        </p:spPr>
        <p:txBody>
          <a:bodyPr>
            <a:normAutofit/>
          </a:bodyPr>
          <a:lstStyle/>
          <a:p>
            <a:r>
              <a:rPr lang="en-US" sz="4000" dirty="0">
                <a:solidFill>
                  <a:srgbClr val="A50021"/>
                </a:solidFill>
                <a:latin typeface="Times New Roman" pitchFamily="18" charset="0"/>
                <a:cs typeface="Times New Roman" pitchFamily="18" charset="0"/>
              </a:rPr>
              <a:t>Probabilities of Making Errors</a:t>
            </a:r>
            <a:r>
              <a:rPr lang="en-US" sz="4000" dirty="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8248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284409"/>
                <a:ext cx="8425339" cy="5149048"/>
              </a:xfrm>
            </p:spPr>
            <p:txBody>
              <a:bodyPr>
                <a:normAutofit/>
              </a:bodyPr>
              <a:lstStyle/>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Assuming that we have the results of random sample. Hence, we use the characteristics of sampling distribution to calculate the probabilities of making either Type I or Type II error. </a:t>
                </a: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b="1" dirty="0">
                    <a:solidFill>
                      <a:srgbClr val="002060"/>
                    </a:solidFill>
                    <a:latin typeface="Times New Roman" pitchFamily="18" charset="0"/>
                    <a:ea typeface="Tahoma" panose="020B0604030504040204" pitchFamily="34" charset="0"/>
                    <a:cs typeface="Times New Roman" panose="02020603050405020304" pitchFamily="18" charset="0"/>
                  </a:rPr>
                  <a:t>Example 6.6: </a:t>
                </a:r>
              </a:p>
              <a:p>
                <a:pPr marL="53975" indent="0">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Suppose, two hypotheses in a statistical testing are:</a:t>
                </a:r>
              </a:p>
              <a:p>
                <a:pPr marL="53975" indent="0">
                  <a:buNone/>
                </a:pPr>
                <a:endParaRPr lang="en-US" sz="200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𝑎</m:t>
                      </m:r>
                    </m:oMath>
                  </m:oMathPara>
                </a14:m>
                <a:endParaRPr lang="en-US" sz="2000" i="1" dirty="0">
                  <a:solidFill>
                    <a:srgbClr val="0B5ED7"/>
                  </a:solidFill>
                  <a:latin typeface="Times New Roman" pitchFamily="18" charset="0"/>
                  <a:ea typeface="Cambria Math" panose="02040503050406030204" pitchFamily="18" charset="0"/>
                  <a:cs typeface="Times New Roman" pitchFamily="18" charset="0"/>
                </a:endParaRPr>
              </a:p>
              <a:p>
                <a:pPr marL="53975" indent="0" algn="ctr">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𝑎</m:t>
                      </m:r>
                    </m:oMath>
                  </m:oMathPara>
                </a14:m>
                <a:endParaRPr lang="en-US" sz="2000" i="1" dirty="0">
                  <a:solidFill>
                    <a:srgbClr val="0B5ED7"/>
                  </a:solidFill>
                  <a:latin typeface="Times New Roman" pitchFamily="18" charset="0"/>
                  <a:ea typeface="Cambria Math" panose="02040503050406030204" pitchFamily="18" charset="0"/>
                  <a:cs typeface="Times New Roman" pitchFamily="18" charset="0"/>
                </a:endParaRPr>
              </a:p>
              <a:p>
                <a:pPr marL="53975" indent="0">
                  <a:buNone/>
                </a:pP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Also, assume that for a given sample, population obeys normal distribution. A threshold limit say </a:t>
                </a:r>
                <a14:m>
                  <m:oMath xmlns:m="http://schemas.openxmlformats.org/officeDocument/2006/math">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used to say that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they are significantly different from a</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284409"/>
                <a:ext cx="8425339" cy="5149048"/>
              </a:xfrm>
              <a:blipFill>
                <a:blip r:embed="rId2"/>
                <a:stretch>
                  <a:fillRect l="-145" t="-711" r="-434"/>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txBox="1">
                <a:spLocks/>
              </p:cNvSpPr>
              <p:nvPr/>
            </p:nvSpPr>
            <p:spPr>
              <a:xfrm>
                <a:off x="1787547" y="151183"/>
                <a:ext cx="8425339" cy="79404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Calculating</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sz="4000" dirty="0">
                  <a:solidFill>
                    <a:srgbClr val="C00000"/>
                  </a:solidFill>
                  <a:latin typeface="Times New Roman" pitchFamily="18" charset="0"/>
                  <a:cs typeface="Times New Roman" pitchFamily="18" charset="0"/>
                </a:endParaRPr>
              </a:p>
            </p:txBody>
          </p:sp>
        </mc:Choice>
        <mc:Fallback xmlns="">
          <p:sp>
            <p:nvSpPr>
              <p:cNvPr id="9" name="Title 1"/>
              <p:cNvSpPr txBox="1">
                <a:spLocks noRot="1" noChangeAspect="1" noMove="1" noResize="1" noEditPoints="1" noAdjustHandles="1" noChangeArrowheads="1" noChangeShapeType="1" noTextEdit="1"/>
              </p:cNvSpPr>
              <p:nvPr/>
            </p:nvSpPr>
            <p:spPr>
              <a:xfrm>
                <a:off x="1787547" y="151183"/>
                <a:ext cx="8425339" cy="794048"/>
              </a:xfrm>
              <a:prstGeom prst="rect">
                <a:avLst/>
              </a:prstGeom>
              <a:blipFill>
                <a:blip r:embed="rId3"/>
                <a:stretch>
                  <a:fillRect l="-3618" b="-39231"/>
                </a:stretch>
              </a:blipFill>
            </p:spPr>
            <p:txBody>
              <a:bodyPr/>
              <a:lstStyle/>
              <a:p>
                <a:r>
                  <a:rPr lang="en-IN">
                    <a:noFill/>
                  </a:rPr>
                  <a:t> </a:t>
                </a:r>
              </a:p>
            </p:txBody>
          </p:sp>
        </mc:Fallback>
      </mc:AlternateContent>
    </p:spTree>
    <p:extLst>
      <p:ext uri="{BB962C8B-B14F-4D97-AF65-F5344CB8AC3E}">
        <p14:creationId xmlns:p14="http://schemas.microsoft.com/office/powerpoint/2010/main" val="217616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284409"/>
                <a:ext cx="8425339" cy="5149048"/>
              </a:xfrm>
            </p:spPr>
            <p:txBody>
              <a:bodyPr>
                <a:normAutofit/>
              </a:bodyPr>
              <a:lstStyle/>
              <a:p>
                <a:pPr marL="53975" indent="0">
                  <a:buNone/>
                </a:pPr>
                <a:endParaRPr lang="en-US" sz="8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Thus the null hypothesis is to be rejected if the mean value is less than </a:t>
                </a:r>
                <a14:m>
                  <m:oMath xmlns:m="http://schemas.openxmlformats.org/officeDocument/2006/math">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or greater than </a:t>
                </a:r>
                <a14:m>
                  <m:oMath xmlns:m="http://schemas.openxmlformats.org/officeDocument/2006/math">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If  </a:t>
                </a:r>
                <a14:m>
                  <m:oMath xmlns:m="http://schemas.openxmlformats.org/officeDocument/2006/math">
                    <m:bar>
                      <m:barPr>
                        <m:pos m:val="top"/>
                        <m:ctrlPr>
                          <a:rPr lang="en-US" sz="2000" i="1">
                            <a:latin typeface="Cambria Math" panose="02040503050406030204" pitchFamily="18" charset="0"/>
                            <a:ea typeface="Tahoma" panose="020B0604030504040204" pitchFamily="34" charset="0"/>
                            <a:cs typeface="Times New Roman" panose="02020603050405020304" pitchFamily="18" charset="0"/>
                          </a:rPr>
                        </m:ctrlPr>
                      </m:barPr>
                      <m:e>
                        <m:r>
                          <m:rPr>
                            <m:sty m:val="p"/>
                          </m:rPr>
                          <a:rPr lang="en-US" sz="2000">
                            <a:latin typeface="Cambria Math"/>
                            <a:ea typeface="Tahoma" panose="020B0604030504040204" pitchFamily="34" charset="0"/>
                            <a:cs typeface="Times New Roman" panose="02020603050405020304" pitchFamily="18" charset="0"/>
                          </a:rPr>
                          <m:t>X</m:t>
                        </m:r>
                      </m:e>
                    </m:ba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denotes the sample mean, then the Type I error is </a:t>
                </a:r>
              </a:p>
              <a:p>
                <a:pPr marL="53975" indent="0">
                  <a:buNone/>
                </a:pPr>
                <a:endParaRPr lang="en-US" sz="800" i="1" dirty="0">
                  <a:latin typeface="Cambria Math" panose="02040503050406030204" pitchFamily="18" charset="0"/>
                  <a:ea typeface="Cambria Math" panose="02040503050406030204" pitchFamily="18"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𝛼</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𝑃</m:t>
                      </m:r>
                      <m:r>
                        <a:rPr lang="en-US" sz="2000" i="1">
                          <a:latin typeface="Cambria Math" panose="02040503050406030204" pitchFamily="18" charset="0"/>
                          <a:ea typeface="Cambria Math" panose="02040503050406030204" pitchFamily="18" charset="0"/>
                          <a:cs typeface="Times New Roman" panose="02020603050405020304" pitchFamily="18" charset="0"/>
                        </a:rPr>
                        <m:t>(</m:t>
                      </m:r>
                      <m:bar>
                        <m:barPr>
                          <m:pos m:val="top"/>
                          <m:ctrlPr>
                            <a:rPr lang="en-US" sz="20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2000">
                              <a:latin typeface="Cambria Math"/>
                              <a:ea typeface="Cambria Math" panose="02040503050406030204" pitchFamily="18" charset="0"/>
                              <a:cs typeface="Times New Roman" panose="02020603050405020304" pitchFamily="18" charset="0"/>
                            </a:rPr>
                            <m:t>X</m:t>
                          </m:r>
                        </m:e>
                      </m:bar>
                      <m:r>
                        <a:rPr lang="en-US" sz="2000" i="1">
                          <a:latin typeface="Cambria Math" panose="02040503050406030204" pitchFamily="18" charset="0"/>
                          <a:ea typeface="Cambria Math" panose="02040503050406030204" pitchFamily="18" charset="0"/>
                          <a:cs typeface="Times New Roman" panose="02020603050405020304" pitchFamily="18" charset="0"/>
                        </a:rPr>
                        <m:t>&lt;</m:t>
                      </m:r>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cs typeface="Times New Roman" panose="02020603050405020304" pitchFamily="18" charset="0"/>
                        </a:rPr>
                        <m:t>𝑜𝑟</m:t>
                      </m:r>
                      <m:r>
                        <a:rPr lang="en-US" sz="2000" i="1">
                          <a:latin typeface="Cambria Math" panose="02040503050406030204" pitchFamily="18" charset="0"/>
                          <a:ea typeface="Cambria Math" panose="02040503050406030204" pitchFamily="18" charset="0"/>
                          <a:cs typeface="Times New Roman" panose="02020603050405020304" pitchFamily="18" charset="0"/>
                        </a:rPr>
                        <m:t> </m:t>
                      </m:r>
                      <m:bar>
                        <m:barPr>
                          <m:pos m:val="top"/>
                          <m:ctrlPr>
                            <a:rPr lang="en-US" sz="20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2000">
                              <a:latin typeface="Cambria Math"/>
                              <a:ea typeface="Cambria Math" panose="02040503050406030204" pitchFamily="18" charset="0"/>
                              <a:cs typeface="Times New Roman" panose="02020603050405020304" pitchFamily="18" charset="0"/>
                            </a:rPr>
                            <m:t>X</m:t>
                          </m:r>
                        </m:e>
                      </m:bar>
                      <m:r>
                        <a:rPr lang="en-US" sz="2000" i="1">
                          <a:latin typeface="Cambria Math" panose="02040503050406030204" pitchFamily="18" charset="0"/>
                          <a:ea typeface="Cambria Math" panose="02040503050406030204" pitchFamily="18" charset="0"/>
                          <a:cs typeface="Times New Roman" panose="02020603050405020304" pitchFamily="18" charset="0"/>
                        </a:rPr>
                        <m:t>&gt;</m:t>
                      </m:r>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cs typeface="Times New Roman" panose="02020603050405020304" pitchFamily="18" charset="0"/>
                        </a:rPr>
                        <m:t>𝑤h𝑒𝑛</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𝑎</m:t>
                      </m:r>
                      <m:r>
                        <a:rPr lang="en-US" sz="2000" i="1">
                          <a:latin typeface="Cambria Math" panose="02040503050406030204" pitchFamily="18" charset="0"/>
                          <a:ea typeface="Cambria Math" panose="02040503050406030204" pitchFamily="18" charset="0"/>
                          <a:cs typeface="Times New Roman" panose="02020603050405020304" pitchFamily="18" charset="0"/>
                        </a:rPr>
                        <m:t> ,  </m:t>
                      </m:r>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i</m:t>
                      </m:r>
                      <m:r>
                        <a:rPr lang="en-US" sz="200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e</m:t>
                      </m:r>
                      <m:r>
                        <a:rPr lang="en-US" sz="200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a:ea typeface="Tahoma" panose="020B0604030504040204" pitchFamily="34" charset="0"/>
                              <a:cs typeface="Times New Roman" panose="02020603050405020304" pitchFamily="18" charset="0"/>
                            </a:rPr>
                            <m:t> </m:t>
                          </m:r>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0</m:t>
                          </m:r>
                        </m:sub>
                      </m:sSub>
                      <m:r>
                        <a:rPr lang="en-US">
                          <a:latin typeface="Cambria Math" panose="02040503050406030204" pitchFamily="18" charset="0"/>
                          <a:ea typeface="Tahoma" panose="020B0604030504040204" pitchFamily="34" charset="0"/>
                          <a:cs typeface="Times New Roman" panose="02020603050405020304" pitchFamily="18" charset="0"/>
                        </a:rPr>
                        <m:t> </m:t>
                      </m:r>
                      <m:r>
                        <m:rPr>
                          <m:sty m:val="p"/>
                        </m:rPr>
                        <a:rPr lang="en-US">
                          <a:latin typeface="Cambria Math" panose="02040503050406030204" pitchFamily="18" charset="0"/>
                          <a:ea typeface="Tahoma" panose="020B0604030504040204" pitchFamily="34" charset="0"/>
                          <a:cs typeface="Times New Roman" panose="02020603050405020304" pitchFamily="18" charset="0"/>
                        </a:rPr>
                        <m:t>is</m:t>
                      </m:r>
                      <m:r>
                        <a:rPr lang="en-US">
                          <a:latin typeface="Cambria Math" panose="02040503050406030204" pitchFamily="18" charset="0"/>
                          <a:ea typeface="Tahoma" panose="020B0604030504040204" pitchFamily="34" charset="0"/>
                          <a:cs typeface="Times New Roman" panose="02020603050405020304" pitchFamily="18" charset="0"/>
                        </a:rPr>
                        <m:t> </m:t>
                      </m:r>
                      <m:r>
                        <m:rPr>
                          <m:sty m:val="p"/>
                        </m:rPr>
                        <a:rPr lang="en-US">
                          <a:latin typeface="Cambria Math" panose="02040503050406030204" pitchFamily="18" charset="0"/>
                          <a:ea typeface="Tahoma" panose="020B0604030504040204" pitchFamily="34" charset="0"/>
                          <a:cs typeface="Times New Roman" panose="02020603050405020304" pitchFamily="18" charset="0"/>
                        </a:rPr>
                        <m:t>true</m:t>
                      </m:r>
                      <m:r>
                        <a:rPr lang="en-US" sz="2000"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284409"/>
                <a:ext cx="8425339" cy="5149048"/>
              </a:xfrm>
              <a:blipFill>
                <a:blip r:embed="rId3"/>
                <a:stretch>
                  <a:fillRect l="-145" r="-145" b="-355"/>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graphicFrame>
        <p:nvGraphicFramePr>
          <p:cNvPr id="7" name="Object 6"/>
          <p:cNvGraphicFramePr>
            <a:graphicFrameLocks noChangeAspect="1"/>
          </p:cNvGraphicFramePr>
          <p:nvPr/>
        </p:nvGraphicFramePr>
        <p:xfrm>
          <a:off x="2580741" y="1583410"/>
          <a:ext cx="3419475" cy="1777061"/>
        </p:xfrm>
        <a:graphic>
          <a:graphicData uri="http://schemas.openxmlformats.org/presentationml/2006/ole">
            <mc:AlternateContent xmlns:mc="http://schemas.openxmlformats.org/markup-compatibility/2006">
              <mc:Choice xmlns:v="urn:schemas-microsoft-com:vml" Requires="v">
                <p:oleObj spid="_x0000_s2062" name="Visio" r:id="rId4" imgW="7741470" imgH="4023540" progId="">
                  <p:embed/>
                </p:oleObj>
              </mc:Choice>
              <mc:Fallback>
                <p:oleObj name="Visio" r:id="rId4" imgW="7741470" imgH="40235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741" y="1583410"/>
                        <a:ext cx="3419475" cy="17770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9" name="Title 1"/>
              <p:cNvSpPr txBox="1">
                <a:spLocks/>
              </p:cNvSpPr>
              <p:nvPr/>
            </p:nvSpPr>
            <p:spPr>
              <a:xfrm>
                <a:off x="1787547" y="151183"/>
                <a:ext cx="8425339" cy="79404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Calculating</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sz="4000" dirty="0">
                  <a:solidFill>
                    <a:srgbClr val="C00000"/>
                  </a:solidFill>
                  <a:latin typeface="Times New Roman" pitchFamily="18" charset="0"/>
                  <a:cs typeface="Times New Roman" pitchFamily="18" charset="0"/>
                </a:endParaRPr>
              </a:p>
            </p:txBody>
          </p:sp>
        </mc:Choice>
        <mc:Fallback xmlns="">
          <p:sp>
            <p:nvSpPr>
              <p:cNvPr id="9" name="Title 1"/>
              <p:cNvSpPr txBox="1">
                <a:spLocks noRot="1" noChangeAspect="1" noMove="1" noResize="1" noEditPoints="1" noAdjustHandles="1" noChangeArrowheads="1" noChangeShapeType="1" noTextEdit="1"/>
              </p:cNvSpPr>
              <p:nvPr/>
            </p:nvSpPr>
            <p:spPr>
              <a:xfrm>
                <a:off x="1787547" y="151183"/>
                <a:ext cx="8425339" cy="794048"/>
              </a:xfrm>
              <a:prstGeom prst="rect">
                <a:avLst/>
              </a:prstGeom>
              <a:blipFill>
                <a:blip r:embed="rId6"/>
                <a:stretch>
                  <a:fillRect l="-3618" b="-392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000215" y="2366052"/>
                <a:ext cx="4679950" cy="677108"/>
              </a:xfrm>
              <a:prstGeom prst="rect">
                <a:avLst/>
              </a:prstGeom>
            </p:spPr>
            <p:txBody>
              <a:bodyPr>
                <a:spAutoFit/>
              </a:bodyPr>
              <a:lstStyle/>
              <a:p>
                <a:pPr algn="just"/>
                <a:r>
                  <a:rPr lang="en-US" dirty="0">
                    <a:solidFill>
                      <a:srgbClr val="0B5ED7"/>
                    </a:solidFill>
                  </a:rPr>
                  <a:t>Here, shaded region implies the probability that, </a:t>
                </a:r>
                <a14:m>
                  <m:oMath xmlns:m="http://schemas.openxmlformats.org/officeDocument/2006/math">
                    <m:bar>
                      <m:barPr>
                        <m:pos m:val="top"/>
                        <m:ctrlP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solidFill>
                              <a:srgbClr val="0B5ED7"/>
                            </a:solidFill>
                            <a:latin typeface="Cambria Math"/>
                            <a:ea typeface="Cambria Math" panose="02040503050406030204" pitchFamily="18" charset="0"/>
                            <a:cs typeface="Times New Roman" panose="02020603050405020304" pitchFamily="18" charset="0"/>
                          </a:rPr>
                          <m:t>X</m:t>
                        </m:r>
                      </m:e>
                    </m:ba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𝛿</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𝑜𝑟</m:t>
                    </m:r>
                    <m:bar>
                      <m:barPr>
                        <m:pos m:val="top"/>
                        <m:ctrlP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solidFill>
                              <a:srgbClr val="0B5ED7"/>
                            </a:solidFill>
                            <a:latin typeface="Cambria Math"/>
                            <a:ea typeface="Cambria Math" panose="02040503050406030204" pitchFamily="18" charset="0"/>
                            <a:cs typeface="Times New Roman" panose="02020603050405020304" pitchFamily="18" charset="0"/>
                          </a:rPr>
                          <m:t>X</m:t>
                        </m:r>
                      </m:e>
                    </m:ba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&gt;</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𝛿</m:t>
                    </m:r>
                  </m:oMath>
                </a14:m>
                <a:endParaRPr lang="en-US" dirty="0">
                  <a:solidFill>
                    <a:srgbClr val="0B5ED7"/>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000215" y="2366052"/>
                <a:ext cx="4679950" cy="677108"/>
              </a:xfrm>
              <a:prstGeom prst="rect">
                <a:avLst/>
              </a:prstGeom>
              <a:blipFill>
                <a:blip r:embed="rId7"/>
                <a:stretch>
                  <a:fillRect l="-1042" t="-5405" r="-1172" b="-12613"/>
                </a:stretch>
              </a:blipFill>
            </p:spPr>
            <p:txBody>
              <a:bodyPr/>
              <a:lstStyle/>
              <a:p>
                <a:r>
                  <a:rPr lang="en-IN">
                    <a:noFill/>
                  </a:rPr>
                  <a:t> </a:t>
                </a:r>
              </a:p>
            </p:txBody>
          </p:sp>
        </mc:Fallback>
      </mc:AlternateContent>
    </p:spTree>
    <p:extLst>
      <p:ext uri="{BB962C8B-B14F-4D97-AF65-F5344CB8AC3E}">
        <p14:creationId xmlns:p14="http://schemas.microsoft.com/office/powerpoint/2010/main" val="233216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42591" y="1395882"/>
            <a:ext cx="7626984" cy="3075201"/>
          </a:xfrm>
          <a:prstGeom prst="rect">
            <a:avLst/>
          </a:prstGeom>
        </p:spPr>
        <p:txBody>
          <a:bodyPr vert="horz" wrap="square" lIns="0" tIns="226060" rIns="0" bIns="0" rtlCol="0">
            <a:spAutoFit/>
          </a:bodyPr>
          <a:lstStyle/>
          <a:p>
            <a:pPr marL="262255" indent="-250190">
              <a:spcBef>
                <a:spcPts val="1780"/>
              </a:spcBef>
              <a:buFont typeface="Wingdings"/>
              <a:buChar char=""/>
              <a:tabLst>
                <a:tab pos="262890" algn="l"/>
              </a:tabLst>
            </a:pPr>
            <a:r>
              <a:rPr lang="en-US" sz="2800" dirty="0">
                <a:latin typeface="Trebuchet MS"/>
                <a:cs typeface="Trebuchet MS"/>
              </a:rPr>
              <a:t>Hypothesis Testing</a:t>
            </a:r>
          </a:p>
          <a:p>
            <a:pPr marL="262255" indent="-250190">
              <a:spcBef>
                <a:spcPts val="1780"/>
              </a:spcBef>
              <a:buFont typeface="Wingdings"/>
              <a:buChar char=""/>
              <a:tabLst>
                <a:tab pos="262890" algn="l"/>
              </a:tabLst>
            </a:pPr>
            <a:r>
              <a:rPr lang="en-US" sz="2800" dirty="0">
                <a:latin typeface="Trebuchet MS"/>
                <a:cs typeface="Trebuchet MS"/>
              </a:rPr>
              <a:t>Setting Up a Test for a Population Proportion</a:t>
            </a:r>
          </a:p>
          <a:p>
            <a:pPr marL="262255" indent="-250190">
              <a:spcBef>
                <a:spcPts val="1780"/>
              </a:spcBef>
              <a:buFont typeface="Wingdings"/>
              <a:buChar char=""/>
              <a:tabLst>
                <a:tab pos="262890" algn="l"/>
              </a:tabLst>
            </a:pPr>
            <a:r>
              <a:rPr lang="en-US" sz="2800" dirty="0">
                <a:latin typeface="Trebuchet MS"/>
                <a:cs typeface="Trebuchet MS"/>
              </a:rPr>
              <a:t>Setting Up a Test of Difference in Population Proportions</a:t>
            </a:r>
          </a:p>
          <a:p>
            <a:pPr marL="262255" indent="-250190">
              <a:spcBef>
                <a:spcPts val="1780"/>
              </a:spcBef>
              <a:buFont typeface="Wingdings"/>
              <a:buChar char=""/>
              <a:tabLst>
                <a:tab pos="262890" algn="l"/>
              </a:tabLst>
            </a:pPr>
            <a:r>
              <a:rPr lang="en-US" sz="2800" dirty="0">
                <a:latin typeface="Trebuchet MS"/>
                <a:cs typeface="Trebuchet MS"/>
              </a:rPr>
              <a:t>Interview: P-Values, P-Hacking</a:t>
            </a:r>
            <a:endParaRPr sz="2800" dirty="0">
              <a:latin typeface="Trebuchet MS"/>
              <a:cs typeface="Trebuchet MS"/>
            </a:endParaRPr>
          </a:p>
        </p:txBody>
      </p:sp>
      <p:sp>
        <p:nvSpPr>
          <p:cNvPr id="3" name="object 3"/>
          <p:cNvSpPr txBox="1">
            <a:spLocks noGrp="1"/>
          </p:cNvSpPr>
          <p:nvPr>
            <p:ph type="title"/>
          </p:nvPr>
        </p:nvSpPr>
        <p:spPr>
          <a:xfrm>
            <a:off x="2364739" y="-21841"/>
            <a:ext cx="2992120" cy="1367682"/>
          </a:xfrm>
          <a:prstGeom prst="rect">
            <a:avLst/>
          </a:prstGeom>
        </p:spPr>
        <p:txBody>
          <a:bodyPr vert="horz" wrap="square" lIns="0" tIns="13335" rIns="0" bIns="0" rtlCol="0" anchor="ctr">
            <a:spAutoFit/>
          </a:bodyPr>
          <a:lstStyle/>
          <a:p>
            <a:pPr marL="12700">
              <a:lnSpc>
                <a:spcPct val="100000"/>
              </a:lnSpc>
              <a:spcBef>
                <a:spcPts val="105"/>
              </a:spcBef>
            </a:pPr>
            <a:r>
              <a:rPr spc="30" dirty="0"/>
              <a:t>In </a:t>
            </a:r>
            <a:r>
              <a:rPr spc="-100" dirty="0"/>
              <a:t>this </a:t>
            </a:r>
            <a:r>
              <a:rPr spc="-20" dirty="0"/>
              <a:t>session</a:t>
            </a:r>
            <a:r>
              <a:rPr spc="-484" dirty="0"/>
              <a:t> </a:t>
            </a:r>
            <a:r>
              <a:rPr spc="-5"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962667"/>
                <a:ext cx="8643265" cy="5827600"/>
              </a:xfrm>
            </p:spPr>
            <p:txBody>
              <a:bodyPr>
                <a:normAutofit/>
              </a:bodyPr>
              <a:lstStyle/>
              <a:p>
                <a:pPr marL="53975" indent="0">
                  <a:buNone/>
                </a:pPr>
                <a:endParaRPr lang="en-US" sz="800" b="1" u="sng"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The rejection region comprises of value of the test statistics for which </a:t>
                </a:r>
              </a:p>
              <a:p>
                <a:pPr marL="396875">
                  <a:buFont typeface="+mj-lt"/>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The probability when the null hypothesis is true is less than or equal to the specified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dirty="0">
                    <a:latin typeface="Times New Roman" panose="02020603050405020304" pitchFamily="18" charset="0"/>
                    <a:ea typeface="Tahoma" panose="020B0604030504040204" pitchFamily="34" charset="0"/>
                    <a:cs typeface="Times New Roman" panose="02020603050405020304" pitchFamily="18" charset="0"/>
                  </a:rPr>
                  <a:t>.</a:t>
                </a:r>
              </a:p>
              <a:p>
                <a:pPr marL="396875">
                  <a:buFont typeface="+mj-lt"/>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Probability when </a:t>
                </a:r>
                <a14:m>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1</m:t>
                        </m:r>
                        <m:r>
                          <a:rPr lang="en-US" i="1">
                            <a:latin typeface="Cambria Math"/>
                            <a:ea typeface="Tahoma" panose="020B0604030504040204" pitchFamily="34" charset="0"/>
                            <a:cs typeface="Times New Roman" panose="02020603050405020304" pitchFamily="18" charset="0"/>
                          </a:rPr>
                          <m:t> </m:t>
                        </m:r>
                      </m:sub>
                    </m:sSub>
                  </m:oMath>
                </a14:m>
                <a:r>
                  <a:rPr lang="en-US" dirty="0">
                    <a:latin typeface="Times New Roman" panose="02020603050405020304" pitchFamily="18" charset="0"/>
                    <a:ea typeface="Tahoma" panose="020B0604030504040204" pitchFamily="34" charset="0"/>
                    <a:cs typeface="Times New Roman" panose="02020603050405020304" pitchFamily="18" charset="0"/>
                  </a:rPr>
                  <a:t>is true are greater than they are under </a:t>
                </a:r>
                <a14:m>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dirty="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962667"/>
                <a:ext cx="8643265" cy="5827600"/>
              </a:xfrm>
              <a:blipFill>
                <a:blip r:embed="rId3"/>
                <a:stretch>
                  <a:fillRect/>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
        <p:nvSpPr>
          <p:cNvPr id="6"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The Rejection Region</a:t>
            </a:r>
            <a:endParaRPr lang="en-IN" sz="4000" dirty="0">
              <a:solidFill>
                <a:srgbClr val="A50021"/>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nvGraphicFramePr>
        <p:xfrm>
          <a:off x="4225053" y="2502810"/>
          <a:ext cx="3959827" cy="3040740"/>
        </p:xfrm>
        <a:graphic>
          <a:graphicData uri="http://schemas.openxmlformats.org/presentationml/2006/ole">
            <mc:AlternateContent xmlns:mc="http://schemas.openxmlformats.org/markup-compatibility/2006">
              <mc:Choice xmlns:v="urn:schemas-microsoft-com:vml" Requires="v">
                <p:oleObj spid="_x0000_s3098" name="Visio" r:id="rId4" imgW="7741470" imgH="5106780" progId="">
                  <p:embed/>
                </p:oleObj>
              </mc:Choice>
              <mc:Fallback>
                <p:oleObj name="Visio" r:id="rId4" imgW="7741470" imgH="5106780"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053" y="2502810"/>
                        <a:ext cx="3959827" cy="3040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628453" y="5359674"/>
          <a:ext cx="4943475" cy="655370"/>
        </p:xfrm>
        <a:graphic>
          <a:graphicData uri="http://schemas.openxmlformats.org/presentationml/2006/ole">
            <mc:AlternateContent xmlns:mc="http://schemas.openxmlformats.org/markup-compatibility/2006">
              <mc:Choice xmlns:v="urn:schemas-microsoft-com:vml" Requires="v">
                <p:oleObj spid="_x0000_s3099" name="Visio" r:id="rId6" imgW="5784357" imgH="1177740" progId="">
                  <p:embed/>
                </p:oleObj>
              </mc:Choice>
              <mc:Fallback>
                <p:oleObj name="Visio" r:id="rId6" imgW="5784357" imgH="117774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453" y="5359674"/>
                        <a:ext cx="4943475" cy="655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72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425339" cy="4859450"/>
              </a:xfrm>
            </p:spPr>
            <p:txBody>
              <a:bodyPr>
                <a:normAutofit/>
              </a:bodyPr>
              <a:lstStyle/>
              <a:p>
                <a:pPr marL="285750" lvl="2" indent="0" algn="just">
                  <a:buClr>
                    <a:schemeClr val="accent3"/>
                  </a:buClr>
                  <a:buSzPct val="95000"/>
                  <a:buNone/>
                </a:pPr>
                <a:r>
                  <a:rPr lang="en-US" sz="2000" dirty="0">
                    <a:solidFill>
                      <a:prstClr val="black"/>
                    </a:solidFill>
                    <a:latin typeface="Times New Roman" panose="02020603050405020304" pitchFamily="18" charset="0"/>
                    <a:cs typeface="Times New Roman" panose="02020603050405020304" pitchFamily="18" charset="0"/>
                  </a:rPr>
                  <a:t>For two-tailed hypothesis test, hypotheses take the form</a:t>
                </a:r>
              </a:p>
              <a:p>
                <a:pPr marL="285750" lvl="2" indent="0" algn="just">
                  <a:buClr>
                    <a:schemeClr val="accent3"/>
                  </a:buClr>
                  <a:buSzPct val="95000"/>
                  <a:buNone/>
                </a:pPr>
                <a:endParaRPr lang="en-US" sz="1000" dirty="0">
                  <a:solidFill>
                    <a:prstClr val="black"/>
                  </a:solidFill>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0</m:t>
                          </m:r>
                        </m:sub>
                      </m:sSub>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US" sz="18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lvl="2" indent="0" algn="just">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1</m:t>
                          </m:r>
                        </m:sub>
                      </m:sSub>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20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a:solidFill>
                      <a:prstClr val="black"/>
                    </a:solidFill>
                    <a:latin typeface="Times New Roman" panose="02020603050405020304" pitchFamily="18" charset="0"/>
                    <a:cs typeface="Times New Roman" panose="02020603050405020304" pitchFamily="18" charset="0"/>
                  </a:rPr>
                  <a:t>In other words, to reject a null hypothesis, sample mean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a14:m>
                <a:r>
                  <a:rPr lang="en-US" sz="2000" dirty="0">
                    <a:solidFill>
                      <a:prstClr val="black"/>
                    </a:solidFill>
                    <a:latin typeface="Times New Roman" panose="02020603050405020304" pitchFamily="18" charset="0"/>
                    <a:cs typeface="Times New Roman" panose="02020603050405020304" pitchFamily="18" charset="0"/>
                  </a:rPr>
                  <a:t> or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a14:m>
                <a:r>
                  <a:rPr lang="en-US" sz="2000" dirty="0">
                    <a:solidFill>
                      <a:prstClr val="black"/>
                    </a:solidFill>
                    <a:latin typeface="Times New Roman" panose="02020603050405020304" pitchFamily="18" charset="0"/>
                    <a:cs typeface="Times New Roman" panose="02020603050405020304" pitchFamily="18" charset="0"/>
                  </a:rPr>
                  <a:t> under a given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a:solidFill>
                      <a:prstClr val="black"/>
                    </a:solidFill>
                    <a:latin typeface="Times New Roman" panose="02020603050405020304" pitchFamily="18" charset="0"/>
                    <a:cs typeface="Times New Roman" panose="02020603050405020304" pitchFamily="18" charset="0"/>
                  </a:rPr>
                  <a:t>.</a:t>
                </a:r>
              </a:p>
              <a:p>
                <a:pPr marL="0" lvl="2" indent="0" algn="just">
                  <a:buClr>
                    <a:schemeClr val="accent3"/>
                  </a:buClr>
                  <a:buSzPct val="95000"/>
                  <a:buNone/>
                </a:pPr>
                <a:endParaRPr lang="en-US" sz="20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a:solidFill>
                      <a:prstClr val="black"/>
                    </a:solidFill>
                    <a:latin typeface="Times New Roman" panose="02020603050405020304" pitchFamily="18" charset="0"/>
                    <a:cs typeface="Times New Roman" panose="02020603050405020304" pitchFamily="18" charset="0"/>
                  </a:rPr>
                  <a:t>Thus, in a two-tailed test, there are two rejection regions (also known as critical region), one on each tail of the sampling distribution curve.</a:t>
                </a: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425339" cy="4859450"/>
              </a:xfrm>
              <a:blipFill>
                <a:blip r:embed="rId2"/>
                <a:stretch>
                  <a:fillRect l="-796" t="-627" r="-724"/>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Two-Tailed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2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19" name="Content Placeholder 2"/>
          <p:cNvSpPr>
            <a:spLocks noGrp="1"/>
          </p:cNvSpPr>
          <p:nvPr>
            <p:ph idx="1"/>
          </p:nvPr>
        </p:nvSpPr>
        <p:spPr>
          <a:xfrm>
            <a:off x="1883335" y="1556666"/>
            <a:ext cx="8425339" cy="4586299"/>
          </a:xfrm>
        </p:spPr>
        <p:txBody>
          <a:bodyPr>
            <a:normAutofit lnSpcReduction="10000"/>
          </a:bodyPr>
          <a:lstStyle/>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Acceptance and rejection regions in case of a two-tailed test with 5% significance level.</a:t>
            </a: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820204" y="-195274"/>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Two-Tailed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nvGraphicFramePr>
        <p:xfrm>
          <a:off x="3478216" y="1259714"/>
          <a:ext cx="4702175" cy="3643323"/>
        </p:xfrm>
        <a:graphic>
          <a:graphicData uri="http://schemas.openxmlformats.org/presentationml/2006/ole">
            <mc:AlternateContent xmlns:mc="http://schemas.openxmlformats.org/markup-compatibility/2006">
              <mc:Choice xmlns:v="urn:schemas-microsoft-com:vml" Requires="v">
                <p:oleObj spid="_x0000_s4110" name="Visio" r:id="rId2" imgW="7741470" imgH="5886000" progId="">
                  <p:embed/>
                </p:oleObj>
              </mc:Choice>
              <mc:Fallback>
                <p:oleObj name="Visio" r:id="rId2" imgW="7741470" imgH="588600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6" y="1259714"/>
                        <a:ext cx="4702175" cy="3643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538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425339" cy="4859450"/>
              </a:xfrm>
            </p:spPr>
            <p:txBody>
              <a:bodyPr>
                <a:noAutofit/>
              </a:bodyPr>
              <a:lstStyle/>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A one-tailed test would be used when we are to test, say, whether the population mean is either lower or higher than the hypothesis test value.</a:t>
                </a: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Symbolically,</a:t>
                </a:r>
                <a:endParaRPr lang="en-US" sz="1800" i="1" dirty="0">
                  <a:solidFill>
                    <a:prstClr val="black"/>
                  </a:solidFill>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0</m:t>
                          </m:r>
                        </m:sub>
                      </m:sSub>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US" sz="18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lvl="2" indent="0" algn="ctr">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                                           </m:t>
                          </m:r>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1</m:t>
                          </m:r>
                        </m:sub>
                      </m:sSub>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a:solidFill>
                            <a:prstClr val="black"/>
                          </a:solidFill>
                          <a:latin typeface="Cambria Math"/>
                          <a:ea typeface="Cambria Math" panose="02040503050406030204" pitchFamily="18" charset="0"/>
                          <a:cs typeface="Times New Roman" panose="02020603050405020304" pitchFamily="18" charset="0"/>
                        </a:rPr>
                        <m:t>&lt;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𝑜𝑟</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8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Wherein there is one rejection region only on the left-tail (or right-tail).</a:t>
                </a: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425339" cy="4859450"/>
              </a:xfrm>
              <a:blipFill>
                <a:blip r:embed="rId3"/>
                <a:stretch>
                  <a:fillRect l="-651" t="-627" r="-579"/>
                </a:stretch>
              </a:blipFill>
            </p:spPr>
            <p:txBody>
              <a:bodyPr/>
              <a:lstStyle/>
              <a:p>
                <a:r>
                  <a:rPr lang="en-IN">
                    <a:noFill/>
                  </a:rPr>
                  <a:t> </a:t>
                </a:r>
              </a:p>
            </p:txBody>
          </p:sp>
        </mc:Fallback>
      </mc:AlternateContent>
      <p:sp>
        <p:nvSpPr>
          <p:cNvPr id="11" name="Title 1"/>
          <p:cNvSpPr txBox="1">
            <a:spLocks/>
          </p:cNvSpPr>
          <p:nvPr/>
        </p:nvSpPr>
        <p:spPr>
          <a:xfrm>
            <a:off x="1820204" y="1"/>
            <a:ext cx="8425339" cy="962025"/>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One-Tailed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nvGraphicFramePr>
        <p:xfrm>
          <a:off x="2129632" y="3986301"/>
          <a:ext cx="3181350" cy="2132861"/>
        </p:xfrm>
        <a:graphic>
          <a:graphicData uri="http://schemas.openxmlformats.org/presentationml/2006/ole">
            <mc:AlternateContent xmlns:mc="http://schemas.openxmlformats.org/markup-compatibility/2006">
              <mc:Choice xmlns:v="urn:schemas-microsoft-com:vml" Requires="v">
                <p:oleObj spid="_x0000_s5146" name="Visio" r:id="rId4" imgW="7741440" imgH="5190120" progId="">
                  <p:embed/>
                </p:oleObj>
              </mc:Choice>
              <mc:Fallback>
                <p:oleObj name="Visio" r:id="rId4" imgW="7741440" imgH="5190120"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9632" y="3986301"/>
                        <a:ext cx="3181350" cy="21328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6638162" y="4060830"/>
          <a:ext cx="3149570" cy="1920360"/>
        </p:xfrm>
        <a:graphic>
          <a:graphicData uri="http://schemas.openxmlformats.org/presentationml/2006/ole">
            <mc:AlternateContent xmlns:mc="http://schemas.openxmlformats.org/markup-compatibility/2006">
              <mc:Choice xmlns:v="urn:schemas-microsoft-com:vml" Requires="v">
                <p:oleObj spid="_x0000_s5147" name="Visio" r:id="rId6" imgW="7741440" imgH="4719240" progId="">
                  <p:embed/>
                </p:oleObj>
              </mc:Choice>
              <mc:Fallback>
                <p:oleObj name="Visio" r:id="rId6" imgW="7741440" imgH="471924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8162" y="4060830"/>
                        <a:ext cx="3149570" cy="19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2760091" y="5958878"/>
                <a:ext cx="150502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600">
                          <a:solidFill>
                            <a:srgbClr val="0B5ED7"/>
                          </a:solidFill>
                          <a:latin typeface="Cambria Math" panose="02040503050406030204" pitchFamily="18" charset="0"/>
                        </a:rPr>
                        <m:t>Left</m:t>
                      </m:r>
                      <m:r>
                        <a:rPr lang="en-US" sz="1600">
                          <a:solidFill>
                            <a:srgbClr val="0B5ED7"/>
                          </a:solidFill>
                          <a:latin typeface="Cambria Math" panose="02040503050406030204" pitchFamily="18" charset="0"/>
                        </a:rPr>
                        <m:t>−</m:t>
                      </m:r>
                      <m:r>
                        <m:rPr>
                          <m:sty m:val="p"/>
                        </m:rPr>
                        <a:rPr lang="en-US" sz="1600">
                          <a:solidFill>
                            <a:srgbClr val="0B5ED7"/>
                          </a:solidFill>
                          <a:latin typeface="Cambria Math" panose="02040503050406030204" pitchFamily="18" charset="0"/>
                        </a:rPr>
                        <m:t>tailed</m:t>
                      </m:r>
                      <m:r>
                        <a:rPr lang="en-US" sz="1600">
                          <a:solidFill>
                            <a:srgbClr val="0B5ED7"/>
                          </a:solidFill>
                          <a:latin typeface="Cambria Math" panose="02040503050406030204" pitchFamily="18" charset="0"/>
                        </a:rPr>
                        <m:t> </m:t>
                      </m:r>
                      <m:r>
                        <m:rPr>
                          <m:sty m:val="p"/>
                        </m:rPr>
                        <a:rPr lang="en-US" sz="1600">
                          <a:solidFill>
                            <a:srgbClr val="0B5ED7"/>
                          </a:solidFill>
                          <a:latin typeface="Cambria Math" panose="02040503050406030204" pitchFamily="18" charset="0"/>
                        </a:rPr>
                        <m:t>test</m:t>
                      </m:r>
                    </m:oMath>
                  </m:oMathPara>
                </a14:m>
                <a:endParaRPr lang="en-US" sz="1600" dirty="0">
                  <a:solidFill>
                    <a:srgbClr val="0B5ED7"/>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60091" y="5958878"/>
                <a:ext cx="1505027" cy="246221"/>
              </a:xfrm>
              <a:prstGeom prst="rect">
                <a:avLst/>
              </a:prstGeom>
              <a:blipFill>
                <a:blip r:embed="rId8"/>
                <a:stretch>
                  <a:fillRect l="-2834" r="-1619"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421968" y="5881561"/>
                <a:ext cx="163326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600">
                          <a:solidFill>
                            <a:srgbClr val="0B5ED7"/>
                          </a:solidFill>
                          <a:latin typeface="Cambria Math" panose="02040503050406030204" pitchFamily="18" charset="0"/>
                        </a:rPr>
                        <m:t>Right</m:t>
                      </m:r>
                      <m:r>
                        <a:rPr lang="en-US" sz="1600">
                          <a:solidFill>
                            <a:srgbClr val="0B5ED7"/>
                          </a:solidFill>
                          <a:latin typeface="Cambria Math" panose="02040503050406030204" pitchFamily="18" charset="0"/>
                        </a:rPr>
                        <m:t>−</m:t>
                      </m:r>
                      <m:r>
                        <m:rPr>
                          <m:sty m:val="p"/>
                        </m:rPr>
                        <a:rPr lang="en-US" sz="1600">
                          <a:solidFill>
                            <a:srgbClr val="0B5ED7"/>
                          </a:solidFill>
                          <a:latin typeface="Cambria Math" panose="02040503050406030204" pitchFamily="18" charset="0"/>
                        </a:rPr>
                        <m:t>tailed</m:t>
                      </m:r>
                      <m:r>
                        <a:rPr lang="en-US" sz="1600">
                          <a:solidFill>
                            <a:srgbClr val="0B5ED7"/>
                          </a:solidFill>
                          <a:latin typeface="Cambria Math" panose="02040503050406030204" pitchFamily="18" charset="0"/>
                        </a:rPr>
                        <m:t> </m:t>
                      </m:r>
                      <m:r>
                        <m:rPr>
                          <m:sty m:val="p"/>
                        </m:rPr>
                        <a:rPr lang="en-US" sz="1600">
                          <a:solidFill>
                            <a:srgbClr val="0B5ED7"/>
                          </a:solidFill>
                          <a:latin typeface="Cambria Math" panose="02040503050406030204" pitchFamily="18" charset="0"/>
                        </a:rPr>
                        <m:t>test</m:t>
                      </m:r>
                    </m:oMath>
                  </m:oMathPara>
                </a14:m>
                <a:endParaRPr lang="en-US" sz="1600" dirty="0">
                  <a:solidFill>
                    <a:srgbClr val="0B5ED7"/>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421968" y="5881561"/>
                <a:ext cx="1633268" cy="246221"/>
              </a:xfrm>
              <a:prstGeom prst="rect">
                <a:avLst/>
              </a:prstGeom>
              <a:blipFill>
                <a:blip r:embed="rId9"/>
                <a:stretch>
                  <a:fillRect l="-4120" r="-1498" b="-35000"/>
                </a:stretch>
              </a:blipFill>
            </p:spPr>
            <p:txBody>
              <a:bodyPr/>
              <a:lstStyle/>
              <a:p>
                <a:r>
                  <a:rPr lang="en-IN">
                    <a:noFill/>
                  </a:rPr>
                  <a:t> </a:t>
                </a:r>
              </a:p>
            </p:txBody>
          </p:sp>
        </mc:Fallback>
      </mc:AlternateContent>
    </p:spTree>
    <p:extLst>
      <p:ext uri="{BB962C8B-B14F-4D97-AF65-F5344CB8AC3E}">
        <p14:creationId xmlns:p14="http://schemas.microsoft.com/office/powerpoint/2010/main" val="352961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381126"/>
                <a:ext cx="8643265" cy="4453620"/>
              </a:xfrm>
            </p:spPr>
            <p:txBody>
              <a:bodyPr>
                <a:normAutofit/>
              </a:bodyPr>
              <a:lstStyle/>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itchFamily="18" charset="0"/>
                    <a:ea typeface="Tahoma" panose="020B0604030504040204" pitchFamily="34" charset="0"/>
                    <a:cs typeface="Times New Roman" panose="02020603050405020304" pitchFamily="18" charset="0"/>
                  </a:rPr>
                  <a:t>Consider the two hypotheses are  </a:t>
                </a:r>
              </a:p>
              <a:p>
                <a:pPr marL="53975" indent="0">
                  <a:buNone/>
                </a:pPr>
                <a:endParaRPr lang="en-US" sz="2000" dirty="0">
                  <a:latin typeface="Times New Roman"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itchFamily="18" charset="0"/>
                    <a:ea typeface="Tahoma" panose="020B0604030504040204" pitchFamily="34" charset="0"/>
                    <a:cs typeface="Times New Roman" panose="02020603050405020304" pitchFamily="18" charset="0"/>
                  </a:rPr>
                  <a:t>		The null hypothesis is </a:t>
                </a:r>
              </a:p>
              <a:p>
                <a:pPr marL="53975"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=8</m:t>
                      </m:r>
                    </m:oMath>
                  </m:oMathPara>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The alternative hypothesis is</a:t>
                </a:r>
              </a:p>
              <a:p>
                <a:pPr marL="53975"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1</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≠8</m:t>
                      </m:r>
                    </m:oMath>
                  </m:oMathPara>
                </a14:m>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Assume that given a sample of size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16 </a:t>
                </a:r>
                <a:r>
                  <a:rPr lang="en-US" sz="2000" dirty="0">
                    <a:latin typeface="Times New Roman" panose="02020603050405020304" pitchFamily="18" charset="0"/>
                    <a:ea typeface="Tahoma" panose="020B0604030504040204" pitchFamily="34" charset="0"/>
                    <a:cs typeface="Times New Roman" panose="02020603050405020304" pitchFamily="18" charset="0"/>
                  </a:rPr>
                  <a:t>and standard deviation is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0.2</a:t>
                </a:r>
                <a:r>
                  <a:rPr lang="en-US" sz="2000" dirty="0">
                    <a:latin typeface="Times New Roman" panose="02020603050405020304" pitchFamily="18" charset="0"/>
                    <a:ea typeface="Tahoma" panose="020B0604030504040204" pitchFamily="34" charset="0"/>
                    <a:cs typeface="Times New Roman" panose="02020603050405020304" pitchFamily="18" charset="0"/>
                  </a:rPr>
                  <a:t> and sample follows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normal distribution</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381126"/>
                <a:ext cx="8643265" cy="4453620"/>
              </a:xfrm>
              <a:blipFill>
                <a:blip r:embed="rId2"/>
                <a:stretch>
                  <a:fillRect l="-141" b="-822"/>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Example 6.7: Calculating</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sz="40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1787547" y="151183"/>
                <a:ext cx="8425339" cy="794048"/>
              </a:xfrm>
              <a:blipFill>
                <a:blip r:embed="rId3"/>
                <a:stretch>
                  <a:fillRect l="-2533" t="-13846" b="-21538"/>
                </a:stretch>
              </a:blipFill>
            </p:spPr>
            <p:txBody>
              <a:bodyPr/>
              <a:lstStyle/>
              <a:p>
                <a:r>
                  <a:rPr lang="en-IN">
                    <a:noFill/>
                  </a:rPr>
                  <a:t> </a:t>
                </a:r>
              </a:p>
            </p:txBody>
          </p:sp>
        </mc:Fallback>
      </mc:AlternateContent>
    </p:spTree>
    <p:extLst>
      <p:ext uri="{BB962C8B-B14F-4D97-AF65-F5344CB8AC3E}">
        <p14:creationId xmlns:p14="http://schemas.microsoft.com/office/powerpoint/2010/main" val="1440158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087961"/>
                <a:ext cx="8643265" cy="5301951"/>
              </a:xfrm>
            </p:spPr>
            <p:txBody>
              <a:bodyPr>
                <a:normAutofit fontScale="85000" lnSpcReduction="10000"/>
              </a:bodyPr>
              <a:lstStyle/>
              <a:p>
                <a:pPr marL="53975"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We can decide the rejection region as follows. </a:t>
                </a: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Suppose, the null hypothesis is to be rejected if the mean value is less than 7.9 or greater than 8.1. If </a:t>
                </a:r>
                <a14:m>
                  <m:oMath xmlns:m="http://schemas.openxmlformats.org/officeDocument/2006/math">
                    <m:bar>
                      <m:barPr>
                        <m:pos m:val="top"/>
                        <m:ctrlPr>
                          <a:rPr lang="en-US" i="1">
                            <a:latin typeface="Cambria Math" panose="02040503050406030204" pitchFamily="18" charset="0"/>
                            <a:ea typeface="Tahoma" panose="020B0604030504040204" pitchFamily="34" charset="0"/>
                            <a:cs typeface="Times New Roman" panose="02020603050405020304" pitchFamily="18" charset="0"/>
                          </a:rPr>
                        </m:ctrlPr>
                      </m:barPr>
                      <m:e>
                        <m:r>
                          <m:rPr>
                            <m:sty m:val="p"/>
                          </m:rPr>
                          <a:rPr lang="en-US">
                            <a:latin typeface="Cambria Math"/>
                            <a:ea typeface="Tahoma" panose="020B0604030504040204" pitchFamily="34" charset="0"/>
                            <a:cs typeface="Times New Roman" panose="02020603050405020304" pitchFamily="18" charset="0"/>
                          </a:rPr>
                          <m:t>X</m:t>
                        </m:r>
                      </m:e>
                    </m:bar>
                  </m:oMath>
                </a14:m>
                <a:r>
                  <a:rPr lang="en-US" dirty="0">
                    <a:latin typeface="Times New Roman" panose="02020603050405020304" pitchFamily="18" charset="0"/>
                    <a:ea typeface="Tahoma" panose="020B0604030504040204" pitchFamily="34" charset="0"/>
                    <a:cs typeface="Times New Roman" panose="02020603050405020304" pitchFamily="18" charset="0"/>
                  </a:rPr>
                  <a:t> is the sample mean, then the probability of Type I error is</a:t>
                </a: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𝑃</m:t>
                      </m:r>
                      <m:r>
                        <a:rPr lang="en-US" i="1">
                          <a:latin typeface="Cambria Math" panose="02040503050406030204" pitchFamily="18" charset="0"/>
                          <a:ea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latin typeface="Cambria Math"/>
                              <a:ea typeface="Cambria Math" panose="02040503050406030204" pitchFamily="18" charset="0"/>
                              <a:cs typeface="Times New Roman" panose="02020603050405020304" pitchFamily="18" charset="0"/>
                            </a:rPr>
                            <m:t>X</m:t>
                          </m:r>
                        </m:e>
                      </m:bar>
                      <m:r>
                        <a:rPr lang="en-US" i="1">
                          <a:latin typeface="Cambria Math" panose="02040503050406030204" pitchFamily="18" charset="0"/>
                          <a:ea typeface="Cambria Math" panose="02040503050406030204" pitchFamily="18" charset="0"/>
                          <a:cs typeface="Times New Roman" panose="02020603050405020304" pitchFamily="18" charset="0"/>
                        </a:rPr>
                        <m:t>&lt;</m:t>
                      </m:r>
                      <m:r>
                        <a:rPr lang="en-US" i="1">
                          <a:latin typeface="Cambria Math" panose="02040503050406030204" pitchFamily="18" charset="0"/>
                          <a:ea typeface="Tahoma" panose="020B0604030504040204" pitchFamily="34" charset="0"/>
                          <a:cs typeface="Times New Roman" panose="02020603050405020304" pitchFamily="18" charset="0"/>
                        </a:rPr>
                        <m:t>7.9 </m:t>
                      </m:r>
                      <m:r>
                        <a:rPr lang="en-US" i="1">
                          <a:latin typeface="Cambria Math" panose="02040503050406030204" pitchFamily="18" charset="0"/>
                          <a:ea typeface="Cambria Math" panose="02040503050406030204" pitchFamily="18" charset="0"/>
                          <a:cs typeface="Times New Roman" panose="02020603050405020304" pitchFamily="18" charset="0"/>
                        </a:rPr>
                        <m:t>𝑜𝑟</m:t>
                      </m:r>
                      <m:r>
                        <a:rPr lang="en-US" i="1">
                          <a:latin typeface="Cambria Math" panose="02040503050406030204" pitchFamily="18" charset="0"/>
                          <a:ea typeface="Cambria Math" panose="02040503050406030204" pitchFamily="18" charset="0"/>
                          <a:cs typeface="Times New Roman" panose="02020603050405020304" pitchFamily="18" charset="0"/>
                        </a:rPr>
                        <m:t> </m:t>
                      </m:r>
                      <m:bar>
                        <m:barPr>
                          <m:pos m:val="top"/>
                          <m:ctrlPr>
                            <a:rPr lang="en-US"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latin typeface="Cambria Math"/>
                              <a:ea typeface="Cambria Math" panose="02040503050406030204" pitchFamily="18" charset="0"/>
                              <a:cs typeface="Times New Roman" panose="02020603050405020304" pitchFamily="18" charset="0"/>
                            </a:rPr>
                            <m:t>X</m:t>
                          </m:r>
                        </m:e>
                      </m:bar>
                      <m:r>
                        <a:rPr lang="en-US" i="1">
                          <a:latin typeface="Cambria Math" panose="02040503050406030204" pitchFamily="18" charset="0"/>
                          <a:ea typeface="Cambria Math" panose="02040503050406030204" pitchFamily="18" charset="0"/>
                          <a:cs typeface="Times New Roman" panose="02020603050405020304" pitchFamily="18" charset="0"/>
                        </a:rPr>
                        <m:t>&gt;</m:t>
                      </m:r>
                      <m:r>
                        <a:rPr lang="en-US" i="1">
                          <a:latin typeface="Cambria Math" panose="02040503050406030204" pitchFamily="18" charset="0"/>
                          <a:ea typeface="Tahoma" panose="020B0604030504040204" pitchFamily="34" charset="0"/>
                          <a:cs typeface="Times New Roman" panose="02020603050405020304" pitchFamily="18" charset="0"/>
                        </a:rPr>
                        <m:t>8.1</m:t>
                      </m:r>
                      <m:r>
                        <a:rPr lang="en-US" i="1">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ea typeface="Cambria Math" panose="02040503050406030204" pitchFamily="18" charset="0"/>
                          <a:cs typeface="Times New Roman" panose="02020603050405020304" pitchFamily="18" charset="0"/>
                        </a:rPr>
                        <m:t>when</m:t>
                      </m:r>
                      <m:r>
                        <a:rPr lang="en-US">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=8)</m:t>
                      </m:r>
                    </m:oMath>
                  </m:oMathPara>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Given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𝜎</m:t>
                    </m:r>
                    <m:r>
                      <a:rPr lang="en-US">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Tahoma" panose="020B0604030504040204" pitchFamily="34" charset="0"/>
                    <a:cs typeface="Times New Roman" panose="02020603050405020304" pitchFamily="18" charset="0"/>
                  </a:rPr>
                  <a:t> the standard deviation of the sample is 0.2 and that the distribution follows </a:t>
                </a:r>
                <a:r>
                  <a:rPr lang="en-US"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normal distribution</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Thus, </a:t>
                </a:r>
              </a:p>
              <a:p>
                <a:pPr marL="53975"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bar>
                            <m:barPr>
                              <m:pos m:val="top"/>
                              <m:ctrlPr>
                                <a:rPr lang="en-US" sz="16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1600">
                                  <a:latin typeface="Cambria Math"/>
                                  <a:ea typeface="Cambria Math" panose="02040503050406030204" pitchFamily="18" charset="0"/>
                                  <a:cs typeface="Times New Roman" panose="02020603050405020304" pitchFamily="18" charset="0"/>
                                </a:rPr>
                                <m:t>X</m:t>
                              </m:r>
                            </m:e>
                          </m:bar>
                          <m:r>
                            <a:rPr lang="en-US" sz="1600" i="1">
                              <a:latin typeface="Cambria Math" panose="02040503050406030204" pitchFamily="18" charset="0"/>
                              <a:ea typeface="Cambria Math" panose="02040503050406030204" pitchFamily="18" charset="0"/>
                              <a:cs typeface="Times New Roman" panose="02020603050405020304" pitchFamily="18" charset="0"/>
                            </a:rPr>
                            <m:t>&lt;</m:t>
                          </m:r>
                          <m:r>
                            <a:rPr lang="en-US" sz="1600" i="1">
                              <a:latin typeface="Cambria Math" panose="02040503050406030204" pitchFamily="18" charset="0"/>
                              <a:ea typeface="Tahoma" panose="020B0604030504040204" pitchFamily="34" charset="0"/>
                              <a:cs typeface="Times New Roman" panose="02020603050405020304" pitchFamily="18" charset="0"/>
                            </a:rPr>
                            <m:t>7.9</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7.9−8</m:t>
                              </m:r>
                            </m:num>
                            <m:den>
                              <m:f>
                                <m:fPr>
                                  <m:type m:val="skw"/>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0.2</m:t>
                                  </m:r>
                                </m:num>
                                <m:den>
                                  <m:rad>
                                    <m:radPr>
                                      <m:degHide m:val="on"/>
                                      <m:ctrlPr>
                                        <a:rPr lang="en-US" sz="16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i="1">
                                          <a:latin typeface="Cambria Math" panose="02040503050406030204" pitchFamily="18" charset="0"/>
                                          <a:ea typeface="Cambria Math" panose="02040503050406030204" pitchFamily="18" charset="0"/>
                                          <a:cs typeface="Times New Roman" panose="02020603050405020304" pitchFamily="18" charset="0"/>
                                        </a:rPr>
                                        <m:t>16</m:t>
                                      </m:r>
                                    </m:e>
                                  </m:rad>
                                </m:den>
                              </m:f>
                            </m:den>
                          </m:f>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&lt;−2.0</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0.0228</m:t>
                      </m:r>
                    </m:oMath>
                  </m:oMathPara>
                </a14:m>
                <a:endParaRPr lang="en-US" sz="16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and</a:t>
                </a: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bar>
                            <m:barPr>
                              <m:pos m:val="top"/>
                              <m:ctrlPr>
                                <a:rPr lang="en-US" sz="16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1600">
                                  <a:latin typeface="Cambria Math"/>
                                  <a:ea typeface="Cambria Math" panose="02040503050406030204" pitchFamily="18" charset="0"/>
                                  <a:cs typeface="Times New Roman" panose="02020603050405020304" pitchFamily="18" charset="0"/>
                                </a:rPr>
                                <m:t>X</m:t>
                              </m:r>
                            </m:e>
                          </m:bar>
                          <m:r>
                            <a:rPr lang="en-US" sz="1600" i="1">
                              <a:latin typeface="Cambria Math" panose="02040503050406030204" pitchFamily="18" charset="0"/>
                              <a:ea typeface="Cambria Math" panose="02040503050406030204" pitchFamily="18" charset="0"/>
                              <a:cs typeface="Times New Roman" panose="02020603050405020304" pitchFamily="18" charset="0"/>
                            </a:rPr>
                            <m:t>&gt;8.1</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8.1−8</m:t>
                              </m:r>
                            </m:num>
                            <m:den>
                              <m:f>
                                <m:fPr>
                                  <m:type m:val="skw"/>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0.2</m:t>
                                  </m:r>
                                </m:num>
                                <m:den>
                                  <m:rad>
                                    <m:radPr>
                                      <m:degHide m:val="on"/>
                                      <m:ctrlPr>
                                        <a:rPr lang="en-US" sz="16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i="1">
                                          <a:latin typeface="Cambria Math" panose="02040503050406030204" pitchFamily="18" charset="0"/>
                                          <a:ea typeface="Cambria Math" panose="02040503050406030204" pitchFamily="18" charset="0"/>
                                          <a:cs typeface="Times New Roman" panose="02020603050405020304" pitchFamily="18" charset="0"/>
                                        </a:rPr>
                                        <m:t>16</m:t>
                                      </m:r>
                                    </m:e>
                                  </m:rad>
                                </m:den>
                              </m:f>
                            </m:den>
                          </m:f>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&gt;2.0</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0.0228</m:t>
                      </m:r>
                    </m:oMath>
                  </m:oMathPara>
                </a14:m>
                <a:endParaRPr lang="en-US" sz="16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Hence,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𝛼</m:t>
                    </m:r>
                    <m:r>
                      <a:rPr lang="en-US" sz="2000" i="1">
                        <a:latin typeface="Cambria Math" panose="02040503050406030204" pitchFamily="18" charset="0"/>
                        <a:ea typeface="Cambria Math" panose="02040503050406030204" pitchFamily="18" charset="0"/>
                        <a:cs typeface="Times New Roman" panose="02020603050405020304" pitchFamily="18" charset="0"/>
                      </a:rPr>
                      <m:t>=0.0228+0.0228</m:t>
                    </m:r>
                    <m:r>
                      <a:rPr lang="en-US" sz="2000" i="1">
                        <a:latin typeface="Cambria Math" panose="02040503050406030204" pitchFamily="18" charset="0"/>
                        <a:ea typeface="Cambria Math" panose="02040503050406030204" pitchFamily="18" charset="0"/>
                        <a:cs typeface="Times New Roman" panose="02020603050405020304" pitchFamily="18" charset="0"/>
                      </a:rPr>
                      <m:t>=0.0456</m:t>
                    </m:r>
                  </m:oMath>
                </a14:m>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087961"/>
                <a:ext cx="8643265" cy="5301951"/>
              </a:xfrm>
              <a:blipFill>
                <a:blip r:embed="rId2"/>
                <a:stretch>
                  <a:fillRect t="-690"/>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Example 6.7: Calculating</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sz="40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1787547" y="151183"/>
                <a:ext cx="8425339" cy="794048"/>
              </a:xfrm>
              <a:blipFill>
                <a:blip r:embed="rId3"/>
                <a:stretch>
                  <a:fillRect l="-2533" t="-13846" b="-21538"/>
                </a:stretch>
              </a:blipFill>
            </p:spPr>
            <p:txBody>
              <a:bodyPr/>
              <a:lstStyle/>
              <a:p>
                <a:r>
                  <a:rPr lang="en-IN">
                    <a:noFill/>
                  </a:rPr>
                  <a:t> </a:t>
                </a:r>
              </a:p>
            </p:txBody>
          </p:sp>
        </mc:Fallback>
      </mc:AlternateContent>
    </p:spTree>
    <p:extLst>
      <p:ext uri="{BB962C8B-B14F-4D97-AF65-F5344CB8AC3E}">
        <p14:creationId xmlns:p14="http://schemas.microsoft.com/office/powerpoint/2010/main" val="66049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19" name="Content Placeholder 2"/>
          <p:cNvSpPr>
            <a:spLocks noGrp="1"/>
          </p:cNvSpPr>
          <p:nvPr>
            <p:ph idx="1"/>
          </p:nvPr>
        </p:nvSpPr>
        <p:spPr>
          <a:xfrm>
            <a:off x="1438758" y="972389"/>
            <a:ext cx="8806785" cy="4546339"/>
          </a:xfrm>
        </p:spPr>
        <p:txBody>
          <a:bodyPr>
            <a:noAutofit/>
          </a:bodyPr>
          <a:lstStyle/>
          <a:p>
            <a:pPr marL="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There are two identically appearing boxes of chocolates. Box A contains 60 red and 40 black chocolates whereas box B contains 40 red and 60 black chocolates. There is no label on the either box. One box is placed on the table. We are to test the hypothesis that “Box B is on the table”.</a:t>
            </a:r>
          </a:p>
          <a:p>
            <a:pPr marL="0" lvl="2" indent="0" algn="just">
              <a:buClr>
                <a:schemeClr val="accent3"/>
              </a:buClr>
              <a:buSzPct val="95000"/>
              <a:buNone/>
            </a:pPr>
            <a:endParaRPr lang="en-US" sz="20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To test the hypothesis an experiment is planned, which is as follows:</a:t>
            </a:r>
          </a:p>
          <a:p>
            <a:pPr marL="912813" lvl="2" indent="-285750" algn="just">
              <a:buClr>
                <a:schemeClr val="accent3"/>
              </a:buClr>
              <a:buSzPct val="95000"/>
            </a:pPr>
            <a:r>
              <a:rPr lang="en-US" sz="1800" dirty="0">
                <a:latin typeface="Times New Roman" panose="02020603050405020304" pitchFamily="18" charset="0"/>
                <a:cs typeface="Times New Roman" panose="02020603050405020304" pitchFamily="18" charset="0"/>
              </a:rPr>
              <a:t>Draw at random five chocolates from the box.</a:t>
            </a:r>
          </a:p>
          <a:p>
            <a:pPr marL="912813" lvl="2" indent="-285750" algn="just">
              <a:buClr>
                <a:schemeClr val="accent3"/>
              </a:buClr>
              <a:buSzPct val="95000"/>
            </a:pPr>
            <a:r>
              <a:rPr lang="en-US" sz="1800" dirty="0">
                <a:latin typeface="Times New Roman" panose="02020603050405020304" pitchFamily="18" charset="0"/>
                <a:cs typeface="Times New Roman" panose="02020603050405020304" pitchFamily="18" charset="0"/>
              </a:rPr>
              <a:t>We replace each chocolates before selecting a new one.</a:t>
            </a:r>
          </a:p>
          <a:p>
            <a:pPr marL="912813" lvl="2" indent="-285750" algn="just">
              <a:buClr>
                <a:schemeClr val="accent3"/>
              </a:buClr>
              <a:buSzPct val="95000"/>
            </a:pPr>
            <a:r>
              <a:rPr lang="en-US" sz="1800" dirty="0">
                <a:latin typeface="Times New Roman" panose="02020603050405020304" pitchFamily="18" charset="0"/>
                <a:cs typeface="Times New Roman" panose="02020603050405020304" pitchFamily="18" charset="0"/>
              </a:rPr>
              <a:t>The number of red chocolates in an experiment is considered as the </a:t>
            </a:r>
            <a:r>
              <a:rPr lang="en-US" sz="1800" dirty="0">
                <a:solidFill>
                  <a:schemeClr val="accent1">
                    <a:lumMod val="75000"/>
                  </a:schemeClr>
                </a:solidFill>
                <a:latin typeface="Times New Roman" panose="02020603050405020304" pitchFamily="18" charset="0"/>
                <a:cs typeface="Times New Roman" panose="02020603050405020304" pitchFamily="18" charset="0"/>
              </a:rPr>
              <a:t>sample statistics.</a:t>
            </a:r>
          </a:p>
          <a:p>
            <a:pPr marL="0" lvl="2" indent="0" algn="just">
              <a:buClr>
                <a:schemeClr val="accent3"/>
              </a:buClr>
              <a:buSzPct val="95000"/>
              <a:buNone/>
            </a:pPr>
            <a:r>
              <a:rPr lang="en-US" sz="1800" b="1" dirty="0">
                <a:solidFill>
                  <a:srgbClr val="0B5ED7"/>
                </a:solidFill>
                <a:latin typeface="Times New Roman" panose="02020603050405020304" pitchFamily="18" charset="0"/>
                <a:cs typeface="Times New Roman" panose="02020603050405020304" pitchFamily="18" charset="0"/>
              </a:rPr>
              <a:t>Note: </a:t>
            </a:r>
            <a:r>
              <a:rPr lang="en-US" sz="1800" dirty="0">
                <a:solidFill>
                  <a:srgbClr val="0B5ED7"/>
                </a:solidFill>
                <a:latin typeface="Times New Roman" panose="02020603050405020304" pitchFamily="18" charset="0"/>
                <a:cs typeface="Times New Roman" panose="02020603050405020304" pitchFamily="18" charset="0"/>
              </a:rPr>
              <a:t>Since each draw is independent to each other, we can assume the sample distribution</a:t>
            </a:r>
          </a:p>
          <a:p>
            <a:pPr marL="0" lvl="2" indent="0" algn="just">
              <a:buClr>
                <a:schemeClr val="accent3"/>
              </a:buClr>
              <a:buSzPct val="95000"/>
              <a:buNone/>
            </a:pPr>
            <a:r>
              <a:rPr lang="en-US" sz="1800" dirty="0">
                <a:solidFill>
                  <a:srgbClr val="0B5ED7"/>
                </a:solidFill>
                <a:latin typeface="Times New Roman" panose="02020603050405020304" pitchFamily="18" charset="0"/>
                <a:cs typeface="Times New Roman" panose="02020603050405020304" pitchFamily="18" charset="0"/>
              </a:rPr>
              <a:t>          follows binomial probability distribution.</a:t>
            </a:r>
          </a:p>
          <a:p>
            <a:pPr marL="0" lvl="2" indent="0" algn="just">
              <a:buClr>
                <a:schemeClr val="accent3"/>
              </a:buClr>
              <a:buSzPct val="95000"/>
              <a:buNone/>
            </a:pPr>
            <a:endParaRPr lang="en-US" sz="1800" dirty="0">
              <a:solidFill>
                <a:srgbClr val="0B5ED7"/>
              </a:solidFill>
              <a:latin typeface="Times New Roman" panose="02020603050405020304" pitchFamily="18" charset="0"/>
              <a:cs typeface="Times New Roman" panose="02020603050405020304" pitchFamily="18" charset="0"/>
            </a:endParaRPr>
          </a:p>
          <a:p>
            <a:pPr marL="0" lvl="2" indent="0" algn="ctr">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itle 1"/>
              <p:cNvSpPr txBox="1">
                <a:spLocks/>
              </p:cNvSpPr>
              <p:nvPr/>
            </p:nvSpPr>
            <p:spPr>
              <a:xfrm>
                <a:off x="1820204" y="0"/>
                <a:ext cx="8425339" cy="933351"/>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lvl="2">
                  <a:spcBef>
                    <a:spcPct val="0"/>
                  </a:spcBef>
                </a:pPr>
                <a:r>
                  <a:rPr lang="en-US" sz="4000" dirty="0">
                    <a:solidFill>
                      <a:srgbClr val="A50021"/>
                    </a:solidFill>
                    <a:latin typeface="Times New Roman" pitchFamily="18" charset="0"/>
                    <a:cs typeface="Times New Roman" pitchFamily="18" charset="0"/>
                  </a:rPr>
                  <a:t>Example 6.8: Calculating</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a:solidFill>
                      <a:srgbClr val="A50021"/>
                    </a:solidFill>
                    <a:latin typeface="Times New Roman" pitchFamily="18" charset="0"/>
                    <a:cs typeface="Times New Roman" pitchFamily="18" charset="0"/>
                  </a:rPr>
                  <a:t>and</a:t>
                </a:r>
                <a14:m>
                  <m:oMath xmlns:m="http://schemas.openxmlformats.org/officeDocument/2006/math">
                    <m:r>
                      <a:rPr lang="en-US" sz="4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𝜷</m:t>
                    </m:r>
                  </m:oMath>
                </a14:m>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1820204" y="0"/>
                <a:ext cx="8425339" cy="933351"/>
              </a:xfrm>
              <a:prstGeom prst="rect">
                <a:avLst/>
              </a:prstGeom>
              <a:blipFill>
                <a:blip r:embed="rId2"/>
                <a:stretch>
                  <a:fillRect l="-3690" b="-33333"/>
                </a:stretch>
              </a:blipFill>
            </p:spPr>
            <p:txBody>
              <a:bodyPr/>
              <a:lstStyle/>
              <a:p>
                <a:r>
                  <a:rPr lang="en-IN">
                    <a:noFill/>
                  </a:rPr>
                  <a:t> </a:t>
                </a:r>
              </a:p>
            </p:txBody>
          </p:sp>
        </mc:Fallback>
      </mc:AlternateContent>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944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650381" y="753533"/>
                <a:ext cx="9000065" cy="5944324"/>
              </a:xfrm>
            </p:spPr>
            <p:txBody>
              <a:bodyPr>
                <a:noAutofit/>
              </a:bodyPr>
              <a:lstStyle/>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Let us express the population parameter as </a:t>
                </a:r>
                <a14:m>
                  <m:oMath xmlns:m="http://schemas.openxmlformats.org/officeDocument/2006/math">
                    <m:r>
                      <a:rPr lang="en-US" sz="1800" i="1" dirty="0">
                        <a:latin typeface="Cambria Math" panose="02040503050406030204" pitchFamily="18" charset="0"/>
                        <a:cs typeface="Times New Roman" panose="02020603050405020304" pitchFamily="18" charset="0"/>
                      </a:rPr>
                      <m:t>𝑝</m:t>
                    </m:r>
                    <m:r>
                      <a:rPr lang="en-US" sz="1800" i="1" dirty="0">
                        <a:latin typeface="Cambria Math" panose="02040503050406030204" pitchFamily="18" charset="0"/>
                        <a:cs typeface="Times New Roman" panose="02020603050405020304" pitchFamily="18" charset="0"/>
                      </a:rPr>
                      <m:t>=</m:t>
                    </m:r>
                    <m:r>
                      <m:rPr>
                        <m:sty m:val="p"/>
                      </m:rPr>
                      <a:rPr lang="en-US" sz="1800" dirty="0">
                        <a:latin typeface="Cambria Math" panose="02040503050406030204" pitchFamily="18" charset="0"/>
                        <a:cs typeface="Times New Roman" panose="02020603050405020304" pitchFamily="18" charset="0"/>
                      </a:rPr>
                      <m:t>the</m:t>
                    </m:r>
                    <m:r>
                      <a:rPr lang="en-US" sz="1800" dirty="0">
                        <a:latin typeface="Cambria Math" panose="02040503050406030204" pitchFamily="18" charset="0"/>
                        <a:cs typeface="Times New Roman" panose="02020603050405020304" pitchFamily="18" charset="0"/>
                      </a:rPr>
                      <m:t> </m:t>
                    </m:r>
                    <m:r>
                      <m:rPr>
                        <m:sty m:val="p"/>
                      </m:rPr>
                      <a:rPr lang="en-US" sz="1800" dirty="0">
                        <a:latin typeface="Cambria Math" panose="02040503050406030204" pitchFamily="18" charset="0"/>
                        <a:cs typeface="Times New Roman" panose="02020603050405020304" pitchFamily="18" charset="0"/>
                      </a:rPr>
                      <m:t>number</m:t>
                    </m:r>
                    <m:r>
                      <a:rPr lang="en-US" sz="1800" dirty="0">
                        <a:latin typeface="Cambria Math" panose="02040503050406030204" pitchFamily="18" charset="0"/>
                        <a:cs typeface="Times New Roman" panose="02020603050405020304" pitchFamily="18" charset="0"/>
                      </a:rPr>
                      <m:t> </m:t>
                    </m:r>
                    <m:r>
                      <m:rPr>
                        <m:sty m:val="p"/>
                      </m:rPr>
                      <a:rPr lang="en-US" sz="1800" dirty="0">
                        <a:latin typeface="Cambria Math" panose="02040503050406030204" pitchFamily="18" charset="0"/>
                        <a:cs typeface="Times New Roman" panose="02020603050405020304" pitchFamily="18" charset="0"/>
                      </a:rPr>
                      <m:t>of</m:t>
                    </m:r>
                    <m:r>
                      <a:rPr lang="en-US" sz="1800" dirty="0">
                        <a:latin typeface="Cambria Math" panose="02040503050406030204" pitchFamily="18" charset="0"/>
                        <a:cs typeface="Times New Roman" panose="02020603050405020304" pitchFamily="18" charset="0"/>
                      </a:rPr>
                      <m:t> </m:t>
                    </m:r>
                    <m:r>
                      <m:rPr>
                        <m:sty m:val="p"/>
                      </m:rPr>
                      <a:rPr lang="en-US" sz="1800" dirty="0">
                        <a:latin typeface="Cambria Math" panose="02040503050406030204" pitchFamily="18" charset="0"/>
                        <a:cs typeface="Times New Roman" panose="02020603050405020304" pitchFamily="18" charset="0"/>
                      </a:rPr>
                      <m:t>red</m:t>
                    </m:r>
                    <m:r>
                      <a:rPr lang="en-US" sz="1800" dirty="0">
                        <a:latin typeface="Cambria Math" panose="02040503050406030204" pitchFamily="18" charset="0"/>
                        <a:cs typeface="Times New Roman" panose="02020603050405020304" pitchFamily="18" charset="0"/>
                      </a:rPr>
                      <m:t> </m:t>
                    </m:r>
                    <m:r>
                      <m:rPr>
                        <m:sty m:val="p"/>
                      </m:rPr>
                      <a:rPr lang="en-US" sz="1800" dirty="0">
                        <a:latin typeface="Cambria Math" panose="02040503050406030204" pitchFamily="18" charset="0"/>
                        <a:cs typeface="Times New Roman" panose="02020603050405020304" pitchFamily="18" charset="0"/>
                      </a:rPr>
                      <m:t>chocolates</m:t>
                    </m:r>
                    <m:r>
                      <a:rPr lang="en-US" sz="1800" dirty="0">
                        <a:latin typeface="Cambria Math" panose="02040503050406030204" pitchFamily="18" charset="0"/>
                        <a:cs typeface="Times New Roman" panose="02020603050405020304" pitchFamily="18" charset="0"/>
                      </a:rPr>
                      <m:t> </m:t>
                    </m:r>
                    <m:r>
                      <m:rPr>
                        <m:sty m:val="p"/>
                      </m:rPr>
                      <a:rPr lang="en-US" sz="1800" dirty="0">
                        <a:latin typeface="Cambria Math" panose="02040503050406030204" pitchFamily="18" charset="0"/>
                        <a:cs typeface="Times New Roman" panose="02020603050405020304" pitchFamily="18" charset="0"/>
                      </a:rPr>
                      <m:t>in</m:t>
                    </m:r>
                    <m:r>
                      <a:rPr lang="en-US" sz="1800" dirty="0">
                        <a:latin typeface="Cambria Math" panose="02040503050406030204" pitchFamily="18" charset="0"/>
                        <a:cs typeface="Times New Roman" panose="02020603050405020304" pitchFamily="18" charset="0"/>
                      </a:rPr>
                      <m:t> </m:t>
                    </m:r>
                    <m:r>
                      <m:rPr>
                        <m:sty m:val="p"/>
                      </m:rPr>
                      <a:rPr lang="en-US" sz="1800" dirty="0">
                        <a:latin typeface="Cambria Math" panose="02040503050406030204" pitchFamily="18" charset="0"/>
                        <a:cs typeface="Times New Roman" panose="02020603050405020304" pitchFamily="18" charset="0"/>
                      </a:rPr>
                      <m:t>Box</m:t>
                    </m:r>
                    <m:r>
                      <a:rPr lang="en-US" sz="1800"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𝐵</m:t>
                    </m:r>
                    <m:r>
                      <a:rPr lang="en-US" sz="1800" i="1" dirty="0">
                        <a:latin typeface="Cambria Math" panose="02040503050406030204" pitchFamily="18" charset="0"/>
                        <a:cs typeface="Times New Roman" panose="02020603050405020304" pitchFamily="18" charset="0"/>
                      </a:rPr>
                      <m:t>.</m:t>
                    </m:r>
                  </m:oMath>
                </a14:m>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The hypotheses of the problem can be stated as:</a:t>
                </a:r>
              </a:p>
              <a:p>
                <a:pPr marL="0" lvl="2" indent="0" algn="ctr">
                  <a:buClr>
                    <a:schemeClr val="accent3"/>
                  </a:buClr>
                  <a:buSzPct val="95000"/>
                  <a:buNone/>
                </a:pP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0</m:t>
                        </m:r>
                      </m:sub>
                    </m:sSub>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𝑝</m:t>
                    </m:r>
                    <m:r>
                      <a:rPr lang="en-US" sz="1800" i="1">
                        <a:latin typeface="Cambria Math" panose="02040503050406030204" pitchFamily="18" charset="0"/>
                        <a:cs typeface="Times New Roman" panose="02020603050405020304" pitchFamily="18" charset="0"/>
                      </a:rPr>
                      <m:t>=0.4</m:t>
                    </m:r>
                  </m:oMath>
                </a14:m>
                <a:r>
                  <a:rPr lang="en-US" sz="1800" dirty="0">
                    <a:latin typeface="Times New Roman" panose="02020603050405020304" pitchFamily="18" charset="0"/>
                    <a:cs typeface="Times New Roman" panose="02020603050405020304" pitchFamily="18" charset="0"/>
                  </a:rPr>
                  <a:t>                       // Box B is on the table</a:t>
                </a:r>
              </a:p>
              <a:p>
                <a:pPr marL="0" lvl="2" indent="0" algn="just">
                  <a:buClr>
                    <a:schemeClr val="accent3"/>
                  </a:buClr>
                  <a:buSzPct val="95000"/>
                  <a:buNone/>
                </a:pPr>
                <a14:m>
                  <m:oMath xmlns:m="http://schemas.openxmlformats.org/officeDocument/2006/math">
                    <m:r>
                      <a:rPr lang="en-US" sz="1800">
                        <a:latin typeface="Cambria Math" panose="02040503050406030204" pitchFamily="18" charset="0"/>
                        <a:cs typeface="Times New Roman" panose="02020603050405020304" pitchFamily="18" charset="0"/>
                      </a:rPr>
                      <m:t> </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 </m:t>
                        </m:r>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𝑝</m:t>
                    </m:r>
                    <m:r>
                      <a:rPr lang="en-US" sz="1800" i="1">
                        <a:latin typeface="Cambria Math" panose="02040503050406030204" pitchFamily="18" charset="0"/>
                        <a:cs typeface="Times New Roman" panose="02020603050405020304" pitchFamily="18" charset="0"/>
                      </a:rPr>
                      <m:t>=0.6</m:t>
                    </m:r>
                  </m:oMath>
                </a14:m>
                <a:r>
                  <a:rPr lang="en-US" sz="1800" dirty="0">
                    <a:latin typeface="Times New Roman" panose="02020603050405020304" pitchFamily="18" charset="0"/>
                    <a:cs typeface="Times New Roman" panose="02020603050405020304" pitchFamily="18" charset="0"/>
                  </a:rPr>
                  <a:t>                        // Box A is on the table</a:t>
                </a:r>
              </a:p>
              <a:p>
                <a:pPr marL="0" lvl="2" indent="0" algn="just">
                  <a:buClr>
                    <a:schemeClr val="accent3"/>
                  </a:buClr>
                  <a:buSzPct val="95000"/>
                  <a:buNone/>
                </a:pPr>
                <a:r>
                  <a:rPr lang="en-US" sz="1800" b="1" i="1" dirty="0">
                    <a:latin typeface="Times New Roman" panose="02020603050405020304" pitchFamily="18" charset="0"/>
                    <a:cs typeface="Times New Roman" panose="02020603050405020304" pitchFamily="18" charset="0"/>
                  </a:rPr>
                  <a:t>Calculating </a:t>
                </a:r>
                <a14:m>
                  <m:oMath xmlns:m="http://schemas.openxmlformats.org/officeDocument/2006/math">
                    <m:r>
                      <a:rPr lang="en-US" sz="1800" b="1" i="1">
                        <a:latin typeface="Cambria Math" panose="02040503050406030204" pitchFamily="18" charset="0"/>
                        <a:ea typeface="Cambria Math" panose="02040503050406030204" pitchFamily="18" charset="0"/>
                        <a:cs typeface="Times New Roman" panose="02020603050405020304" pitchFamily="18" charset="0"/>
                      </a:rPr>
                      <m:t>𝜶</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800" b="1" i="1"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In this example, the null hypothesis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0</m:t>
                        </m:r>
                      </m:sub>
                    </m:sSub>
                    <m:r>
                      <a:rPr lang="en-US" sz="1800" i="1">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specifies that the probability of drawing a red chocolate is </a:t>
                </a:r>
                <a14:m>
                  <m:oMath xmlns:m="http://schemas.openxmlformats.org/officeDocument/2006/math">
                    <m:r>
                      <a:rPr lang="en-US" sz="1800" i="1" dirty="0">
                        <a:latin typeface="Cambria Math" panose="02040503050406030204" pitchFamily="18" charset="0"/>
                        <a:cs typeface="Times New Roman" panose="02020603050405020304" pitchFamily="18" charset="0"/>
                      </a:rPr>
                      <m:t>0.4</m:t>
                    </m:r>
                  </m:oMath>
                </a14:m>
                <a:r>
                  <a:rPr lang="en-US" sz="1800" dirty="0">
                    <a:latin typeface="Times New Roman" panose="02020603050405020304" pitchFamily="18" charset="0"/>
                    <a:cs typeface="Times New Roman" panose="02020603050405020304" pitchFamily="18" charset="0"/>
                  </a:rPr>
                  <a:t>. This means that, lower proportion of red chocolates in observations </a:t>
                </a:r>
                <a14:m>
                  <m:oMath xmlns:m="http://schemas.openxmlformats.org/officeDocument/2006/math">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𝑖</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𝑠𝑎𝑚𝑝𝑙𝑒</m:t>
                    </m:r>
                    <m:r>
                      <a:rPr lang="en-US" sz="1800" i="1" dirty="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favors the null hypothesis. In other words, </a:t>
                </a:r>
                <a:r>
                  <a:rPr lang="en-US" sz="1800" dirty="0">
                    <a:solidFill>
                      <a:srgbClr val="A50021"/>
                    </a:solidFill>
                    <a:latin typeface="Times New Roman" panose="02020603050405020304" pitchFamily="18" charset="0"/>
                    <a:cs typeface="Times New Roman" panose="02020603050405020304" pitchFamily="18" charset="0"/>
                  </a:rPr>
                  <a:t>drawing all red chocolates </a:t>
                </a:r>
                <a:r>
                  <a:rPr lang="en-US" sz="1800" dirty="0">
                    <a:latin typeface="Times New Roman" panose="02020603050405020304" pitchFamily="18" charset="0"/>
                    <a:cs typeface="Times New Roman" panose="02020603050405020304" pitchFamily="18" charset="0"/>
                  </a:rPr>
                  <a:t>provides</a:t>
                </a:r>
                <a:r>
                  <a:rPr lang="en-US" sz="1800" dirty="0">
                    <a:solidFill>
                      <a:srgbClr val="A50021"/>
                    </a:solidFill>
                    <a:latin typeface="Times New Roman" panose="02020603050405020304" pitchFamily="18" charset="0"/>
                    <a:cs typeface="Times New Roman" panose="02020603050405020304" pitchFamily="18" charset="0"/>
                  </a:rPr>
                  <a:t> sufficient evidence to reject the null hypothesis. </a:t>
                </a:r>
                <a:r>
                  <a:rPr lang="en-US" sz="1800" dirty="0">
                    <a:latin typeface="Times New Roman" panose="02020603050405020304" pitchFamily="18" charset="0"/>
                    <a:cs typeface="Times New Roman" panose="02020603050405020304" pitchFamily="18" charset="0"/>
                  </a:rPr>
                  <a:t>Then, the probability of making a </a:t>
                </a:r>
                <a14:m>
                  <m:oMath xmlns:m="http://schemas.openxmlformats.org/officeDocument/2006/math">
                    <m:r>
                      <a:rPr lang="en-US" sz="1800" i="1" dirty="0">
                        <a:latin typeface="Cambria Math" panose="02040503050406030204" pitchFamily="18" charset="0"/>
                        <a:cs typeface="Times New Roman" panose="02020603050405020304" pitchFamily="18" charset="0"/>
                      </a:rPr>
                      <m:t>𝑇𝑦𝑝𝑒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𝐼</m:t>
                    </m:r>
                  </m:oMath>
                </a14:m>
                <a:r>
                  <a:rPr lang="en-US" sz="1800" dirty="0">
                    <a:latin typeface="Times New Roman" panose="02020603050405020304" pitchFamily="18" charset="0"/>
                    <a:cs typeface="Times New Roman" panose="02020603050405020304" pitchFamily="18" charset="0"/>
                  </a:rPr>
                  <a:t> error is the probability of getting five red chocolates in a sample of five from Box B. That is,</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=5           </m:t>
                          </m:r>
                          <m:r>
                            <a:rPr lang="en-US" sz="1800" i="1">
                              <a:latin typeface="Cambria Math" panose="02040503050406030204" pitchFamily="18" charset="0"/>
                              <a:ea typeface="Cambria Math" panose="02040503050406030204" pitchFamily="18" charset="0"/>
                              <a:cs typeface="Times New Roman" panose="02020603050405020304" pitchFamily="18" charset="0"/>
                            </a:rPr>
                            <m:t>𝑤h𝑒𝑛</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𝑝</m:t>
                          </m:r>
                          <m:r>
                            <a:rPr lang="en-US" sz="1800" i="1">
                              <a:latin typeface="Cambria Math" panose="02040503050406030204" pitchFamily="18" charset="0"/>
                              <a:ea typeface="Cambria Math" panose="02040503050406030204" pitchFamily="18" charset="0"/>
                              <a:cs typeface="Times New Roman" panose="02020603050405020304" pitchFamily="18" charset="0"/>
                            </a:rPr>
                            <m:t>=0.4</m:t>
                          </m:r>
                        </m:e>
                      </m:d>
                    </m:oMath>
                  </m:oMathPara>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Using the binomial distribution</a:t>
                </a: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𝑛</m:t>
                          </m:r>
                          <m:r>
                            <a:rPr lang="en-US" sz="1800" i="1">
                              <a:latin typeface="Cambria Math" panose="02040503050406030204" pitchFamily="18" charset="0"/>
                              <a:cs typeface="Times New Roman" panose="02020603050405020304" pitchFamily="18" charset="0"/>
                            </a:rPr>
                            <m:t>!</m:t>
                          </m:r>
                        </m:num>
                        <m:den>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𝑛</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𝑥</m:t>
                              </m:r>
                            </m:e>
                          </m:d>
                          <m:r>
                            <a:rPr lang="en-US" sz="1800" i="1">
                              <a:latin typeface="Cambria Math" panose="02040503050406030204" pitchFamily="18" charset="0"/>
                              <a:cs typeface="Times New Roman" panose="02020603050405020304" pitchFamily="18" charset="0"/>
                            </a:rPr>
                            <m:t>!</m:t>
                          </m:r>
                        </m:den>
                      </m:f>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𝑝</m:t>
                          </m:r>
                        </m:e>
                        <m:sup>
                          <m:r>
                            <a:rPr lang="en-US" sz="1800" i="1">
                              <a:latin typeface="Cambria Math" panose="02040503050406030204" pitchFamily="18" charset="0"/>
                              <a:cs typeface="Times New Roman" panose="02020603050405020304" pitchFamily="18" charset="0"/>
                            </a:rPr>
                            <m:t>𝑥</m:t>
                          </m:r>
                        </m:sup>
                      </m:sSup>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r>
                            <a:rPr lang="en-US" sz="1800" i="1">
                              <a:latin typeface="Cambria Math"/>
                              <a:cs typeface="Times New Roman" panose="02020603050405020304" pitchFamily="18" charset="0"/>
                            </a:rPr>
                            <m:t>1</m:t>
                          </m:r>
                          <m:r>
                            <a:rPr lang="en-US" sz="1800" i="1">
                              <a:latin typeface="Cambria Math" panose="02040503050406030204" pitchFamily="18" charset="0"/>
                              <a:cs typeface="Times New Roman" panose="02020603050405020304" pitchFamily="18" charset="0"/>
                            </a:rPr>
                            <m:t>−</m:t>
                          </m:r>
                          <m:r>
                            <a:rPr lang="en-US" sz="1800" i="1">
                              <a:latin typeface="Cambria Math"/>
                              <a:cs typeface="Times New Roman" panose="02020603050405020304" pitchFamily="18" charset="0"/>
                            </a:rPr>
                            <m:t>𝑝</m:t>
                          </m:r>
                          <m:r>
                            <a:rPr lang="en-US" sz="1800" i="1">
                              <a:latin typeface="Cambria Math" panose="02040503050406030204" pitchFamily="18" charset="0"/>
                              <a:cs typeface="Times New Roman" panose="02020603050405020304" pitchFamily="18" charset="0"/>
                            </a:rPr>
                            <m:t>)</m:t>
                          </m:r>
                        </m:e>
                        <m:sup>
                          <m:r>
                            <a:rPr lang="en-US" sz="1800" i="1">
                              <a:latin typeface="Cambria Math" panose="02040503050406030204" pitchFamily="18" charset="0"/>
                              <a:cs typeface="Times New Roman" panose="02020603050405020304" pitchFamily="18" charset="0"/>
                            </a:rPr>
                            <m:t>𝑛</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𝑥</m:t>
                          </m:r>
                        </m:sup>
                      </m:sSup>
                      <m:r>
                        <a:rPr lang="en-US" sz="1800" i="1" dirty="0">
                          <a:latin typeface="Cambria Math" panose="02040503050406030204" pitchFamily="18" charset="0"/>
                          <a:cs typeface="Times New Roman" panose="02020603050405020304" pitchFamily="18" charset="0"/>
                        </a:rPr>
                        <m:t>𝑤h𝑒𝑟𝑒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𝑛</m:t>
                      </m:r>
                      <m:r>
                        <a:rPr lang="en-US" sz="1800" i="1" dirty="0">
                          <a:latin typeface="Cambria Math" panose="02040503050406030204" pitchFamily="18" charset="0"/>
                          <a:cs typeface="Times New Roman" panose="02020603050405020304" pitchFamily="18" charset="0"/>
                        </a:rPr>
                        <m:t>=5, </m:t>
                      </m:r>
                      <m:r>
                        <a:rPr lang="en-US" sz="1800" i="1" dirty="0">
                          <a:latin typeface="Cambria Math" panose="02040503050406030204" pitchFamily="18" charset="0"/>
                          <a:cs typeface="Times New Roman" panose="02020603050405020304" pitchFamily="18" charset="0"/>
                        </a:rPr>
                        <m:t>𝑥</m:t>
                      </m:r>
                      <m:r>
                        <a:rPr lang="en-US" sz="1800" i="1" dirty="0">
                          <a:latin typeface="Cambria Math" panose="02040503050406030204" pitchFamily="18" charset="0"/>
                          <a:cs typeface="Times New Roman" panose="02020603050405020304" pitchFamily="18" charset="0"/>
                        </a:rPr>
                        <m:t>=5</m:t>
                      </m:r>
                    </m:oMath>
                  </m:oMathPara>
                </a14:m>
                <a:endParaRPr lang="en-US" sz="1800" dirty="0">
                  <a:latin typeface="Times New Roman" panose="02020603050405020304" pitchFamily="18" charset="0"/>
                  <a:cs typeface="Times New Roman" panose="02020603050405020304" pitchFamily="18" charset="0"/>
                </a:endParaRP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(0.4)</m:t>
                          </m:r>
                        </m:e>
                        <m:sup>
                          <m:r>
                            <a:rPr lang="en-US" sz="1800" i="1">
                              <a:latin typeface="Cambria Math" panose="02040503050406030204" pitchFamily="18" charset="0"/>
                              <a:ea typeface="Cambria Math" panose="02040503050406030204" pitchFamily="18" charset="0"/>
                              <a:cs typeface="Times New Roman" panose="02020603050405020304" pitchFamily="18" charset="0"/>
                            </a:rPr>
                            <m:t>5</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=0.01024</m:t>
                      </m:r>
                    </m:oMath>
                  </m:oMathPara>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Thus, the probability of rejecting a true null hypothesis is </a:t>
                </a:r>
                <a14:m>
                  <m:oMath xmlns:m="http://schemas.openxmlformats.org/officeDocument/2006/math">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≈0.01.</m:t>
                    </m:r>
                  </m:oMath>
                </a14:m>
                <a:r>
                  <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 That is, there is approximately </a:t>
                </a:r>
                <a14:m>
                  <m:oMath xmlns:m="http://schemas.openxmlformats.org/officeDocument/2006/math">
                    <m:r>
                      <a:rPr lang="en-US" sz="1800" i="1" dirty="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1 </m:t>
                    </m:r>
                    <m:r>
                      <m:rPr>
                        <m:sty m:val="p"/>
                      </m:rPr>
                      <a:rPr lang="en-US" sz="1800" dirty="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in</m:t>
                    </m:r>
                    <m:r>
                      <a:rPr lang="en-US" sz="1800" i="1" dirty="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100 </m:t>
                    </m:r>
                  </m:oMath>
                </a14:m>
                <a:r>
                  <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chance that the box B will be mislabeled as box A.</a:t>
                </a:r>
              </a:p>
              <a:p>
                <a:pPr marL="0" lvl="2" indent="0" algn="ctr">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ctr">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650381" y="753533"/>
                <a:ext cx="9000065" cy="5944324"/>
              </a:xfrm>
              <a:blipFill>
                <a:blip r:embed="rId2"/>
                <a:stretch>
                  <a:fillRect l="-610" r="-542" b="-348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1820204" y="-389467"/>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lvl="2">
                  <a:spcBef>
                    <a:spcPct val="0"/>
                  </a:spcBef>
                </a:pPr>
                <a:r>
                  <a:rPr lang="en-US" sz="4000" dirty="0">
                    <a:solidFill>
                      <a:srgbClr val="A50021"/>
                    </a:solidFill>
                    <a:latin typeface="Times New Roman" pitchFamily="18" charset="0"/>
                    <a:cs typeface="Times New Roman" pitchFamily="18" charset="0"/>
                  </a:rPr>
                  <a:t>Example 6.8: Calculating</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1820204" y="-389467"/>
                <a:ext cx="8425339" cy="1143000"/>
              </a:xfrm>
              <a:prstGeom prst="rect">
                <a:avLst/>
              </a:prstGeom>
              <a:blipFill>
                <a:blip r:embed="rId3"/>
                <a:stretch>
                  <a:fillRect l="-3690" b="-26596"/>
                </a:stretch>
              </a:blipFill>
            </p:spPr>
            <p:txBody>
              <a:bodyPr/>
              <a:lstStyle/>
              <a:p>
                <a:r>
                  <a:rPr lang="en-IN">
                    <a:noFill/>
                  </a:rPr>
                  <a:t> </a:t>
                </a:r>
              </a:p>
            </p:txBody>
          </p:sp>
        </mc:Fallback>
      </mc:AlternateContent>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934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655677" y="995857"/>
                <a:ext cx="9000065" cy="5309362"/>
              </a:xfrm>
            </p:spPr>
            <p:txBody>
              <a:bodyPr>
                <a:noAutofit/>
              </a:bodyPr>
              <a:lstStyle/>
              <a:p>
                <a:pPr marL="0" lvl="2" indent="0" algn="just">
                  <a:buClr>
                    <a:schemeClr val="accent3"/>
                  </a:buClr>
                  <a:buSzPct val="95000"/>
                  <a:buNone/>
                </a:pPr>
                <a:endParaRPr/>
              </a:p>
              <a:p>
                <a:pPr marL="0" lvl="2" indent="0" algn="just">
                  <a:buClr>
                    <a:schemeClr val="accent3"/>
                  </a:buClr>
                  <a:buSzPct val="95000"/>
                  <a:buNone/>
                </a:pPr>
                <a:r>
                  <a:rPr lang="en-US" sz="1800" dirty="0">
                    <a:cs typeface="Times New Roman" panose="02020603050405020304" pitchFamily="18" charset="0"/>
                  </a:rPr>
                  <a:t>The </a:t>
                </a:r>
                <a14:m>
                  <m:oMath xmlns:m="http://schemas.openxmlformats.org/officeDocument/2006/math">
                    <m:r>
                      <a:rPr lang="en-US" sz="1800" i="1" dirty="0">
                        <a:latin typeface="Cambria Math" panose="02040503050406030204" pitchFamily="18" charset="0"/>
                        <a:cs typeface="Times New Roman" panose="02020603050405020304" pitchFamily="18" charset="0"/>
                      </a:rPr>
                      <m:t>𝑇𝑦𝑝𝑒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𝐼𝐼</m:t>
                    </m:r>
                  </m:oMath>
                </a14:m>
                <a:r>
                  <a:rPr lang="en-US" sz="1800" dirty="0">
                    <a:latin typeface="Times New Roman" panose="02020603050405020304" pitchFamily="18" charset="0"/>
                    <a:cs typeface="Times New Roman" panose="02020603050405020304" pitchFamily="18" charset="0"/>
                  </a:rPr>
                  <a:t> error occurs if we fail to reject the null hypothesis when it is not true. For the current illustration, such a situation occurs, </a:t>
                </a:r>
                <a:r>
                  <a:rPr lang="en-US" sz="1800" dirty="0">
                    <a:solidFill>
                      <a:srgbClr val="0B5ED7"/>
                    </a:solidFill>
                    <a:latin typeface="Times New Roman" panose="02020603050405020304" pitchFamily="18" charset="0"/>
                    <a:cs typeface="Times New Roman" panose="02020603050405020304" pitchFamily="18" charset="0"/>
                  </a:rPr>
                  <a:t>if Box A is on the table but we did not get the five red chocolates required to reject the hypothesis that Box B is on the table</a:t>
                </a:r>
                <a:r>
                  <a:rPr lang="en-US" sz="1800" dirty="0">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The probability of </a:t>
                </a:r>
                <a14:m>
                  <m:oMath xmlns:m="http://schemas.openxmlformats.org/officeDocument/2006/math">
                    <m:r>
                      <a:rPr lang="en-US" sz="1800" i="1" dirty="0">
                        <a:latin typeface="Cambria Math" panose="02040503050406030204" pitchFamily="18" charset="0"/>
                        <a:cs typeface="Times New Roman" panose="02020603050405020304" pitchFamily="18" charset="0"/>
                      </a:rPr>
                      <m:t>𝑇𝑦𝑝𝑒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𝐼𝐼</m:t>
                    </m:r>
                  </m:oMath>
                </a14:m>
                <a:r>
                  <a:rPr lang="en-US" sz="1800" dirty="0">
                    <a:latin typeface="Times New Roman" panose="02020603050405020304" pitchFamily="18" charset="0"/>
                    <a:cs typeface="Times New Roman" panose="02020603050405020304" pitchFamily="18" charset="0"/>
                  </a:rPr>
                  <a:t> error is then the probability of getting four or fewer red chocolates in a sample of five from Box A.</a:t>
                </a: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That is,</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≤4           </m:t>
                          </m:r>
                          <m:r>
                            <m:rPr>
                              <m:sty m:val="p"/>
                            </m:rPr>
                            <a:rPr lang="en-US" sz="1800">
                              <a:latin typeface="Cambria Math" panose="02040503050406030204" pitchFamily="18" charset="0"/>
                              <a:ea typeface="Cambria Math" panose="02040503050406030204" pitchFamily="18" charset="0"/>
                              <a:cs typeface="Times New Roman" panose="02020603050405020304" pitchFamily="18" charset="0"/>
                            </a:rPr>
                            <m:t>when</m:t>
                          </m:r>
                          <m:r>
                            <a:rPr lang="en-US" sz="1800">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𝑝</m:t>
                          </m:r>
                          <m:r>
                            <a:rPr lang="en-US" sz="1800" i="1">
                              <a:latin typeface="Cambria Math" panose="02040503050406030204" pitchFamily="18" charset="0"/>
                              <a:ea typeface="Cambria Math" panose="02040503050406030204" pitchFamily="18" charset="0"/>
                              <a:cs typeface="Times New Roman" panose="02020603050405020304" pitchFamily="18" charset="0"/>
                            </a:rPr>
                            <m:t>=0.6</m:t>
                          </m:r>
                        </m:e>
                      </m:d>
                    </m:oMath>
                  </m:oMathPara>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Using the probability rule:</a:t>
                </a: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≤4</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𝑃</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=5)=1</m:t>
                      </m:r>
                    </m:oMath>
                  </m:oMathPara>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r>
                  <a:rPr lang="en-US" sz="1800" dirty="0">
                    <a:latin typeface="Times New Roman" panose="02020603050405020304" pitchFamily="18" charset="0"/>
                    <a:ea typeface="Cambria Math" panose="02040503050406030204" pitchFamily="18" charset="0"/>
                    <a:cs typeface="Times New Roman" panose="02020603050405020304" pitchFamily="18" charset="0"/>
                  </a:rPr>
                  <a:t>That is,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≤4</m:t>
                        </m:r>
                      </m:e>
                    </m:d>
                    <m:r>
                      <a:rPr lang="en-US" sz="1800" i="1">
                        <a:latin typeface="Cambria Math" panose="02040503050406030204" pitchFamily="18" charset="0"/>
                        <a:ea typeface="Cambria Math" panose="02040503050406030204" pitchFamily="18" charset="0"/>
                        <a:cs typeface="Times New Roman" panose="02020603050405020304" pitchFamily="18" charset="0"/>
                      </a:rPr>
                      <m:t>=1−</m:t>
                    </m:r>
                    <m:r>
                      <a:rPr lang="en-US" sz="1800" i="1">
                        <a:latin typeface="Cambria Math" panose="02040503050406030204" pitchFamily="18" charset="0"/>
                        <a:ea typeface="Cambria Math" panose="02040503050406030204" pitchFamily="18" charset="0"/>
                        <a:cs typeface="Times New Roman" panose="02020603050405020304" pitchFamily="18" charset="0"/>
                      </a:rPr>
                      <m:t>𝑃</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=5)</m:t>
                    </m:r>
                  </m:oMath>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r>
                  <a:rPr lang="en-US" sz="1800" dirty="0">
                    <a:latin typeface="Times New Roman" panose="02020603050405020304" pitchFamily="18" charset="0"/>
                    <a:ea typeface="Cambria Math" panose="02040503050406030204" pitchFamily="18" charset="0"/>
                    <a:cs typeface="Times New Roman" panose="02020603050405020304" pitchFamily="18" charset="0"/>
                  </a:rPr>
                  <a:t>Now,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𝑃</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=5)=</m:t>
                    </m:r>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(0.6)</m:t>
                        </m:r>
                      </m:e>
                      <m:sup>
                        <m:r>
                          <a:rPr lang="en-US" sz="1800" i="1">
                            <a:latin typeface="Cambria Math" panose="02040503050406030204" pitchFamily="18" charset="0"/>
                            <a:ea typeface="Cambria Math" panose="02040503050406030204" pitchFamily="18" charset="0"/>
                            <a:cs typeface="Times New Roman" panose="02020603050405020304" pitchFamily="18" charset="0"/>
                          </a:rPr>
                          <m:t>5</m:t>
                        </m:r>
                      </m:sup>
                    </m:sSup>
                  </m:oMath>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r>
                  <a:rPr lang="en-US" sz="1800" dirty="0">
                    <a:latin typeface="Times New Roman" panose="02020603050405020304" pitchFamily="18" charset="0"/>
                    <a:ea typeface="Cambria Math" panose="02040503050406030204" pitchFamily="18" charset="0"/>
                    <a:cs typeface="Times New Roman" panose="02020603050405020304" pitchFamily="18" charset="0"/>
                  </a:rPr>
                  <a:t>Hence,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(0.6)</m:t>
                        </m:r>
                      </m:e>
                      <m:sup>
                        <m:r>
                          <a:rPr lang="en-US" sz="1800" i="1">
                            <a:latin typeface="Cambria Math" panose="02040503050406030204" pitchFamily="18" charset="0"/>
                            <a:ea typeface="Cambria Math" panose="02040503050406030204" pitchFamily="18" charset="0"/>
                            <a:cs typeface="Times New Roman" panose="02020603050405020304" pitchFamily="18" charset="0"/>
                          </a:rPr>
                          <m:t>5</m:t>
                        </m:r>
                      </m:sup>
                    </m:sSup>
                  </m:oMath>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=1−0.07776=0.92224</m:t>
                      </m:r>
                    </m:oMath>
                  </m:oMathPara>
                </a14:m>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endPar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That is, the probability of making </a:t>
                </a:r>
                <a14:m>
                  <m:oMath xmlns:m="http://schemas.openxmlformats.org/officeDocument/2006/math">
                    <m:r>
                      <a:rPr lang="en-US" sz="1800" i="1" dirty="0">
                        <a:solidFill>
                          <a:srgbClr val="0B5ED7"/>
                        </a:solidFill>
                        <a:latin typeface="Cambria Math" panose="02040503050406030204" pitchFamily="18" charset="0"/>
                        <a:cs typeface="Times New Roman" panose="02020603050405020304" pitchFamily="18" charset="0"/>
                      </a:rPr>
                      <m:t>𝑇𝑦𝑝𝑒</m:t>
                    </m:r>
                    <m:r>
                      <a:rPr lang="en-US" sz="1800" i="1" dirty="0">
                        <a:solidFill>
                          <a:srgbClr val="0B5ED7"/>
                        </a:solidFill>
                        <a:latin typeface="Cambria Math" panose="02040503050406030204" pitchFamily="18" charset="0"/>
                        <a:cs typeface="Times New Roman" panose="02020603050405020304" pitchFamily="18" charset="0"/>
                      </a:rPr>
                      <m:t> </m:t>
                    </m:r>
                    <m:r>
                      <a:rPr lang="en-US" sz="1800" i="1" dirty="0">
                        <a:solidFill>
                          <a:srgbClr val="0B5ED7"/>
                        </a:solidFill>
                        <a:latin typeface="Cambria Math" panose="02040503050406030204" pitchFamily="18" charset="0"/>
                        <a:cs typeface="Times New Roman" panose="02020603050405020304" pitchFamily="18" charset="0"/>
                      </a:rPr>
                      <m:t>𝐼𝐼</m:t>
                    </m:r>
                  </m:oMath>
                </a14:m>
                <a:r>
                  <a:rPr lang="en-US" sz="1800" dirty="0">
                    <a:solidFill>
                      <a:srgbClr val="0B5ED7"/>
                    </a:solidFill>
                    <a:latin typeface="Times New Roman" panose="02020603050405020304" pitchFamily="18" charset="0"/>
                    <a:cs typeface="Times New Roman" panose="02020603050405020304" pitchFamily="18" charset="0"/>
                  </a:rPr>
                  <a:t> error is over </a:t>
                </a:r>
                <a14:m>
                  <m:oMath xmlns:m="http://schemas.openxmlformats.org/officeDocument/2006/math">
                    <m:r>
                      <a:rPr lang="en-US" sz="1800" i="1" dirty="0">
                        <a:solidFill>
                          <a:srgbClr val="0B5ED7"/>
                        </a:solidFill>
                        <a:latin typeface="Cambria Math" panose="02040503050406030204" pitchFamily="18" charset="0"/>
                        <a:cs typeface="Times New Roman" panose="02020603050405020304" pitchFamily="18" charset="0"/>
                      </a:rPr>
                      <m:t>92%</m:t>
                    </m:r>
                  </m:oMath>
                </a14:m>
                <a:r>
                  <a:rPr lang="en-US" sz="1800" dirty="0">
                    <a:solidFill>
                      <a:srgbClr val="0B5ED7"/>
                    </a:solidFill>
                    <a:latin typeface="Times New Roman" panose="02020603050405020304" pitchFamily="18" charset="0"/>
                    <a:cs typeface="Times New Roman" panose="02020603050405020304" pitchFamily="18" charset="0"/>
                  </a:rPr>
                  <a:t>. This means that, if Box A is on the table, the probability that we will be unable to detect it is </a:t>
                </a:r>
                <a14:m>
                  <m:oMath xmlns:m="http://schemas.openxmlformats.org/officeDocument/2006/math">
                    <m:r>
                      <a:rPr lang="en-US" sz="1800" i="1" dirty="0">
                        <a:solidFill>
                          <a:srgbClr val="0B5ED7"/>
                        </a:solidFill>
                        <a:latin typeface="Cambria Math" panose="02040503050406030204" pitchFamily="18" charset="0"/>
                        <a:cs typeface="Times New Roman" panose="02020603050405020304" pitchFamily="18" charset="0"/>
                      </a:rPr>
                      <m:t>0.92</m:t>
                    </m:r>
                  </m:oMath>
                </a14:m>
                <a:r>
                  <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a:t>
                </a:r>
              </a:p>
              <a:p>
                <a:pPr marL="0" lvl="2" indent="0" algn="ctr">
                  <a:buClr>
                    <a:schemeClr val="accent3"/>
                  </a:buClr>
                  <a:buSzPct val="95000"/>
                  <a:buNone/>
                </a:pPr>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655677" y="995857"/>
                <a:ext cx="9000065" cy="5309362"/>
              </a:xfrm>
              <a:blipFill>
                <a:blip r:embed="rId2"/>
                <a:stretch>
                  <a:fillRect l="-610" r="-542" b="-130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1820204" y="8465"/>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lvl="2">
                  <a:spcBef>
                    <a:spcPct val="0"/>
                  </a:spcBef>
                </a:pPr>
                <a:r>
                  <a:rPr lang="en-US" sz="4000" dirty="0">
                    <a:solidFill>
                      <a:srgbClr val="A50021"/>
                    </a:solidFill>
                    <a:latin typeface="Times New Roman" pitchFamily="18" charset="0"/>
                    <a:cs typeface="Times New Roman" pitchFamily="18" charset="0"/>
                  </a:rPr>
                  <a:t>Example 6.8: Calculating</a:t>
                </a:r>
                <a14:m>
                  <m:oMath xmlns:m="http://schemas.openxmlformats.org/officeDocument/2006/math">
                    <m:r>
                      <a:rPr lang="en-US" sz="4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𝜷</m:t>
                    </m:r>
                  </m:oMath>
                </a14:m>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1820204" y="8465"/>
                <a:ext cx="8425339" cy="1143000"/>
              </a:xfrm>
              <a:prstGeom prst="rect">
                <a:avLst/>
              </a:prstGeom>
              <a:blipFill>
                <a:blip r:embed="rId3"/>
                <a:stretch>
                  <a:fillRect l="-3690" b="-26596"/>
                </a:stretch>
              </a:blipFill>
            </p:spPr>
            <p:txBody>
              <a:bodyPr/>
              <a:lstStyle/>
              <a:p>
                <a:r>
                  <a:rPr lang="en-IN">
                    <a:noFill/>
                  </a:rPr>
                  <a:t> </a:t>
                </a:r>
              </a:p>
            </p:txBody>
          </p:sp>
        </mc:Fallback>
      </mc:AlternateContent>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819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
        <p:nvSpPr>
          <p:cNvPr id="19" name="Content Placeholder 2"/>
          <p:cNvSpPr>
            <a:spLocks noGrp="1"/>
          </p:cNvSpPr>
          <p:nvPr>
            <p:ph idx="1"/>
          </p:nvPr>
        </p:nvSpPr>
        <p:spPr>
          <a:xfrm>
            <a:off x="1820204" y="1378310"/>
            <a:ext cx="8425339" cy="4859450"/>
          </a:xfrm>
        </p:spPr>
        <p:txBody>
          <a:bodyPr>
            <a:normAutofit/>
          </a:bodyPr>
          <a:lstStyle/>
          <a:p>
            <a:pPr marL="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A coffee vendor nearby Kharagpur railway station has been having average sales of 500 cups per day. Because of the development of a bus stand nearby, it expects to increase its sales. During the first 12 days, after the inauguration of the bus stand, the daily sales were as under:</a:t>
            </a:r>
          </a:p>
          <a:p>
            <a:pPr marL="0" lvl="2" indent="0" algn="just">
              <a:buClr>
                <a:schemeClr val="accent3"/>
              </a:buClr>
              <a:buSzPct val="95000"/>
              <a:buNone/>
            </a:pPr>
            <a:endParaRPr lang="en-US" sz="2000" dirty="0">
              <a:latin typeface="Times New Roman" panose="02020603050405020304" pitchFamily="18" charset="0"/>
              <a:cs typeface="Times New Roman" panose="02020603050405020304" pitchFamily="18" charset="0"/>
            </a:endParaRPr>
          </a:p>
          <a:p>
            <a:pPr marL="0" lvl="2" indent="0" algn="ctr">
              <a:buClr>
                <a:schemeClr val="accent3"/>
              </a:buClr>
              <a:buSzPct val="95000"/>
              <a:buNone/>
            </a:pPr>
            <a:r>
              <a:rPr lang="en-US" sz="2000" dirty="0">
                <a:solidFill>
                  <a:srgbClr val="0B5ED7"/>
                </a:solidFill>
                <a:latin typeface="Times New Roman" panose="02020603050405020304" pitchFamily="18" charset="0"/>
                <a:cs typeface="Times New Roman" panose="02020603050405020304" pitchFamily="18" charset="0"/>
              </a:rPr>
              <a:t>550  570  490  615  505  580  570  460  600  580  530  526</a:t>
            </a:r>
          </a:p>
          <a:p>
            <a:pPr marL="457200" lvl="2" indent="-457200" algn="ctr">
              <a:buClr>
                <a:schemeClr val="accent3"/>
              </a:buClr>
              <a:buSzPct val="95000"/>
              <a:buAutoNum type="arabicPlain" startAt="550"/>
            </a:pPr>
            <a:endParaRPr lang="en-US" sz="20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On the basis of this sample information, can we conclude that the sales of coffee have increased? </a:t>
            </a:r>
          </a:p>
          <a:p>
            <a:pPr marL="0" lvl="2" indent="0" algn="just">
              <a:buClr>
                <a:schemeClr val="accent3"/>
              </a:buClr>
              <a:buSzPct val="95000"/>
              <a:buNone/>
            </a:pPr>
            <a:endParaRPr lang="en-US" sz="10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Consider 5% level of confidence.</a:t>
            </a: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Coffee Sale</a:t>
            </a:r>
            <a:endParaRPr lang="en-IN" sz="4000" dirty="0">
              <a:solidFill>
                <a:srgbClr val="A50021"/>
              </a:solidFill>
              <a:latin typeface="Times New Roman" pitchFamily="18" charset="0"/>
              <a:cs typeface="Times New Roman" pitchFamily="18" charset="0"/>
            </a:endParaRPr>
          </a:p>
        </p:txBody>
      </p:sp>
      <p:pic>
        <p:nvPicPr>
          <p:cNvPr id="14338" name="Picture 2" descr="Image result for images of coffee cu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329" y="4059238"/>
            <a:ext cx="2704802" cy="258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12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93644" y="-155011"/>
            <a:ext cx="4754880" cy="1367041"/>
          </a:xfrm>
          <a:prstGeom prst="rect">
            <a:avLst/>
          </a:prstGeom>
        </p:spPr>
        <p:txBody>
          <a:bodyPr vert="horz" wrap="square" lIns="0" tIns="12700" rIns="0" bIns="0" rtlCol="0" anchor="ctr">
            <a:spAutoFit/>
          </a:bodyPr>
          <a:lstStyle/>
          <a:p>
            <a:pPr marL="12700">
              <a:lnSpc>
                <a:spcPct val="100000"/>
              </a:lnSpc>
              <a:spcBef>
                <a:spcPts val="100"/>
              </a:spcBef>
            </a:pPr>
            <a:r>
              <a:rPr spc="-130" dirty="0"/>
              <a:t>What </a:t>
            </a:r>
            <a:r>
              <a:rPr spc="35" dirty="0"/>
              <a:t>is </a:t>
            </a:r>
            <a:r>
              <a:rPr spc="-80" dirty="0"/>
              <a:t>Hypothesis</a:t>
            </a:r>
            <a:r>
              <a:rPr spc="-459" dirty="0"/>
              <a:t> </a:t>
            </a:r>
            <a:r>
              <a:rPr spc="-80" dirty="0"/>
              <a:t>Testing?</a:t>
            </a:r>
          </a:p>
        </p:txBody>
      </p:sp>
      <p:sp>
        <p:nvSpPr>
          <p:cNvPr id="4" name="object 4"/>
          <p:cNvSpPr txBox="1"/>
          <p:nvPr/>
        </p:nvSpPr>
        <p:spPr>
          <a:xfrm>
            <a:off x="1983741" y="1703579"/>
            <a:ext cx="8087995" cy="757555"/>
          </a:xfrm>
          <a:prstGeom prst="rect">
            <a:avLst/>
          </a:prstGeom>
        </p:spPr>
        <p:txBody>
          <a:bodyPr vert="horz" wrap="square" lIns="0" tIns="12700" rIns="0" bIns="0" rtlCol="0">
            <a:spAutoFit/>
          </a:bodyPr>
          <a:lstStyle/>
          <a:p>
            <a:pPr marL="12700">
              <a:spcBef>
                <a:spcPts val="100"/>
              </a:spcBef>
            </a:pPr>
            <a:r>
              <a:rPr sz="2400" spc="-65" dirty="0">
                <a:latin typeface="Trebuchet MS"/>
                <a:cs typeface="Trebuchet MS"/>
              </a:rPr>
              <a:t>Hypothesis </a:t>
            </a:r>
            <a:r>
              <a:rPr sz="2400" spc="-95" dirty="0">
                <a:latin typeface="Trebuchet MS"/>
                <a:cs typeface="Trebuchet MS"/>
              </a:rPr>
              <a:t>testing </a:t>
            </a:r>
            <a:r>
              <a:rPr sz="2400" spc="-135" dirty="0">
                <a:latin typeface="Trebuchet MS"/>
                <a:cs typeface="Trebuchet MS"/>
              </a:rPr>
              <a:t>refers</a:t>
            </a:r>
            <a:r>
              <a:rPr sz="2400" spc="-254" dirty="0">
                <a:latin typeface="Trebuchet MS"/>
                <a:cs typeface="Trebuchet MS"/>
              </a:rPr>
              <a:t> </a:t>
            </a:r>
            <a:r>
              <a:rPr sz="2400" spc="-195" dirty="0">
                <a:latin typeface="Trebuchet MS"/>
                <a:cs typeface="Trebuchet MS"/>
              </a:rPr>
              <a:t>to</a:t>
            </a:r>
            <a:endParaRPr sz="2400" dirty="0">
              <a:latin typeface="Trebuchet MS"/>
              <a:cs typeface="Trebuchet MS"/>
            </a:endParaRPr>
          </a:p>
          <a:p>
            <a:pPr marL="12700"/>
            <a:r>
              <a:rPr sz="2400" spc="-229" dirty="0">
                <a:latin typeface="Trebuchet MS"/>
                <a:cs typeface="Trebuchet MS"/>
              </a:rPr>
              <a:t>1. </a:t>
            </a:r>
            <a:r>
              <a:rPr sz="2400" spc="15" dirty="0">
                <a:latin typeface="Trebuchet MS"/>
                <a:cs typeface="Trebuchet MS"/>
              </a:rPr>
              <a:t>Making </a:t>
            </a:r>
            <a:r>
              <a:rPr sz="2400" spc="-45" dirty="0">
                <a:latin typeface="Trebuchet MS"/>
                <a:cs typeface="Trebuchet MS"/>
              </a:rPr>
              <a:t>an </a:t>
            </a:r>
            <a:r>
              <a:rPr sz="2400" spc="-90" dirty="0">
                <a:latin typeface="Trebuchet MS"/>
                <a:cs typeface="Trebuchet MS"/>
              </a:rPr>
              <a:t>assumption, </a:t>
            </a:r>
            <a:r>
              <a:rPr sz="2400" spc="-95" dirty="0">
                <a:latin typeface="Trebuchet MS"/>
                <a:cs typeface="Trebuchet MS"/>
              </a:rPr>
              <a:t>called </a:t>
            </a:r>
            <a:r>
              <a:rPr sz="2400" spc="-75" dirty="0">
                <a:latin typeface="Trebuchet MS"/>
                <a:cs typeface="Trebuchet MS"/>
              </a:rPr>
              <a:t>hypothesis, </a:t>
            </a:r>
            <a:r>
              <a:rPr sz="2400" spc="-105" dirty="0">
                <a:latin typeface="Trebuchet MS"/>
                <a:cs typeface="Trebuchet MS"/>
              </a:rPr>
              <a:t>about </a:t>
            </a:r>
            <a:r>
              <a:rPr sz="2400" spc="-114" dirty="0">
                <a:latin typeface="Trebuchet MS"/>
                <a:cs typeface="Trebuchet MS"/>
              </a:rPr>
              <a:t>a</a:t>
            </a:r>
            <a:r>
              <a:rPr sz="2400" spc="-505" dirty="0">
                <a:latin typeface="Trebuchet MS"/>
                <a:cs typeface="Trebuchet MS"/>
              </a:rPr>
              <a:t> </a:t>
            </a:r>
            <a:r>
              <a:rPr sz="2400" spc="-100" dirty="0">
                <a:latin typeface="Trebuchet MS"/>
                <a:cs typeface="Trebuchet MS"/>
              </a:rPr>
              <a:t>population</a:t>
            </a:r>
            <a:endParaRPr sz="2400" dirty="0">
              <a:latin typeface="Trebuchet MS"/>
              <a:cs typeface="Trebuchet MS"/>
            </a:endParaRPr>
          </a:p>
        </p:txBody>
      </p:sp>
      <p:sp>
        <p:nvSpPr>
          <p:cNvPr id="5" name="object 5"/>
          <p:cNvSpPr txBox="1"/>
          <p:nvPr/>
        </p:nvSpPr>
        <p:spPr>
          <a:xfrm>
            <a:off x="1983740" y="2435478"/>
            <a:ext cx="4110354" cy="1122680"/>
          </a:xfrm>
          <a:prstGeom prst="rect">
            <a:avLst/>
          </a:prstGeom>
        </p:spPr>
        <p:txBody>
          <a:bodyPr vert="horz" wrap="square" lIns="0" tIns="12700" rIns="0" bIns="0" rtlCol="0">
            <a:spAutoFit/>
          </a:bodyPr>
          <a:lstStyle/>
          <a:p>
            <a:pPr marL="355600">
              <a:spcBef>
                <a:spcPts val="100"/>
              </a:spcBef>
            </a:pPr>
            <a:r>
              <a:rPr sz="2400" spc="-160" dirty="0">
                <a:latin typeface="Trebuchet MS"/>
                <a:cs typeface="Trebuchet MS"/>
              </a:rPr>
              <a:t>parameter.</a:t>
            </a:r>
            <a:endParaRPr sz="2400" dirty="0">
              <a:latin typeface="Trebuchet MS"/>
              <a:cs typeface="Trebuchet MS"/>
            </a:endParaRPr>
          </a:p>
          <a:p>
            <a:pPr marL="355600" indent="-342900">
              <a:buAutoNum type="arabicPeriod" startAt="2"/>
              <a:tabLst>
                <a:tab pos="355600" algn="l"/>
              </a:tabLst>
            </a:pPr>
            <a:r>
              <a:rPr sz="2400" spc="-90" dirty="0">
                <a:latin typeface="Trebuchet MS"/>
                <a:cs typeface="Trebuchet MS"/>
              </a:rPr>
              <a:t>Collecting </a:t>
            </a:r>
            <a:r>
              <a:rPr sz="2400" spc="-75" dirty="0">
                <a:latin typeface="Trebuchet MS"/>
                <a:cs typeface="Trebuchet MS"/>
              </a:rPr>
              <a:t>sample</a:t>
            </a:r>
            <a:r>
              <a:rPr sz="2400" spc="-160" dirty="0">
                <a:latin typeface="Trebuchet MS"/>
                <a:cs typeface="Trebuchet MS"/>
              </a:rPr>
              <a:t> </a:t>
            </a:r>
            <a:r>
              <a:rPr sz="2400" spc="-195" dirty="0">
                <a:latin typeface="Trebuchet MS"/>
                <a:cs typeface="Trebuchet MS"/>
              </a:rPr>
              <a:t>data.</a:t>
            </a:r>
            <a:endParaRPr sz="2400" dirty="0">
              <a:latin typeface="Trebuchet MS"/>
              <a:cs typeface="Trebuchet MS"/>
            </a:endParaRPr>
          </a:p>
          <a:p>
            <a:pPr marL="355600" indent="-342900">
              <a:buAutoNum type="arabicPeriod" startAt="2"/>
              <a:tabLst>
                <a:tab pos="355600" algn="l"/>
              </a:tabLst>
            </a:pPr>
            <a:r>
              <a:rPr sz="2400" spc="-75" dirty="0">
                <a:latin typeface="Trebuchet MS"/>
                <a:cs typeface="Trebuchet MS"/>
              </a:rPr>
              <a:t>Calculating </a:t>
            </a:r>
            <a:r>
              <a:rPr sz="2400" spc="-114" dirty="0">
                <a:latin typeface="Trebuchet MS"/>
                <a:cs typeface="Trebuchet MS"/>
              </a:rPr>
              <a:t>a </a:t>
            </a:r>
            <a:r>
              <a:rPr sz="2400" spc="-75" dirty="0">
                <a:latin typeface="Trebuchet MS"/>
                <a:cs typeface="Trebuchet MS"/>
              </a:rPr>
              <a:t>sample</a:t>
            </a:r>
            <a:r>
              <a:rPr sz="2400" spc="-215" dirty="0">
                <a:latin typeface="Trebuchet MS"/>
                <a:cs typeface="Trebuchet MS"/>
              </a:rPr>
              <a:t> </a:t>
            </a:r>
            <a:r>
              <a:rPr sz="2400" spc="-140" dirty="0">
                <a:latin typeface="Trebuchet MS"/>
                <a:cs typeface="Trebuchet MS"/>
              </a:rPr>
              <a:t>statistic.</a:t>
            </a:r>
            <a:endParaRPr sz="2400" dirty="0">
              <a:latin typeface="Trebuchet MS"/>
              <a:cs typeface="Trebuchet MS"/>
            </a:endParaRPr>
          </a:p>
        </p:txBody>
      </p:sp>
      <p:sp>
        <p:nvSpPr>
          <p:cNvPr id="6" name="object 6"/>
          <p:cNvSpPr txBox="1"/>
          <p:nvPr/>
        </p:nvSpPr>
        <p:spPr>
          <a:xfrm>
            <a:off x="1983741" y="3532709"/>
            <a:ext cx="8400415" cy="1489075"/>
          </a:xfrm>
          <a:prstGeom prst="rect">
            <a:avLst/>
          </a:prstGeom>
        </p:spPr>
        <p:txBody>
          <a:bodyPr vert="horz" wrap="square" lIns="0" tIns="12700" rIns="0" bIns="0" rtlCol="0">
            <a:spAutoFit/>
          </a:bodyPr>
          <a:lstStyle/>
          <a:p>
            <a:pPr marL="355600" marR="5080" indent="-342900">
              <a:spcBef>
                <a:spcPts val="100"/>
              </a:spcBef>
            </a:pPr>
            <a:r>
              <a:rPr sz="2400" spc="-235" dirty="0">
                <a:latin typeface="Trebuchet MS"/>
                <a:cs typeface="Trebuchet MS"/>
              </a:rPr>
              <a:t>4. </a:t>
            </a:r>
            <a:r>
              <a:rPr sz="2400" spc="-35" dirty="0">
                <a:latin typeface="Trebuchet MS"/>
                <a:cs typeface="Trebuchet MS"/>
              </a:rPr>
              <a:t>Using </a:t>
            </a:r>
            <a:r>
              <a:rPr sz="2400" spc="-160" dirty="0">
                <a:latin typeface="Trebuchet MS"/>
                <a:cs typeface="Trebuchet MS"/>
              </a:rPr>
              <a:t>the </a:t>
            </a:r>
            <a:r>
              <a:rPr sz="2400" spc="-75" dirty="0">
                <a:latin typeface="Trebuchet MS"/>
                <a:cs typeface="Trebuchet MS"/>
              </a:rPr>
              <a:t>sample </a:t>
            </a:r>
            <a:r>
              <a:rPr sz="2400" spc="-110" dirty="0">
                <a:latin typeface="Trebuchet MS"/>
                <a:cs typeface="Trebuchet MS"/>
              </a:rPr>
              <a:t>statistic </a:t>
            </a:r>
            <a:r>
              <a:rPr sz="2400" spc="-195" dirty="0">
                <a:latin typeface="Trebuchet MS"/>
                <a:cs typeface="Trebuchet MS"/>
              </a:rPr>
              <a:t>to </a:t>
            </a:r>
            <a:r>
              <a:rPr sz="2400" spc="-105" dirty="0">
                <a:latin typeface="Trebuchet MS"/>
                <a:cs typeface="Trebuchet MS"/>
              </a:rPr>
              <a:t>evaluate </a:t>
            </a:r>
            <a:r>
              <a:rPr sz="2400" spc="-160" dirty="0">
                <a:latin typeface="Trebuchet MS"/>
                <a:cs typeface="Trebuchet MS"/>
              </a:rPr>
              <a:t>the </a:t>
            </a:r>
            <a:r>
              <a:rPr sz="2400" spc="-60" dirty="0">
                <a:latin typeface="Trebuchet MS"/>
                <a:cs typeface="Trebuchet MS"/>
              </a:rPr>
              <a:t>hypothesis </a:t>
            </a:r>
            <a:r>
              <a:rPr sz="2400" spc="-85" dirty="0">
                <a:latin typeface="Trebuchet MS"/>
                <a:cs typeface="Trebuchet MS"/>
              </a:rPr>
              <a:t>(how</a:t>
            </a:r>
            <a:r>
              <a:rPr sz="2400" spc="-195" dirty="0">
                <a:latin typeface="Trebuchet MS"/>
                <a:cs typeface="Trebuchet MS"/>
              </a:rPr>
              <a:t> </a:t>
            </a:r>
            <a:r>
              <a:rPr sz="2400" spc="-85" dirty="0">
                <a:latin typeface="Trebuchet MS"/>
                <a:cs typeface="Trebuchet MS"/>
              </a:rPr>
              <a:t>likely  </a:t>
            </a:r>
            <a:r>
              <a:rPr sz="2400" spc="25" dirty="0">
                <a:latin typeface="Trebuchet MS"/>
                <a:cs typeface="Trebuchet MS"/>
              </a:rPr>
              <a:t>is </a:t>
            </a:r>
            <a:r>
              <a:rPr sz="2400" spc="-155" dirty="0">
                <a:latin typeface="Trebuchet MS"/>
                <a:cs typeface="Trebuchet MS"/>
              </a:rPr>
              <a:t>it </a:t>
            </a:r>
            <a:r>
              <a:rPr sz="2400" spc="-190" dirty="0">
                <a:latin typeface="Trebuchet MS"/>
                <a:cs typeface="Trebuchet MS"/>
              </a:rPr>
              <a:t>that </a:t>
            </a:r>
            <a:r>
              <a:rPr sz="2400" spc="-95" dirty="0">
                <a:latin typeface="Trebuchet MS"/>
                <a:cs typeface="Trebuchet MS"/>
              </a:rPr>
              <a:t>our </a:t>
            </a:r>
            <a:r>
              <a:rPr sz="2400" spc="-75" dirty="0">
                <a:latin typeface="Trebuchet MS"/>
                <a:cs typeface="Trebuchet MS"/>
              </a:rPr>
              <a:t>hypothesized </a:t>
            </a:r>
            <a:r>
              <a:rPr sz="2400" spc="-135" dirty="0">
                <a:latin typeface="Trebuchet MS"/>
                <a:cs typeface="Trebuchet MS"/>
              </a:rPr>
              <a:t>parameter </a:t>
            </a:r>
            <a:r>
              <a:rPr sz="2400" spc="25" dirty="0">
                <a:latin typeface="Trebuchet MS"/>
                <a:cs typeface="Trebuchet MS"/>
              </a:rPr>
              <a:t>is </a:t>
            </a:r>
            <a:r>
              <a:rPr sz="2400" spc="-185" dirty="0">
                <a:latin typeface="Trebuchet MS"/>
                <a:cs typeface="Trebuchet MS"/>
              </a:rPr>
              <a:t>correct. </a:t>
            </a:r>
            <a:r>
              <a:rPr sz="2400" spc="-170" dirty="0">
                <a:latin typeface="Trebuchet MS"/>
                <a:cs typeface="Trebuchet MS"/>
              </a:rPr>
              <a:t>To </a:t>
            </a:r>
            <a:r>
              <a:rPr sz="2400" spc="-155" dirty="0">
                <a:latin typeface="Trebuchet MS"/>
                <a:cs typeface="Trebuchet MS"/>
              </a:rPr>
              <a:t>test </a:t>
            </a:r>
            <a:r>
              <a:rPr sz="2400" spc="-165" dirty="0">
                <a:latin typeface="Trebuchet MS"/>
                <a:cs typeface="Trebuchet MS"/>
              </a:rPr>
              <a:t>the  </a:t>
            </a:r>
            <a:r>
              <a:rPr sz="2400" spc="-80" dirty="0">
                <a:latin typeface="Trebuchet MS"/>
                <a:cs typeface="Trebuchet MS"/>
              </a:rPr>
              <a:t>validity </a:t>
            </a:r>
            <a:r>
              <a:rPr sz="2400" spc="-204" dirty="0">
                <a:latin typeface="Trebuchet MS"/>
                <a:cs typeface="Trebuchet MS"/>
              </a:rPr>
              <a:t>of </a:t>
            </a:r>
            <a:r>
              <a:rPr sz="2400" spc="-95" dirty="0">
                <a:latin typeface="Trebuchet MS"/>
                <a:cs typeface="Trebuchet MS"/>
              </a:rPr>
              <a:t>our </a:t>
            </a:r>
            <a:r>
              <a:rPr sz="2400" spc="-75" dirty="0">
                <a:latin typeface="Trebuchet MS"/>
                <a:cs typeface="Trebuchet MS"/>
              </a:rPr>
              <a:t>assumption </a:t>
            </a:r>
            <a:r>
              <a:rPr sz="2400" spc="-114" dirty="0">
                <a:latin typeface="Trebuchet MS"/>
                <a:cs typeface="Trebuchet MS"/>
              </a:rPr>
              <a:t>we </a:t>
            </a:r>
            <a:r>
              <a:rPr sz="2400" spc="-125" dirty="0">
                <a:latin typeface="Trebuchet MS"/>
                <a:cs typeface="Trebuchet MS"/>
              </a:rPr>
              <a:t>determine </a:t>
            </a:r>
            <a:r>
              <a:rPr sz="2400" spc="-160" dirty="0">
                <a:latin typeface="Trebuchet MS"/>
                <a:cs typeface="Trebuchet MS"/>
              </a:rPr>
              <a:t>the </a:t>
            </a:r>
            <a:r>
              <a:rPr sz="2400" spc="-140" dirty="0">
                <a:latin typeface="Trebuchet MS"/>
                <a:cs typeface="Trebuchet MS"/>
              </a:rPr>
              <a:t>difference </a:t>
            </a:r>
            <a:r>
              <a:rPr sz="2400" spc="-130" dirty="0">
                <a:latin typeface="Trebuchet MS"/>
                <a:cs typeface="Trebuchet MS"/>
              </a:rPr>
              <a:t>between  </a:t>
            </a:r>
            <a:r>
              <a:rPr sz="2400" spc="-160" dirty="0">
                <a:latin typeface="Trebuchet MS"/>
                <a:cs typeface="Trebuchet MS"/>
              </a:rPr>
              <a:t>the </a:t>
            </a:r>
            <a:r>
              <a:rPr sz="2400" spc="-75" dirty="0">
                <a:latin typeface="Trebuchet MS"/>
                <a:cs typeface="Trebuchet MS"/>
              </a:rPr>
              <a:t>hypothesized </a:t>
            </a:r>
            <a:r>
              <a:rPr sz="2400" spc="-135" dirty="0">
                <a:latin typeface="Trebuchet MS"/>
                <a:cs typeface="Trebuchet MS"/>
              </a:rPr>
              <a:t>parameter </a:t>
            </a:r>
            <a:r>
              <a:rPr sz="2400" spc="-85" dirty="0">
                <a:latin typeface="Trebuchet MS"/>
                <a:cs typeface="Trebuchet MS"/>
              </a:rPr>
              <a:t>value </a:t>
            </a:r>
            <a:r>
              <a:rPr sz="2400" spc="-45" dirty="0">
                <a:latin typeface="Trebuchet MS"/>
                <a:cs typeface="Trebuchet MS"/>
              </a:rPr>
              <a:t>and </a:t>
            </a:r>
            <a:r>
              <a:rPr sz="2400" spc="-160" dirty="0">
                <a:latin typeface="Trebuchet MS"/>
                <a:cs typeface="Trebuchet MS"/>
              </a:rPr>
              <a:t>the </a:t>
            </a:r>
            <a:r>
              <a:rPr sz="2400" spc="-75" dirty="0">
                <a:latin typeface="Trebuchet MS"/>
                <a:cs typeface="Trebuchet MS"/>
              </a:rPr>
              <a:t>sample</a:t>
            </a:r>
            <a:r>
              <a:rPr sz="2400" spc="-254" dirty="0">
                <a:latin typeface="Trebuchet MS"/>
                <a:cs typeface="Trebuchet MS"/>
              </a:rPr>
              <a:t> </a:t>
            </a:r>
            <a:r>
              <a:rPr sz="2400" spc="-135" dirty="0">
                <a:latin typeface="Trebuchet MS"/>
                <a:cs typeface="Trebuchet MS"/>
              </a:rPr>
              <a:t>value.)</a:t>
            </a:r>
            <a:endParaRPr sz="2400" dirty="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948449"/>
                <a:ext cx="8425339" cy="4119842"/>
              </a:xfrm>
            </p:spPr>
            <p:txBody>
              <a:bodyPr>
                <a:normAutofit fontScale="92500" lnSpcReduction="10000"/>
              </a:bodyPr>
              <a:lstStyle/>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The following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five steps </a:t>
                </a:r>
                <a:r>
                  <a:rPr lang="en-US" sz="2000" dirty="0">
                    <a:latin typeface="Times New Roman" panose="02020603050405020304" pitchFamily="18" charset="0"/>
                    <a:ea typeface="Tahoma" panose="020B0604030504040204" pitchFamily="34" charset="0"/>
                    <a:cs typeface="Times New Roman" panose="02020603050405020304" pitchFamily="18" charset="0"/>
                  </a:rPr>
                  <a:t>are followed when testing hypothesis</a:t>
                </a:r>
              </a:p>
              <a:p>
                <a:pPr marL="53975"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Specify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the null and alternate hypothesis, and an </a:t>
                </a: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acceptable level of </a:t>
                </a:r>
                <a14:m>
                  <m:oMath xmlns:m="http://schemas.openxmlformats.org/officeDocument/2006/math">
                    <m:r>
                      <a:rPr lang="en-US" sz="2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2000" b="1" dirty="0">
                    <a:latin typeface="Times New Roman" panose="02020603050405020304" pitchFamily="18" charset="0"/>
                    <a:ea typeface="Tahoma" panose="020B0604030504040204" pitchFamily="34" charset="0"/>
                    <a:cs typeface="Times New Roman" panose="02020603050405020304" pitchFamily="18" charset="0"/>
                  </a:rPr>
                  <a:t>.</a:t>
                </a:r>
              </a:p>
              <a:p>
                <a:pPr marL="2157095" lvl="6" indent="-457200">
                  <a:buFont typeface="+mj-lt"/>
                  <a:buAutoNum type="arabicPeriod"/>
                </a:pPr>
                <a:endParaRPr lang="en-US" sz="1000" b="1"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Determine an appropriate sample-based test statistics and the </a:t>
                </a: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rejection region</a:t>
                </a:r>
                <a:r>
                  <a:rPr lang="en-US" sz="2000" dirty="0">
                    <a:latin typeface="Times New Roman" panose="02020603050405020304" pitchFamily="18" charset="0"/>
                    <a:ea typeface="Tahoma" panose="020B0604030504040204" pitchFamily="34" charset="0"/>
                    <a:cs typeface="Times New Roman" panose="02020603050405020304" pitchFamily="18" charset="0"/>
                  </a:rPr>
                  <a:t> for the specified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Collect the sample data and calculate the test statistics.</a:t>
                </a:r>
              </a:p>
              <a:p>
                <a:pPr marL="2705735" lvl="8" indent="-457200">
                  <a:buFont typeface="+mj-lt"/>
                  <a:buAutoNum type="arabicPeriod"/>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Make a decision to either reject or fail to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a:latin typeface="Times New Roman" panose="02020603050405020304" pitchFamily="18" charset="0"/>
                    <a:ea typeface="Tahoma" panose="020B0604030504040204" pitchFamily="34" charset="0"/>
                    <a:cs typeface="Times New Roman" panose="02020603050405020304" pitchFamily="18" charset="0"/>
                  </a:rPr>
                  <a:t>Interpret the result in common language suitable for practitioner.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948449"/>
                <a:ext cx="8425339" cy="4119842"/>
              </a:xfrm>
              <a:blipFill>
                <a:blip r:embed="rId2"/>
                <a:stretch>
                  <a:fillRect l="-72" t="-1481" b="-2667"/>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
        <p:nvSpPr>
          <p:cNvPr id="6" name="Title 1"/>
          <p:cNvSpPr>
            <a:spLocks noGrp="1"/>
          </p:cNvSpPr>
          <p:nvPr>
            <p:ph type="title"/>
          </p:nvPr>
        </p:nvSpPr>
        <p:spPr>
          <a:xfrm>
            <a:off x="1787547" y="620486"/>
            <a:ext cx="8425339" cy="794048"/>
          </a:xfrm>
        </p:spPr>
        <p:txBody>
          <a:bodyPr>
            <a:normAutofit/>
          </a:bodyPr>
          <a:lstStyle/>
          <a:p>
            <a:r>
              <a:rPr lang="en-US" sz="4000" dirty="0">
                <a:solidFill>
                  <a:srgbClr val="A50021"/>
                </a:solidFill>
                <a:latin typeface="Times New Roman" pitchFamily="18" charset="0"/>
                <a:cs typeface="Times New Roman" pitchFamily="18" charset="0"/>
              </a:rPr>
              <a:t>Hypothesis Testing : 5 Steps	</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71987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425339" cy="4859450"/>
              </a:xfrm>
            </p:spPr>
            <p:txBody>
              <a:bodyPr>
                <a:normAutofit/>
              </a:bodyPr>
              <a:lstStyle/>
              <a:p>
                <a:pPr marL="0" lvl="2" indent="0" algn="just">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1: Specification of hypothesis and acceptable level of </a:t>
                </a:r>
                <a14:m>
                  <m:oMath xmlns:m="http://schemas.openxmlformats.org/officeDocument/2006/math">
                    <m:r>
                      <a:rPr lang="en-US" sz="2000" b="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𝛂</m:t>
                    </m:r>
                  </m:oMath>
                </a14:m>
                <a:endParaRPr lang="en-US" sz="2000" b="1" dirty="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Let us consider the hypotheses for the given problem as follows.</a:t>
                </a: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sSub>
                      <m:sSubPr>
                        <m:ctrlPr>
                          <a:rPr lang="en-US" sz="1800" i="1" dirty="0">
                            <a:solidFill>
                              <a:prstClr val="black"/>
                            </a:solidFill>
                            <a:latin typeface="Cambria Math" panose="02040503050406030204" pitchFamily="18" charset="0"/>
                            <a:cs typeface="Times New Roman" panose="02020603050405020304" pitchFamily="18" charset="0"/>
                          </a:rPr>
                        </m:ctrlPr>
                      </m:sSubPr>
                      <m:e>
                        <m:r>
                          <a:rPr lang="en-US" sz="1800" i="1" dirty="0">
                            <a:solidFill>
                              <a:prstClr val="black"/>
                            </a:solidFill>
                            <a:latin typeface="Cambria Math" panose="02040503050406030204" pitchFamily="18" charset="0"/>
                            <a:cs typeface="Times New Roman" panose="02020603050405020304" pitchFamily="18" charset="0"/>
                          </a:rPr>
                          <m:t>𝐻</m:t>
                        </m:r>
                      </m:e>
                      <m:sub>
                        <m:r>
                          <a:rPr lang="en-US" sz="1800" i="1" dirty="0">
                            <a:solidFill>
                              <a:prstClr val="black"/>
                            </a:solidFill>
                            <a:latin typeface="Cambria Math" panose="02040503050406030204" pitchFamily="18" charset="0"/>
                            <a:cs typeface="Times New Roman" panose="02020603050405020304" pitchFamily="18" charset="0"/>
                          </a:rPr>
                          <m:t>0</m:t>
                        </m:r>
                      </m:sub>
                    </m:sSub>
                    <m:r>
                      <a:rPr lang="en-US" sz="1800" i="1" dirty="0">
                        <a:solidFill>
                          <a:prstClr val="black"/>
                        </a:solidFill>
                        <a:latin typeface="Cambria Math" panose="02040503050406030204" pitchFamily="18" charset="0"/>
                        <a:cs typeface="Times New Roman" panose="02020603050405020304" pitchFamily="18" charset="0"/>
                      </a:rPr>
                      <m:t>:</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=500</m:t>
                    </m:r>
                  </m:oMath>
                </a14:m>
                <a:r>
                  <a:rPr lang="en-US" sz="1800" dirty="0">
                    <a:solidFill>
                      <a:prstClr val="black"/>
                    </a:solidFill>
                    <a:latin typeface="Times New Roman" panose="02020603050405020304" pitchFamily="18" charset="0"/>
                    <a:cs typeface="Times New Roman" panose="02020603050405020304" pitchFamily="18" charset="0"/>
                  </a:rPr>
                  <a:t> cups per day</a:t>
                </a:r>
              </a:p>
              <a:p>
                <a:pPr marL="804863" lvl="2" indent="0" algn="just">
                  <a:buClr>
                    <a:schemeClr val="accent3"/>
                  </a:buClr>
                  <a:buSzPct val="95000"/>
                  <a:buNone/>
                </a:pPr>
                <a:r>
                  <a:rPr lang="en-US" sz="1800" dirty="0">
                    <a:solidFill>
                      <a:srgbClr val="0B5ED7"/>
                    </a:solidFill>
                    <a:latin typeface="Times New Roman" panose="02020603050405020304" pitchFamily="18" charset="0"/>
                    <a:cs typeface="Times New Roman" panose="02020603050405020304" pitchFamily="18" charset="0"/>
                  </a:rPr>
                  <a:t>The null hypothesis that sales average 500 cups per day and they have not  increased.  </a:t>
                </a:r>
              </a:p>
              <a:p>
                <a:pPr marL="804863" lvl="2" indent="0" algn="just">
                  <a:buClr>
                    <a:schemeClr val="accent3"/>
                  </a:buClr>
                  <a:buSzPct val="95000"/>
                  <a:buNone/>
                </a:pPr>
                <a:endParaRPr lang="en-US" sz="1800" dirty="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left"/>
                    </m:oMathParaPr>
                    <m:oMath xmlns:m="http://schemas.openxmlformats.org/officeDocument/2006/math">
                      <m:sSub>
                        <m:sSubPr>
                          <m:ctrlPr>
                            <a:rPr lang="en-US" sz="1800" i="1" dirty="0">
                              <a:solidFill>
                                <a:prstClr val="black"/>
                              </a:solidFill>
                              <a:latin typeface="Cambria Math" panose="02040503050406030204" pitchFamily="18" charset="0"/>
                              <a:cs typeface="Times New Roman" panose="02020603050405020304" pitchFamily="18" charset="0"/>
                            </a:rPr>
                          </m:ctrlPr>
                        </m:sSubPr>
                        <m:e>
                          <m:r>
                            <a:rPr lang="en-US" sz="1800" i="1" dirty="0">
                              <a:solidFill>
                                <a:prstClr val="black"/>
                              </a:solidFill>
                              <a:latin typeface="Cambria Math" panose="02040503050406030204" pitchFamily="18" charset="0"/>
                              <a:cs typeface="Times New Roman" panose="02020603050405020304" pitchFamily="18" charset="0"/>
                            </a:rPr>
                            <m:t>𝐻</m:t>
                          </m:r>
                        </m:e>
                        <m:sub>
                          <m:r>
                            <a:rPr lang="en-US" sz="1800" i="1" dirty="0">
                              <a:solidFill>
                                <a:prstClr val="black"/>
                              </a:solidFill>
                              <a:latin typeface="Cambria Math" panose="02040503050406030204" pitchFamily="18" charset="0"/>
                              <a:cs typeface="Times New Roman" panose="02020603050405020304" pitchFamily="18" charset="0"/>
                            </a:rPr>
                            <m:t>0</m:t>
                          </m:r>
                        </m:sub>
                      </m:sSub>
                      <m:r>
                        <a:rPr lang="en-US" sz="1800" i="1" dirty="0">
                          <a:solidFill>
                            <a:prstClr val="black"/>
                          </a:solidFill>
                          <a:latin typeface="Cambria Math" panose="02040503050406030204" pitchFamily="18" charset="0"/>
                          <a:cs typeface="Times New Roman" panose="02020603050405020304" pitchFamily="18" charset="0"/>
                        </a:rPr>
                        <m:t>:</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&gt;500</m:t>
                      </m:r>
                    </m:oMath>
                  </m:oMathPara>
                </a14:m>
                <a:endParaRPr lang="en-US" sz="1800" dirty="0">
                  <a:solidFill>
                    <a:prstClr val="black"/>
                  </a:solidFill>
                  <a:latin typeface="Times New Roman" panose="02020603050405020304" pitchFamily="18" charset="0"/>
                  <a:cs typeface="Times New Roman" panose="02020603050405020304" pitchFamily="18" charset="0"/>
                </a:endParaRPr>
              </a:p>
              <a:p>
                <a:pPr marL="804863" lvl="2" indent="0" algn="just">
                  <a:buClr>
                    <a:schemeClr val="accent3"/>
                  </a:buClr>
                  <a:buSzPct val="95000"/>
                  <a:buNone/>
                </a:pPr>
                <a:r>
                  <a:rPr lang="en-US" sz="1800" dirty="0">
                    <a:solidFill>
                      <a:srgbClr val="0B5ED7"/>
                    </a:solidFill>
                    <a:latin typeface="Times New Roman" panose="02020603050405020304" pitchFamily="18" charset="0"/>
                    <a:cs typeface="Times New Roman" panose="02020603050405020304" pitchFamily="18" charset="0"/>
                  </a:rPr>
                  <a:t>The alternative hypothesis is that the sales have increased.	</a:t>
                </a: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Given the acceptance level of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=0.05</m:t>
                    </m:r>
                    <m:r>
                      <a:rPr lang="en-US" sz="1800" b="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𝑖</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𝑒</m:t>
                    </m:r>
                    <m:r>
                      <a:rPr lang="en-US" sz="1800" i="1" dirty="0">
                        <a:latin typeface="Cambria Math" panose="02040503050406030204" pitchFamily="18" charset="0"/>
                        <a:cs typeface="Times New Roman" panose="02020603050405020304" pitchFamily="18" charset="0"/>
                      </a:rPr>
                      <m:t>., 5% </m:t>
                    </m:r>
                    <m:r>
                      <a:rPr lang="en-US" sz="1800" i="1" dirty="0">
                        <a:latin typeface="Cambria Math" panose="02040503050406030204" pitchFamily="18" charset="0"/>
                        <a:cs typeface="Times New Roman" panose="02020603050405020304" pitchFamily="18" charset="0"/>
                      </a:rPr>
                      <m:t>𝑙𝑒𝑣𝑒𝑙</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𝑠𝑖𝑔𝑛𝑖𝑓𝑖𝑐𝑎𝑛𝑐𝑒</m:t>
                    </m:r>
                    <m:r>
                      <a:rPr lang="en-US" sz="1800" i="1" dirty="0">
                        <a:latin typeface="Cambria Math" panose="02040503050406030204" pitchFamily="18" charset="0"/>
                        <a:cs typeface="Times New Roman" panose="02020603050405020304" pitchFamily="18" charset="0"/>
                      </a:rPr>
                      <m:t>)</m:t>
                    </m:r>
                  </m:oMath>
                </a14:m>
                <a:endParaRPr lang="en-US" sz="1800" dirty="0">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425339" cy="4859450"/>
              </a:xfrm>
              <a:blipFill>
                <a:blip r:embed="rId2"/>
                <a:stretch>
                  <a:fillRect l="-796" t="-627" r="-579"/>
                </a:stretch>
              </a:blipFill>
            </p:spPr>
            <p:txBody>
              <a:bodyPr/>
              <a:lstStyle/>
              <a:p>
                <a:r>
                  <a:rPr lang="en-IN">
                    <a:noFill/>
                  </a:rPr>
                  <a:t> </a:t>
                </a:r>
              </a:p>
            </p:txBody>
          </p:sp>
        </mc:Fallback>
      </mc:AlternateContent>
      <p:sp>
        <p:nvSpPr>
          <p:cNvPr id="8"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1</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284897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09164" y="1523394"/>
                <a:ext cx="8425339" cy="4953606"/>
              </a:xfrm>
            </p:spPr>
            <p:txBody>
              <a:bodyPr>
                <a:normAutofit fontScale="92500" lnSpcReduction="10000"/>
              </a:bodyPr>
              <a:lstStyle/>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Step 2: Sample-based test statistics and the rejection region for specified </a:t>
                </a:r>
                <a14:m>
                  <m:oMath xmlns:m="http://schemas.openxmlformats.org/officeDocument/2006/math">
                    <m:sSub>
                      <m:sSubPr>
                        <m:ctrlPr>
                          <a:rPr lang="en-US" sz="2000" b="1" i="1">
                            <a:solidFill>
                              <a:srgbClr val="0B5ED7"/>
                            </a:solidFill>
                            <a:latin typeface="Cambria Math" panose="02040503050406030204" pitchFamily="18" charset="0"/>
                            <a:cs typeface="Times New Roman" panose="02020603050405020304" pitchFamily="18" charset="0"/>
                          </a:rPr>
                        </m:ctrlPr>
                      </m:sSubPr>
                      <m:e>
                        <m:r>
                          <a:rPr lang="en-US" sz="2000" b="1">
                            <a:solidFill>
                              <a:srgbClr val="0B5ED7"/>
                            </a:solidFill>
                            <a:latin typeface="Cambria Math" panose="02040503050406030204" pitchFamily="18" charset="0"/>
                            <a:cs typeface="Times New Roman" panose="02020603050405020304" pitchFamily="18" charset="0"/>
                          </a:rPr>
                          <m:t>𝐇</m:t>
                        </m:r>
                      </m:e>
                      <m:sub>
                        <m:r>
                          <a:rPr lang="en-US" sz="2000" b="1">
                            <a:solidFill>
                              <a:srgbClr val="0B5ED7"/>
                            </a:solidFill>
                            <a:latin typeface="Cambria Math" panose="02040503050406030204" pitchFamily="18" charset="0"/>
                            <a:cs typeface="Times New Roman" panose="02020603050405020304" pitchFamily="18" charset="0"/>
                          </a:rPr>
                          <m:t>𝟎</m:t>
                        </m:r>
                      </m:sub>
                    </m:sSub>
                  </m:oMath>
                </a14:m>
                <a:endParaRPr lang="en-US" sz="2000" b="1" dirty="0">
                  <a:solidFill>
                    <a:srgbClr val="0B5ED7"/>
                  </a:solidFill>
                  <a:latin typeface="Times New Roman" panose="02020603050405020304" pitchFamily="18" charset="0"/>
                  <a:cs typeface="Times New Roman" panose="02020603050405020304" pitchFamily="18" charset="0"/>
                </a:endParaRPr>
              </a:p>
              <a:p>
                <a:pPr marL="0" indent="0" algn="just">
                  <a:buNone/>
                </a:pPr>
                <a:endParaRPr lang="en-US" b="1" i="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Given the sample as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0B5ED7"/>
                    </a:solidFill>
                    <a:latin typeface="Times New Roman" panose="02020603050405020304" pitchFamily="18" charset="0"/>
                    <a:cs typeface="Times New Roman" panose="02020603050405020304" pitchFamily="18" charset="0"/>
                  </a:rPr>
                  <a:t>550  570  490  615  505  580  570  460  580  530  526</a:t>
                </a:r>
              </a:p>
              <a:p>
                <a:pPr algn="just">
                  <a:buAutoNum type="arabicPlain" startAt="550"/>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Since the sample size is small and the population standard deviation is not known, we shall use </a:t>
                </a:r>
                <a14:m>
                  <m:oMath xmlns:m="http://schemas.openxmlformats.org/officeDocument/2006/math">
                    <m:r>
                      <a:rPr lang="en-US" i="1" dirty="0">
                        <a:latin typeface="Cambria Math" panose="02040503050406030204" pitchFamily="18" charset="0"/>
                        <a:cs typeface="Times New Roman" panose="02020603050405020304" pitchFamily="18" charset="0"/>
                      </a:rPr>
                      <m:t>𝑡</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𝑡𝑒𝑠𝑡</m:t>
                    </m:r>
                  </m:oMath>
                </a14:m>
                <a:r>
                  <a:rPr lang="en-US" dirty="0">
                    <a:latin typeface="Times New Roman" panose="02020603050405020304" pitchFamily="18" charset="0"/>
                    <a:cs typeface="Times New Roman" panose="02020603050405020304" pitchFamily="18" charset="0"/>
                  </a:rPr>
                  <a:t> assuming normal population. The test statistics </a:t>
                </a:r>
                <a14:m>
                  <m:oMath xmlns:m="http://schemas.openxmlformats.org/officeDocument/2006/math">
                    <m:r>
                      <a:rPr lang="en-US" i="1" dirty="0">
                        <a:latin typeface="Cambria Math" panose="02040503050406030204" pitchFamily="18" charset="0"/>
                        <a:cs typeface="Times New Roman" panose="02020603050405020304" pitchFamily="18" charset="0"/>
                      </a:rPr>
                      <m:t>𝑡</m:t>
                    </m:r>
                  </m:oMath>
                </a14:m>
                <a:r>
                  <a:rPr lang="en-US" dirty="0">
                    <a:latin typeface="Times New Roman" panose="02020603050405020304" pitchFamily="18" charset="0"/>
                    <a:cs typeface="Times New Roman" panose="02020603050405020304" pitchFamily="18" charset="0"/>
                  </a:rPr>
                  <a:t> is</a:t>
                </a:r>
              </a:p>
              <a:p>
                <a:pPr marL="0" indent="0" algn="just">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Times New Roman" panose="02020603050405020304" pitchFamily="18" charset="0"/>
                        </a:rPr>
                        <m:t>𝑡</m:t>
                      </m:r>
                      <m:r>
                        <a:rPr lang="en-US" i="1" dirty="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itchFamily="18" charset="0"/>
                            </a:rPr>
                          </m:ctrlPr>
                        </m:fPr>
                        <m:num>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𝑋</m:t>
                              </m:r>
                            </m:e>
                          </m:acc>
                          <m:r>
                            <a:rPr lang="en-US" i="1">
                              <a:latin typeface="Cambria Math" panose="02040503050406030204" pitchFamily="18" charset="0"/>
                              <a:cs typeface="Times New Roman" pitchFamily="18" charset="0"/>
                            </a:rPr>
                            <m:t>−</m:t>
                          </m:r>
                          <m:r>
                            <a:rPr lang="en-US" i="1">
                              <a:latin typeface="Cambria Math" panose="02040503050406030204" pitchFamily="18" charset="0"/>
                              <a:ea typeface="Cambria Math" panose="02040503050406030204" pitchFamily="18" charset="0"/>
                              <a:cs typeface="Times New Roman" pitchFamily="18" charset="0"/>
                            </a:rPr>
                            <m:t>𝜇</m:t>
                          </m:r>
                        </m:num>
                        <m:den>
                          <m:r>
                            <a:rPr lang="en-US" i="1">
                              <a:latin typeface="Cambria Math" panose="02040503050406030204" pitchFamily="18" charset="0"/>
                              <a:ea typeface="Cambria Math" panose="02040503050406030204" pitchFamily="18" charset="0"/>
                              <a:cs typeface="Times New Roman" pitchFamily="18" charset="0"/>
                            </a:rPr>
                            <m:t>𝑆</m:t>
                          </m:r>
                          <m:r>
                            <a:rPr lang="en-US" i="1">
                              <a:latin typeface="Cambria Math" panose="02040503050406030204" pitchFamily="18" charset="0"/>
                              <a:ea typeface="Cambria Math" panose="02040503050406030204" pitchFamily="18" charset="0"/>
                              <a:cs typeface="Times New Roman" pitchFamily="18" charset="0"/>
                            </a:rPr>
                            <m:t>/</m:t>
                          </m:r>
                          <m:rad>
                            <m:radPr>
                              <m:degHide m:val="on"/>
                              <m:ctrlPr>
                                <a:rPr lang="en-US" i="1">
                                  <a:latin typeface="Cambria Math" panose="02040503050406030204" pitchFamily="18" charset="0"/>
                                  <a:ea typeface="Cambria Math" panose="02040503050406030204" pitchFamily="18" charset="0"/>
                                  <a:cs typeface="Times New Roman" pitchFamily="18" charset="0"/>
                                </a:rPr>
                              </m:ctrlPr>
                            </m:radPr>
                            <m:deg/>
                            <m:e>
                              <m:r>
                                <a:rPr lang="en-US" i="1">
                                  <a:latin typeface="Cambria Math" panose="02040503050406030204" pitchFamily="18" charset="0"/>
                                  <a:ea typeface="Cambria Math" panose="02040503050406030204" pitchFamily="18" charset="0"/>
                                  <a:cs typeface="Times New Roman" pitchFamily="18" charset="0"/>
                                </a:rPr>
                                <m:t>𝑛</m:t>
                              </m:r>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To find </a:t>
                </a:r>
                <a14:m>
                  <m:oMath xmlns:m="http://schemas.openxmlformats.org/officeDocument/2006/math">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𝑋</m:t>
                        </m:r>
                      </m:e>
                    </m:acc>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i="1">
                        <a:latin typeface="Cambria Math" panose="02040503050406030204" pitchFamily="18" charset="0"/>
                        <a:ea typeface="Cambria Math" panose="02040503050406030204" pitchFamily="18" charset="0"/>
                        <a:cs typeface="Times New Roman" pitchFamily="18" charset="0"/>
                      </a:rPr>
                      <m:t>𝑆</m:t>
                    </m:r>
                  </m:oMath>
                </a14:m>
                <a:r>
                  <a:rPr lang="en-US" dirty="0">
                    <a:latin typeface="Times New Roman" panose="02020603050405020304" pitchFamily="18" charset="0"/>
                    <a:cs typeface="Times New Roman" panose="02020603050405020304" pitchFamily="18" charset="0"/>
                  </a:rPr>
                  <a:t>, we make the following computations.</a:t>
                </a:r>
              </a:p>
              <a:p>
                <a:pPr marL="0" indent="0" algn="ctr">
                  <a:buNone/>
                </a:pPr>
                <a:endParaRPr lang="en-US" i="1" dirty="0">
                  <a:latin typeface="Cambria Math"/>
                  <a:cs typeface="Times New Roman" pitchFamily="18" charset="0"/>
                </a:endParaRPr>
              </a:p>
              <a:p>
                <a:pPr marL="0" indent="0" algn="ctr">
                  <a:buNone/>
                </a:pPr>
                <a14:m>
                  <m:oMath xmlns:m="http://schemas.openxmlformats.org/officeDocument/2006/math">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𝑋</m:t>
                        </m:r>
                      </m:e>
                    </m:acc>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dirty="0">
                        <a:latin typeface="Cambria Math" panose="02040503050406030204" pitchFamily="18" charset="0"/>
                        <a:cs typeface="Times New Roman" panose="02020603050405020304" pitchFamily="18" charset="0"/>
                      </a:rPr>
                      <m:t> </m:t>
                    </m:r>
                    <m:f>
                      <m:fPr>
                        <m:ctrlPr>
                          <a:rPr lang="en-US" i="1" dirty="0">
                            <a:latin typeface="Cambria Math" panose="02040503050406030204" pitchFamily="18" charset="0"/>
                            <a:cs typeface="Times New Roman" panose="02020603050405020304" pitchFamily="18" charset="0"/>
                          </a:rPr>
                        </m:ctrlPr>
                      </m:fPr>
                      <m:num>
                        <m:nary>
                          <m:naryPr>
                            <m:chr m:val="∑"/>
                            <m:subHide m:val="on"/>
                            <m:supHide m:val="on"/>
                            <m:ctrlPr>
                              <a:rPr lang="en-US" i="1" dirty="0">
                                <a:latin typeface="Cambria Math" panose="02040503050406030204" pitchFamily="18" charset="0"/>
                                <a:cs typeface="Times New Roman" panose="02020603050405020304" pitchFamily="18" charset="0"/>
                              </a:rPr>
                            </m:ctrlPr>
                          </m:naryPr>
                          <m:sub/>
                          <m:sup/>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𝑋</m:t>
                                </m:r>
                              </m:e>
                              <m:sub>
                                <m:r>
                                  <a:rPr lang="en-US" i="1" dirty="0">
                                    <a:latin typeface="Cambria Math" panose="02040503050406030204" pitchFamily="18" charset="0"/>
                                    <a:cs typeface="Times New Roman" panose="02020603050405020304" pitchFamily="18" charset="0"/>
                                  </a:rPr>
                                  <m:t>𝑖</m:t>
                                </m:r>
                              </m:sub>
                            </m:sSub>
                          </m:e>
                        </m:nary>
                      </m:num>
                      <m:den>
                        <m:r>
                          <a:rPr lang="en-US" i="1" dirty="0">
                            <a:latin typeface="Cambria Math" panose="02040503050406030204" pitchFamily="18" charset="0"/>
                            <a:cs typeface="Times New Roman" panose="02020603050405020304" pitchFamily="18" charset="0"/>
                          </a:rPr>
                          <m:t>𝑛</m:t>
                        </m:r>
                      </m:den>
                    </m:f>
                    <m:r>
                      <a:rPr lang="en-US" i="1" dirty="0">
                        <a:latin typeface="Cambria Math" panose="02040503050406030204" pitchFamily="18" charset="0"/>
                        <a:cs typeface="Times New Roman" panose="02020603050405020304" pitchFamily="18" charset="0"/>
                      </a:rPr>
                      <m:t>=</m:t>
                    </m:r>
                    <m:f>
                      <m:fPr>
                        <m:ctrlPr>
                          <a:rPr lang="en-US" i="1" dirty="0">
                            <a:latin typeface="Cambria Math" panose="02040503050406030204" pitchFamily="18" charset="0"/>
                            <a:cs typeface="Times New Roman" panose="02020603050405020304" pitchFamily="18" charset="0"/>
                          </a:rPr>
                        </m:ctrlPr>
                      </m:fPr>
                      <m:num>
                        <m:r>
                          <a:rPr lang="en-US" i="1" dirty="0">
                            <a:latin typeface="Cambria Math" panose="02040503050406030204" pitchFamily="18" charset="0"/>
                            <a:cs typeface="Times New Roman" panose="02020603050405020304" pitchFamily="18" charset="0"/>
                          </a:rPr>
                          <m:t>6576</m:t>
                        </m:r>
                      </m:num>
                      <m:den>
                        <m:r>
                          <a:rPr lang="en-US" i="1" dirty="0">
                            <a:latin typeface="Cambria Math" panose="02040503050406030204" pitchFamily="18" charset="0"/>
                            <a:cs typeface="Times New Roman" panose="02020603050405020304" pitchFamily="18" charset="0"/>
                          </a:rPr>
                          <m:t>12</m:t>
                        </m:r>
                      </m:den>
                    </m:f>
                    <m:r>
                      <a:rPr lang="en-US" i="1" dirty="0">
                        <a:latin typeface="Cambria Math" panose="02040503050406030204" pitchFamily="18" charset="0"/>
                        <a:cs typeface="Times New Roman" panose="02020603050405020304" pitchFamily="18" charset="0"/>
                      </a:rPr>
                      <m:t>=548</m:t>
                    </m:r>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09164" y="1523394"/>
                <a:ext cx="8425339" cy="4953606"/>
              </a:xfrm>
              <a:blipFill>
                <a:blip r:embed="rId2"/>
                <a:stretch>
                  <a:fillRect l="-651" t="-1230" r="-507" b="-332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
        <p:nvSpPr>
          <p:cNvPr id="7"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2</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34357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
        <p:nvSpPr>
          <p:cNvPr id="19" name="Content Placeholder 2"/>
          <p:cNvSpPr>
            <a:spLocks noGrp="1"/>
          </p:cNvSpPr>
          <p:nvPr>
            <p:ph idx="1"/>
          </p:nvPr>
        </p:nvSpPr>
        <p:spPr>
          <a:xfrm>
            <a:off x="1820204" y="1378310"/>
            <a:ext cx="8425339" cy="4859450"/>
          </a:xfrm>
        </p:spPr>
        <p:txBody>
          <a:bodyPr>
            <a:normAutofit/>
          </a:bodyPr>
          <a:lstStyle/>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	</a:t>
            </a: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574697196"/>
                  </p:ext>
                </p:extLst>
              </p:nvPr>
            </p:nvGraphicFramePr>
            <p:xfrm>
              <a:off x="2148671" y="1028562"/>
              <a:ext cx="5975108" cy="5096513"/>
            </p:xfrm>
            <a:graphic>
              <a:graphicData uri="http://schemas.openxmlformats.org/drawingml/2006/table">
                <a:tbl>
                  <a:tblPr firstRow="1" bandRow="1">
                    <a:tableStyleId>{5C22544A-7EE6-4342-B048-85BDC9FD1C3A}</a:tableStyleId>
                  </a:tblPr>
                  <a:tblGrid>
                    <a:gridCol w="1174485">
                      <a:extLst>
                        <a:ext uri="{9D8B030D-6E8A-4147-A177-3AD203B41FA5}">
                          <a16:colId xmlns:a16="http://schemas.microsoft.com/office/drawing/2014/main" val="20000"/>
                        </a:ext>
                      </a:extLst>
                    </a:gridCol>
                    <a:gridCol w="1447823">
                      <a:extLst>
                        <a:ext uri="{9D8B030D-6E8A-4147-A177-3AD203B41FA5}">
                          <a16:colId xmlns:a16="http://schemas.microsoft.com/office/drawing/2014/main" val="20001"/>
                        </a:ext>
                      </a:extLst>
                    </a:gridCol>
                    <a:gridCol w="1159934">
                      <a:extLst>
                        <a:ext uri="{9D8B030D-6E8A-4147-A177-3AD203B41FA5}">
                          <a16:colId xmlns:a16="http://schemas.microsoft.com/office/drawing/2014/main" val="20002"/>
                        </a:ext>
                      </a:extLst>
                    </a:gridCol>
                    <a:gridCol w="2192866">
                      <a:extLst>
                        <a:ext uri="{9D8B030D-6E8A-4147-A177-3AD203B41FA5}">
                          <a16:colId xmlns:a16="http://schemas.microsoft.com/office/drawing/2014/main" val="20003"/>
                        </a:ext>
                      </a:extLst>
                    </a:gridCol>
                  </a:tblGrid>
                  <a:tr h="343589">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𝑆𝑎𝑚𝑝𝑙𝑒</m:t>
                                </m:r>
                                <m:r>
                                  <a:rPr lang="en-US" sz="1600" i="1" dirty="0" smtClean="0">
                                    <a:latin typeface="Cambria Math" panose="02040503050406030204" pitchFamily="18" charset="0"/>
                                  </a:rPr>
                                  <m:t> #</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oMath>
                            </m:oMathPara>
                          </a14:m>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r>
                                  <a:rPr lang="en-US" sz="1600" b="1" i="0"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1"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r>
                                      <a:rPr lang="en-US" sz="1600" b="1" i="0"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r>
                                      <m:rPr>
                                        <m:nor/>
                                      </m:rPr>
                                      <a:rPr lang="en-US" sz="1600" dirty="0"/>
                                      <m:t> </m:t>
                                    </m:r>
                                    <m: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oMath>
                            </m:oMathPara>
                          </a14:m>
                          <a:endParaRPr lang="en-US" sz="1600" dirty="0"/>
                        </a:p>
                      </a:txBody>
                      <a:tcPr/>
                    </a:tc>
                    <a:extLst>
                      <a:ext uri="{0D108BD9-81ED-4DB2-BD59-A6C34878D82A}">
                        <a16:rowId xmlns:a16="http://schemas.microsoft.com/office/drawing/2014/main" val="10000"/>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550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m:t>
                                </m:r>
                              </m:oMath>
                            </m:oMathPara>
                          </a14:m>
                          <a:endParaRPr lang="en-US" sz="1600" dirty="0"/>
                        </a:p>
                      </a:txBody>
                      <a:tcPr anchor="ctr"/>
                    </a:tc>
                    <a:extLst>
                      <a:ext uri="{0D108BD9-81ED-4DB2-BD59-A6C34878D82A}">
                        <a16:rowId xmlns:a16="http://schemas.microsoft.com/office/drawing/2014/main" val="10001"/>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570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484</m:t>
                                </m:r>
                              </m:oMath>
                            </m:oMathPara>
                          </a14:m>
                          <a:endParaRPr lang="en-US" sz="1600" dirty="0"/>
                        </a:p>
                      </a:txBody>
                      <a:tcPr anchor="ctr"/>
                    </a:tc>
                    <a:extLst>
                      <a:ext uri="{0D108BD9-81ED-4DB2-BD59-A6C34878D82A}">
                        <a16:rowId xmlns:a16="http://schemas.microsoft.com/office/drawing/2014/main" val="10002"/>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490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3364</m:t>
                                </m:r>
                              </m:oMath>
                            </m:oMathPara>
                          </a14:m>
                          <a:endParaRPr lang="en-US" sz="1600" dirty="0"/>
                        </a:p>
                      </a:txBody>
                      <a:tcPr anchor="ctr"/>
                    </a:tc>
                    <a:extLst>
                      <a:ext uri="{0D108BD9-81ED-4DB2-BD59-A6C34878D82A}">
                        <a16:rowId xmlns:a16="http://schemas.microsoft.com/office/drawing/2014/main" val="10003"/>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615</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67</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4489</m:t>
                                </m:r>
                              </m:oMath>
                            </m:oMathPara>
                          </a14:m>
                          <a:endParaRPr lang="en-US" sz="1600" dirty="0"/>
                        </a:p>
                      </a:txBody>
                      <a:tcPr anchor="ctr"/>
                    </a:tc>
                    <a:extLst>
                      <a:ext uri="{0D108BD9-81ED-4DB2-BD59-A6C34878D82A}">
                        <a16:rowId xmlns:a16="http://schemas.microsoft.com/office/drawing/2014/main" val="10004"/>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505</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−43</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1849</m:t>
                                </m:r>
                              </m:oMath>
                            </m:oMathPara>
                          </a14:m>
                          <a:endParaRPr lang="en-US" sz="1600" dirty="0"/>
                        </a:p>
                      </a:txBody>
                      <a:tcPr anchor="ctr"/>
                    </a:tc>
                    <a:extLst>
                      <a:ext uri="{0D108BD9-81ED-4DB2-BD59-A6C34878D82A}">
                        <a16:rowId xmlns:a16="http://schemas.microsoft.com/office/drawing/2014/main" val="10005"/>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580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1024</m:t>
                                </m:r>
                              </m:oMath>
                            </m:oMathPara>
                          </a14:m>
                          <a:endParaRPr lang="en-US" sz="1600" dirty="0"/>
                        </a:p>
                      </a:txBody>
                      <a:tcPr anchor="ctr"/>
                    </a:tc>
                    <a:extLst>
                      <a:ext uri="{0D108BD9-81ED-4DB2-BD59-A6C34878D82A}">
                        <a16:rowId xmlns:a16="http://schemas.microsoft.com/office/drawing/2014/main" val="10006"/>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7</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570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484</m:t>
                                </m:r>
                              </m:oMath>
                            </m:oMathPara>
                          </a14:m>
                          <a:endParaRPr lang="en-US" sz="1600" dirty="0"/>
                        </a:p>
                      </a:txBody>
                      <a:tcPr anchor="ctr"/>
                    </a:tc>
                    <a:extLst>
                      <a:ext uri="{0D108BD9-81ED-4DB2-BD59-A6C34878D82A}">
                        <a16:rowId xmlns:a16="http://schemas.microsoft.com/office/drawing/2014/main" val="10007"/>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460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−88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7744</m:t>
                                </m:r>
                              </m:oMath>
                            </m:oMathPara>
                          </a14:m>
                          <a:endParaRPr lang="en-US" sz="1600" dirty="0"/>
                        </a:p>
                      </a:txBody>
                      <a:tcPr anchor="ctr"/>
                    </a:tc>
                    <a:extLst>
                      <a:ext uri="{0D108BD9-81ED-4DB2-BD59-A6C34878D82A}">
                        <a16:rowId xmlns:a16="http://schemas.microsoft.com/office/drawing/2014/main" val="10008"/>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9</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600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2704</m:t>
                                </m:r>
                              </m:oMath>
                            </m:oMathPara>
                          </a14:m>
                          <a:endParaRPr lang="en-US" sz="1600" dirty="0"/>
                        </a:p>
                      </a:txBody>
                      <a:tcPr anchor="ctr"/>
                    </a:tc>
                    <a:extLst>
                      <a:ext uri="{0D108BD9-81ED-4DB2-BD59-A6C34878D82A}">
                        <a16:rowId xmlns:a16="http://schemas.microsoft.com/office/drawing/2014/main" val="10009"/>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580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1024</m:t>
                                </m:r>
                              </m:oMath>
                            </m:oMathPara>
                          </a14:m>
                          <a:endParaRPr lang="en-US" sz="1600" dirty="0"/>
                        </a:p>
                      </a:txBody>
                      <a:tcPr anchor="ctr"/>
                    </a:tc>
                    <a:extLst>
                      <a:ext uri="{0D108BD9-81ED-4DB2-BD59-A6C34878D82A}">
                        <a16:rowId xmlns:a16="http://schemas.microsoft.com/office/drawing/2014/main" val="10010"/>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11</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530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324</m:t>
                                </m:r>
                              </m:oMath>
                            </m:oMathPara>
                          </a14:m>
                          <a:endParaRPr lang="en-US" sz="1600" dirty="0"/>
                        </a:p>
                      </a:txBody>
                      <a:tcPr anchor="ctr"/>
                    </a:tc>
                    <a:extLst>
                      <a:ext uri="{0D108BD9-81ED-4DB2-BD59-A6C34878D82A}">
                        <a16:rowId xmlns:a16="http://schemas.microsoft.com/office/drawing/2014/main" val="10011"/>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526</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484</m:t>
                                </m:r>
                              </m:oMath>
                            </m:oMathPara>
                          </a14:m>
                          <a:endParaRPr lang="en-US" sz="1600" dirty="0"/>
                        </a:p>
                      </a:txBody>
                      <a:tcPr anchor="ctr"/>
                    </a:tc>
                    <a:extLst>
                      <a:ext uri="{0D108BD9-81ED-4DB2-BD59-A6C34878D82A}">
                        <a16:rowId xmlns:a16="http://schemas.microsoft.com/office/drawing/2014/main" val="10012"/>
                      </a:ext>
                    </a:extLst>
                  </a:tr>
                  <a:tr h="698148">
                    <a:tc>
                      <a:txBody>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𝑛</m:t>
                                </m:r>
                                <m:r>
                                  <a:rPr lang="en-US" sz="1600" i="1" dirty="0" smtClean="0">
                                    <a:latin typeface="Cambria Math" panose="02040503050406030204" pitchFamily="18" charset="0"/>
                                  </a:rPr>
                                  <m:t>=12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i="1" smtClean="0">
                                        <a:latin typeface="Cambria Math" panose="02040503050406030204" pitchFamily="18" charset="0"/>
                                      </a:rPr>
                                    </m:ctrlPr>
                                  </m:naryPr>
                                  <m:sub/>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=6576</m:t>
                                    </m:r>
                                  </m:e>
                                </m:nary>
                              </m:oMath>
                            </m:oMathPara>
                          </a14:m>
                          <a:endParaRPr lang="en-US" sz="1600" dirty="0"/>
                        </a:p>
                      </a:txBody>
                      <a:tcPr anchor="ctr"/>
                    </a:tc>
                    <a:tc>
                      <a:txBody>
                        <a:bodyPr/>
                        <a:lstStyle/>
                        <a:p>
                          <a:pPr algn="ctr"/>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i="1" smtClean="0">
                                        <a:latin typeface="Cambria Math" panose="02040503050406030204" pitchFamily="18" charset="0"/>
                                      </a:rPr>
                                    </m:ctrlPr>
                                  </m:naryPr>
                                  <m:sub/>
                                  <m:sup/>
                                  <m:e>
                                    <m:sSup>
                                      <m:sSupPr>
                                        <m:ctrlPr>
                                          <a:rPr lang="en-US" sz="1600" i="1" smtClean="0">
                                            <a:latin typeface="Cambria Math" panose="02040503050406030204" pitchFamily="18" charset="0"/>
                                          </a:rPr>
                                        </m:ctrlPr>
                                      </m:sSup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𝑋</m:t>
                                            </m:r>
                                          </m:e>
                                        </m:acc>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=23978</m:t>
                                    </m:r>
                                  </m:e>
                                </m:nary>
                              </m:oMath>
                            </m:oMathPara>
                          </a14:m>
                          <a:endParaRPr lang="en-US" sz="1600" dirty="0"/>
                        </a:p>
                      </a:txBody>
                      <a:tcPr anchor="ctr"/>
                    </a:tc>
                    <a:extLst>
                      <a:ext uri="{0D108BD9-81ED-4DB2-BD59-A6C34878D82A}">
                        <a16:rowId xmlns:a16="http://schemas.microsoft.com/office/drawing/2014/main" val="1001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xmlns="" val="3574697196"/>
                  </p:ext>
                </p:extLst>
              </p:nvPr>
            </p:nvGraphicFramePr>
            <p:xfrm>
              <a:off x="2148671" y="1028562"/>
              <a:ext cx="5975108" cy="5453028"/>
            </p:xfrm>
            <a:graphic>
              <a:graphicData uri="http://schemas.openxmlformats.org/drawingml/2006/table">
                <a:tbl>
                  <a:tblPr firstRow="1" bandRow="1">
                    <a:tableStyleId>{5C22544A-7EE6-4342-B048-85BDC9FD1C3A}</a:tableStyleId>
                  </a:tblPr>
                  <a:tblGrid>
                    <a:gridCol w="1174485">
                      <a:extLst>
                        <a:ext uri="{9D8B030D-6E8A-4147-A177-3AD203B41FA5}">
                          <a16:colId xmlns:a16="http://schemas.microsoft.com/office/drawing/2014/main" xmlns="" val="20000"/>
                        </a:ext>
                      </a:extLst>
                    </a:gridCol>
                    <a:gridCol w="1447823">
                      <a:extLst>
                        <a:ext uri="{9D8B030D-6E8A-4147-A177-3AD203B41FA5}">
                          <a16:colId xmlns:a16="http://schemas.microsoft.com/office/drawing/2014/main" xmlns="" val="20001"/>
                        </a:ext>
                      </a:extLst>
                    </a:gridCol>
                    <a:gridCol w="1159934">
                      <a:extLst>
                        <a:ext uri="{9D8B030D-6E8A-4147-A177-3AD203B41FA5}">
                          <a16:colId xmlns:a16="http://schemas.microsoft.com/office/drawing/2014/main" xmlns="" val="20002"/>
                        </a:ext>
                      </a:extLst>
                    </a:gridCol>
                    <a:gridCol w="2192866">
                      <a:extLst>
                        <a:ext uri="{9D8B030D-6E8A-4147-A177-3AD203B41FA5}">
                          <a16:colId xmlns:a16="http://schemas.microsoft.com/office/drawing/2014/main" xmlns="" val="20003"/>
                        </a:ext>
                      </a:extLst>
                    </a:gridCol>
                  </a:tblGrid>
                  <a:tr h="343589">
                    <a:tc>
                      <a:txBody>
                        <a:bodyPr/>
                        <a:lstStyle/>
                        <a:p>
                          <a:endParaRPr lang="en-US"/>
                        </a:p>
                      </a:txBody>
                      <a:tcPr>
                        <a:blipFill>
                          <a:blip r:embed="rId2"/>
                          <a:stretch>
                            <a:fillRect l="-518" t="-1786" r="-410363" b="-1398214"/>
                          </a:stretch>
                        </a:blipFill>
                      </a:tcPr>
                    </a:tc>
                    <a:tc>
                      <a:txBody>
                        <a:bodyPr/>
                        <a:lstStyle/>
                        <a:p>
                          <a:endParaRPr lang="en-US"/>
                        </a:p>
                      </a:txBody>
                      <a:tcPr>
                        <a:blipFill>
                          <a:blip r:embed="rId2"/>
                          <a:stretch>
                            <a:fillRect l="-81513" t="-1786" r="-232773" b="-1398214"/>
                          </a:stretch>
                        </a:blipFill>
                      </a:tcPr>
                    </a:tc>
                    <a:tc>
                      <a:txBody>
                        <a:bodyPr/>
                        <a:lstStyle/>
                        <a:p>
                          <a:endParaRPr lang="en-US"/>
                        </a:p>
                      </a:txBody>
                      <a:tcPr>
                        <a:blipFill>
                          <a:blip r:embed="rId2"/>
                          <a:stretch>
                            <a:fillRect l="-227368" t="-1786" r="-191579" b="-1398214"/>
                          </a:stretch>
                        </a:blipFill>
                      </a:tcPr>
                    </a:tc>
                    <a:tc>
                      <a:txBody>
                        <a:bodyPr/>
                        <a:lstStyle/>
                        <a:p>
                          <a:endParaRPr lang="en-US"/>
                        </a:p>
                      </a:txBody>
                      <a:tcPr>
                        <a:blipFill>
                          <a:blip r:embed="rId2"/>
                          <a:stretch>
                            <a:fillRect l="-172778" t="-1786" r="-1111" b="-1398214"/>
                          </a:stretch>
                        </a:blipFill>
                      </a:tcPr>
                    </a:tc>
                    <a:extLst>
                      <a:ext uri="{0D108BD9-81ED-4DB2-BD59-A6C34878D82A}">
                        <a16:rowId xmlns:a16="http://schemas.microsoft.com/office/drawing/2014/main" xmlns="" val="10000"/>
                      </a:ext>
                    </a:extLst>
                  </a:tr>
                  <a:tr h="337898">
                    <a:tc>
                      <a:txBody>
                        <a:bodyPr/>
                        <a:lstStyle/>
                        <a:p>
                          <a:endParaRPr lang="en-US"/>
                        </a:p>
                      </a:txBody>
                      <a:tcPr anchor="ctr">
                        <a:blipFill>
                          <a:blip r:embed="rId2"/>
                          <a:stretch>
                            <a:fillRect l="-518" t="-101786" r="-410363" b="-1298214"/>
                          </a:stretch>
                        </a:blipFill>
                      </a:tcPr>
                    </a:tc>
                    <a:tc>
                      <a:txBody>
                        <a:bodyPr/>
                        <a:lstStyle/>
                        <a:p>
                          <a:endParaRPr lang="en-US"/>
                        </a:p>
                      </a:txBody>
                      <a:tcPr anchor="ctr">
                        <a:blipFill>
                          <a:blip r:embed="rId2"/>
                          <a:stretch>
                            <a:fillRect l="-81513" t="-101786" r="-232773" b="-1298214"/>
                          </a:stretch>
                        </a:blipFill>
                      </a:tcPr>
                    </a:tc>
                    <a:tc>
                      <a:txBody>
                        <a:bodyPr/>
                        <a:lstStyle/>
                        <a:p>
                          <a:endParaRPr lang="en-US"/>
                        </a:p>
                      </a:txBody>
                      <a:tcPr anchor="ctr">
                        <a:blipFill>
                          <a:blip r:embed="rId2"/>
                          <a:stretch>
                            <a:fillRect l="-227368" t="-101786" r="-191579" b="-1298214"/>
                          </a:stretch>
                        </a:blipFill>
                      </a:tcPr>
                    </a:tc>
                    <a:tc>
                      <a:txBody>
                        <a:bodyPr/>
                        <a:lstStyle/>
                        <a:p>
                          <a:endParaRPr lang="en-US"/>
                        </a:p>
                      </a:txBody>
                      <a:tcPr anchor="ctr">
                        <a:blipFill>
                          <a:blip r:embed="rId2"/>
                          <a:stretch>
                            <a:fillRect l="-172778" t="-101786" r="-1111" b="-1298214"/>
                          </a:stretch>
                        </a:blipFill>
                      </a:tcPr>
                    </a:tc>
                    <a:extLst>
                      <a:ext uri="{0D108BD9-81ED-4DB2-BD59-A6C34878D82A}">
                        <a16:rowId xmlns:a16="http://schemas.microsoft.com/office/drawing/2014/main" xmlns="" val="10001"/>
                      </a:ext>
                    </a:extLst>
                  </a:tr>
                  <a:tr h="337898">
                    <a:tc>
                      <a:txBody>
                        <a:bodyPr/>
                        <a:lstStyle/>
                        <a:p>
                          <a:endParaRPr lang="en-US"/>
                        </a:p>
                      </a:txBody>
                      <a:tcPr anchor="ctr">
                        <a:blipFill>
                          <a:blip r:embed="rId2"/>
                          <a:stretch>
                            <a:fillRect l="-518" t="-205455" r="-410363" b="-1221818"/>
                          </a:stretch>
                        </a:blipFill>
                      </a:tcPr>
                    </a:tc>
                    <a:tc>
                      <a:txBody>
                        <a:bodyPr/>
                        <a:lstStyle/>
                        <a:p>
                          <a:endParaRPr lang="en-US"/>
                        </a:p>
                      </a:txBody>
                      <a:tcPr anchor="ctr">
                        <a:blipFill>
                          <a:blip r:embed="rId2"/>
                          <a:stretch>
                            <a:fillRect l="-81513" t="-205455" r="-232773" b="-1221818"/>
                          </a:stretch>
                        </a:blipFill>
                      </a:tcPr>
                    </a:tc>
                    <a:tc>
                      <a:txBody>
                        <a:bodyPr/>
                        <a:lstStyle/>
                        <a:p>
                          <a:endParaRPr lang="en-US"/>
                        </a:p>
                      </a:txBody>
                      <a:tcPr anchor="ctr">
                        <a:blipFill>
                          <a:blip r:embed="rId2"/>
                          <a:stretch>
                            <a:fillRect l="-227368" t="-205455" r="-191579" b="-1221818"/>
                          </a:stretch>
                        </a:blipFill>
                      </a:tcPr>
                    </a:tc>
                    <a:tc>
                      <a:txBody>
                        <a:bodyPr/>
                        <a:lstStyle/>
                        <a:p>
                          <a:endParaRPr lang="en-US"/>
                        </a:p>
                      </a:txBody>
                      <a:tcPr anchor="ctr">
                        <a:blipFill>
                          <a:blip r:embed="rId2"/>
                          <a:stretch>
                            <a:fillRect l="-172778" t="-205455" r="-1111" b="-1221818"/>
                          </a:stretch>
                        </a:blipFill>
                      </a:tcPr>
                    </a:tc>
                    <a:extLst>
                      <a:ext uri="{0D108BD9-81ED-4DB2-BD59-A6C34878D82A}">
                        <a16:rowId xmlns:a16="http://schemas.microsoft.com/office/drawing/2014/main" xmlns="" val="10002"/>
                      </a:ext>
                    </a:extLst>
                  </a:tr>
                  <a:tr h="337898">
                    <a:tc>
                      <a:txBody>
                        <a:bodyPr/>
                        <a:lstStyle/>
                        <a:p>
                          <a:endParaRPr lang="en-US"/>
                        </a:p>
                      </a:txBody>
                      <a:tcPr anchor="ctr">
                        <a:blipFill>
                          <a:blip r:embed="rId2"/>
                          <a:stretch>
                            <a:fillRect l="-518" t="-300000" r="-410363" b="-1100000"/>
                          </a:stretch>
                        </a:blipFill>
                      </a:tcPr>
                    </a:tc>
                    <a:tc>
                      <a:txBody>
                        <a:bodyPr/>
                        <a:lstStyle/>
                        <a:p>
                          <a:endParaRPr lang="en-US"/>
                        </a:p>
                      </a:txBody>
                      <a:tcPr anchor="ctr">
                        <a:blipFill>
                          <a:blip r:embed="rId2"/>
                          <a:stretch>
                            <a:fillRect l="-81513" t="-300000" r="-232773" b="-1100000"/>
                          </a:stretch>
                        </a:blipFill>
                      </a:tcPr>
                    </a:tc>
                    <a:tc>
                      <a:txBody>
                        <a:bodyPr/>
                        <a:lstStyle/>
                        <a:p>
                          <a:endParaRPr lang="en-US"/>
                        </a:p>
                      </a:txBody>
                      <a:tcPr anchor="ctr">
                        <a:blipFill>
                          <a:blip r:embed="rId2"/>
                          <a:stretch>
                            <a:fillRect l="-227368" t="-300000" r="-191579" b="-1100000"/>
                          </a:stretch>
                        </a:blipFill>
                      </a:tcPr>
                    </a:tc>
                    <a:tc>
                      <a:txBody>
                        <a:bodyPr/>
                        <a:lstStyle/>
                        <a:p>
                          <a:endParaRPr lang="en-US"/>
                        </a:p>
                      </a:txBody>
                      <a:tcPr anchor="ctr">
                        <a:blipFill>
                          <a:blip r:embed="rId2"/>
                          <a:stretch>
                            <a:fillRect l="-172778" t="-300000" r="-1111" b="-1100000"/>
                          </a:stretch>
                        </a:blipFill>
                      </a:tcPr>
                    </a:tc>
                    <a:extLst>
                      <a:ext uri="{0D108BD9-81ED-4DB2-BD59-A6C34878D82A}">
                        <a16:rowId xmlns:a16="http://schemas.microsoft.com/office/drawing/2014/main" xmlns="" val="10003"/>
                      </a:ext>
                    </a:extLst>
                  </a:tr>
                  <a:tr h="337898">
                    <a:tc>
                      <a:txBody>
                        <a:bodyPr/>
                        <a:lstStyle/>
                        <a:p>
                          <a:endParaRPr lang="en-US"/>
                        </a:p>
                      </a:txBody>
                      <a:tcPr anchor="ctr">
                        <a:blipFill>
                          <a:blip r:embed="rId2"/>
                          <a:stretch>
                            <a:fillRect l="-518" t="-407273" r="-410363" b="-1020000"/>
                          </a:stretch>
                        </a:blipFill>
                      </a:tcPr>
                    </a:tc>
                    <a:tc>
                      <a:txBody>
                        <a:bodyPr/>
                        <a:lstStyle/>
                        <a:p>
                          <a:endParaRPr lang="en-US"/>
                        </a:p>
                      </a:txBody>
                      <a:tcPr anchor="ctr">
                        <a:blipFill>
                          <a:blip r:embed="rId2"/>
                          <a:stretch>
                            <a:fillRect l="-81513" t="-407273" r="-232773" b="-1020000"/>
                          </a:stretch>
                        </a:blipFill>
                      </a:tcPr>
                    </a:tc>
                    <a:tc>
                      <a:txBody>
                        <a:bodyPr/>
                        <a:lstStyle/>
                        <a:p>
                          <a:endParaRPr lang="en-US"/>
                        </a:p>
                      </a:txBody>
                      <a:tcPr anchor="ctr">
                        <a:blipFill>
                          <a:blip r:embed="rId2"/>
                          <a:stretch>
                            <a:fillRect l="-227368" t="-407273" r="-191579" b="-1020000"/>
                          </a:stretch>
                        </a:blipFill>
                      </a:tcPr>
                    </a:tc>
                    <a:tc>
                      <a:txBody>
                        <a:bodyPr/>
                        <a:lstStyle/>
                        <a:p>
                          <a:endParaRPr lang="en-US"/>
                        </a:p>
                      </a:txBody>
                      <a:tcPr anchor="ctr">
                        <a:blipFill>
                          <a:blip r:embed="rId2"/>
                          <a:stretch>
                            <a:fillRect l="-172778" t="-407273" r="-1111" b="-1020000"/>
                          </a:stretch>
                        </a:blipFill>
                      </a:tcPr>
                    </a:tc>
                    <a:extLst>
                      <a:ext uri="{0D108BD9-81ED-4DB2-BD59-A6C34878D82A}">
                        <a16:rowId xmlns:a16="http://schemas.microsoft.com/office/drawing/2014/main" xmlns="" val="10004"/>
                      </a:ext>
                    </a:extLst>
                  </a:tr>
                  <a:tr h="337898">
                    <a:tc>
                      <a:txBody>
                        <a:bodyPr/>
                        <a:lstStyle/>
                        <a:p>
                          <a:endParaRPr lang="en-US"/>
                        </a:p>
                      </a:txBody>
                      <a:tcPr anchor="ctr">
                        <a:blipFill>
                          <a:blip r:embed="rId2"/>
                          <a:stretch>
                            <a:fillRect l="-518" t="-498214" r="-410363" b="-901786"/>
                          </a:stretch>
                        </a:blipFill>
                      </a:tcPr>
                    </a:tc>
                    <a:tc>
                      <a:txBody>
                        <a:bodyPr/>
                        <a:lstStyle/>
                        <a:p>
                          <a:endParaRPr lang="en-US"/>
                        </a:p>
                      </a:txBody>
                      <a:tcPr anchor="ctr">
                        <a:blipFill>
                          <a:blip r:embed="rId2"/>
                          <a:stretch>
                            <a:fillRect l="-81513" t="-498214" r="-232773" b="-901786"/>
                          </a:stretch>
                        </a:blipFill>
                      </a:tcPr>
                    </a:tc>
                    <a:tc>
                      <a:txBody>
                        <a:bodyPr/>
                        <a:lstStyle/>
                        <a:p>
                          <a:endParaRPr lang="en-US"/>
                        </a:p>
                      </a:txBody>
                      <a:tcPr anchor="ctr">
                        <a:blipFill>
                          <a:blip r:embed="rId2"/>
                          <a:stretch>
                            <a:fillRect l="-227368" t="-498214" r="-191579" b="-901786"/>
                          </a:stretch>
                        </a:blipFill>
                      </a:tcPr>
                    </a:tc>
                    <a:tc>
                      <a:txBody>
                        <a:bodyPr/>
                        <a:lstStyle/>
                        <a:p>
                          <a:endParaRPr lang="en-US"/>
                        </a:p>
                      </a:txBody>
                      <a:tcPr anchor="ctr">
                        <a:blipFill>
                          <a:blip r:embed="rId2"/>
                          <a:stretch>
                            <a:fillRect l="-172778" t="-498214" r="-1111" b="-901786"/>
                          </a:stretch>
                        </a:blipFill>
                      </a:tcPr>
                    </a:tc>
                    <a:extLst>
                      <a:ext uri="{0D108BD9-81ED-4DB2-BD59-A6C34878D82A}">
                        <a16:rowId xmlns:a16="http://schemas.microsoft.com/office/drawing/2014/main" xmlns="" val="10005"/>
                      </a:ext>
                    </a:extLst>
                  </a:tr>
                  <a:tr h="337898">
                    <a:tc>
                      <a:txBody>
                        <a:bodyPr/>
                        <a:lstStyle/>
                        <a:p>
                          <a:endParaRPr lang="en-US"/>
                        </a:p>
                      </a:txBody>
                      <a:tcPr anchor="ctr">
                        <a:blipFill>
                          <a:blip r:embed="rId2"/>
                          <a:stretch>
                            <a:fillRect l="-518" t="-609091" r="-410363" b="-818182"/>
                          </a:stretch>
                        </a:blipFill>
                      </a:tcPr>
                    </a:tc>
                    <a:tc>
                      <a:txBody>
                        <a:bodyPr/>
                        <a:lstStyle/>
                        <a:p>
                          <a:endParaRPr lang="en-US"/>
                        </a:p>
                      </a:txBody>
                      <a:tcPr anchor="ctr">
                        <a:blipFill>
                          <a:blip r:embed="rId2"/>
                          <a:stretch>
                            <a:fillRect l="-81513" t="-609091" r="-232773" b="-818182"/>
                          </a:stretch>
                        </a:blipFill>
                      </a:tcPr>
                    </a:tc>
                    <a:tc>
                      <a:txBody>
                        <a:bodyPr/>
                        <a:lstStyle/>
                        <a:p>
                          <a:endParaRPr lang="en-US"/>
                        </a:p>
                      </a:txBody>
                      <a:tcPr anchor="ctr">
                        <a:blipFill>
                          <a:blip r:embed="rId2"/>
                          <a:stretch>
                            <a:fillRect l="-227368" t="-609091" r="-191579" b="-818182"/>
                          </a:stretch>
                        </a:blipFill>
                      </a:tcPr>
                    </a:tc>
                    <a:tc>
                      <a:txBody>
                        <a:bodyPr/>
                        <a:lstStyle/>
                        <a:p>
                          <a:endParaRPr lang="en-US"/>
                        </a:p>
                      </a:txBody>
                      <a:tcPr anchor="ctr">
                        <a:blipFill>
                          <a:blip r:embed="rId2"/>
                          <a:stretch>
                            <a:fillRect l="-172778" t="-609091" r="-1111" b="-818182"/>
                          </a:stretch>
                        </a:blipFill>
                      </a:tcPr>
                    </a:tc>
                    <a:extLst>
                      <a:ext uri="{0D108BD9-81ED-4DB2-BD59-A6C34878D82A}">
                        <a16:rowId xmlns:a16="http://schemas.microsoft.com/office/drawing/2014/main" xmlns="" val="10006"/>
                      </a:ext>
                    </a:extLst>
                  </a:tr>
                  <a:tr h="337898">
                    <a:tc>
                      <a:txBody>
                        <a:bodyPr/>
                        <a:lstStyle/>
                        <a:p>
                          <a:endParaRPr lang="en-US"/>
                        </a:p>
                      </a:txBody>
                      <a:tcPr anchor="ctr">
                        <a:blipFill>
                          <a:blip r:embed="rId2"/>
                          <a:stretch>
                            <a:fillRect l="-518" t="-696429" r="-410363" b="-703571"/>
                          </a:stretch>
                        </a:blipFill>
                      </a:tcPr>
                    </a:tc>
                    <a:tc>
                      <a:txBody>
                        <a:bodyPr/>
                        <a:lstStyle/>
                        <a:p>
                          <a:endParaRPr lang="en-US"/>
                        </a:p>
                      </a:txBody>
                      <a:tcPr anchor="ctr">
                        <a:blipFill>
                          <a:blip r:embed="rId2"/>
                          <a:stretch>
                            <a:fillRect l="-81513" t="-696429" r="-232773" b="-703571"/>
                          </a:stretch>
                        </a:blipFill>
                      </a:tcPr>
                    </a:tc>
                    <a:tc>
                      <a:txBody>
                        <a:bodyPr/>
                        <a:lstStyle/>
                        <a:p>
                          <a:endParaRPr lang="en-US"/>
                        </a:p>
                      </a:txBody>
                      <a:tcPr anchor="ctr">
                        <a:blipFill>
                          <a:blip r:embed="rId2"/>
                          <a:stretch>
                            <a:fillRect l="-227368" t="-696429" r="-191579" b="-703571"/>
                          </a:stretch>
                        </a:blipFill>
                      </a:tcPr>
                    </a:tc>
                    <a:tc>
                      <a:txBody>
                        <a:bodyPr/>
                        <a:lstStyle/>
                        <a:p>
                          <a:endParaRPr lang="en-US"/>
                        </a:p>
                      </a:txBody>
                      <a:tcPr anchor="ctr">
                        <a:blipFill>
                          <a:blip r:embed="rId2"/>
                          <a:stretch>
                            <a:fillRect l="-172778" t="-696429" r="-1111" b="-703571"/>
                          </a:stretch>
                        </a:blipFill>
                      </a:tcPr>
                    </a:tc>
                    <a:extLst>
                      <a:ext uri="{0D108BD9-81ED-4DB2-BD59-A6C34878D82A}">
                        <a16:rowId xmlns:a16="http://schemas.microsoft.com/office/drawing/2014/main" xmlns="" val="10007"/>
                      </a:ext>
                    </a:extLst>
                  </a:tr>
                  <a:tr h="337898">
                    <a:tc>
                      <a:txBody>
                        <a:bodyPr/>
                        <a:lstStyle/>
                        <a:p>
                          <a:endParaRPr lang="en-US"/>
                        </a:p>
                      </a:txBody>
                      <a:tcPr anchor="ctr">
                        <a:blipFill>
                          <a:blip r:embed="rId2"/>
                          <a:stretch>
                            <a:fillRect l="-518" t="-810909" r="-410363" b="-616364"/>
                          </a:stretch>
                        </a:blipFill>
                      </a:tcPr>
                    </a:tc>
                    <a:tc>
                      <a:txBody>
                        <a:bodyPr/>
                        <a:lstStyle/>
                        <a:p>
                          <a:endParaRPr lang="en-US"/>
                        </a:p>
                      </a:txBody>
                      <a:tcPr anchor="ctr">
                        <a:blipFill>
                          <a:blip r:embed="rId2"/>
                          <a:stretch>
                            <a:fillRect l="-81513" t="-810909" r="-232773" b="-616364"/>
                          </a:stretch>
                        </a:blipFill>
                      </a:tcPr>
                    </a:tc>
                    <a:tc>
                      <a:txBody>
                        <a:bodyPr/>
                        <a:lstStyle/>
                        <a:p>
                          <a:endParaRPr lang="en-US"/>
                        </a:p>
                      </a:txBody>
                      <a:tcPr anchor="ctr">
                        <a:blipFill>
                          <a:blip r:embed="rId2"/>
                          <a:stretch>
                            <a:fillRect l="-227368" t="-810909" r="-191579" b="-616364"/>
                          </a:stretch>
                        </a:blipFill>
                      </a:tcPr>
                    </a:tc>
                    <a:tc>
                      <a:txBody>
                        <a:bodyPr/>
                        <a:lstStyle/>
                        <a:p>
                          <a:endParaRPr lang="en-US"/>
                        </a:p>
                      </a:txBody>
                      <a:tcPr anchor="ctr">
                        <a:blipFill>
                          <a:blip r:embed="rId2"/>
                          <a:stretch>
                            <a:fillRect l="-172778" t="-810909" r="-1111" b="-616364"/>
                          </a:stretch>
                        </a:blipFill>
                      </a:tcPr>
                    </a:tc>
                    <a:extLst>
                      <a:ext uri="{0D108BD9-81ED-4DB2-BD59-A6C34878D82A}">
                        <a16:rowId xmlns:a16="http://schemas.microsoft.com/office/drawing/2014/main" xmlns="" val="10008"/>
                      </a:ext>
                    </a:extLst>
                  </a:tr>
                  <a:tr h="337898">
                    <a:tc>
                      <a:txBody>
                        <a:bodyPr/>
                        <a:lstStyle/>
                        <a:p>
                          <a:endParaRPr lang="en-US"/>
                        </a:p>
                      </a:txBody>
                      <a:tcPr anchor="ctr">
                        <a:blipFill>
                          <a:blip r:embed="rId2"/>
                          <a:stretch>
                            <a:fillRect l="-518" t="-894643" r="-410363" b="-505357"/>
                          </a:stretch>
                        </a:blipFill>
                      </a:tcPr>
                    </a:tc>
                    <a:tc>
                      <a:txBody>
                        <a:bodyPr/>
                        <a:lstStyle/>
                        <a:p>
                          <a:endParaRPr lang="en-US"/>
                        </a:p>
                      </a:txBody>
                      <a:tcPr anchor="ctr">
                        <a:blipFill>
                          <a:blip r:embed="rId2"/>
                          <a:stretch>
                            <a:fillRect l="-81513" t="-894643" r="-232773" b="-505357"/>
                          </a:stretch>
                        </a:blipFill>
                      </a:tcPr>
                    </a:tc>
                    <a:tc>
                      <a:txBody>
                        <a:bodyPr/>
                        <a:lstStyle/>
                        <a:p>
                          <a:endParaRPr lang="en-US"/>
                        </a:p>
                      </a:txBody>
                      <a:tcPr anchor="ctr">
                        <a:blipFill>
                          <a:blip r:embed="rId2"/>
                          <a:stretch>
                            <a:fillRect l="-227368" t="-894643" r="-191579" b="-505357"/>
                          </a:stretch>
                        </a:blipFill>
                      </a:tcPr>
                    </a:tc>
                    <a:tc>
                      <a:txBody>
                        <a:bodyPr/>
                        <a:lstStyle/>
                        <a:p>
                          <a:endParaRPr lang="en-US"/>
                        </a:p>
                      </a:txBody>
                      <a:tcPr anchor="ctr">
                        <a:blipFill>
                          <a:blip r:embed="rId2"/>
                          <a:stretch>
                            <a:fillRect l="-172778" t="-894643" r="-1111" b="-505357"/>
                          </a:stretch>
                        </a:blipFill>
                      </a:tcPr>
                    </a:tc>
                    <a:extLst>
                      <a:ext uri="{0D108BD9-81ED-4DB2-BD59-A6C34878D82A}">
                        <a16:rowId xmlns:a16="http://schemas.microsoft.com/office/drawing/2014/main" xmlns="" val="10009"/>
                      </a:ext>
                    </a:extLst>
                  </a:tr>
                  <a:tr h="337898">
                    <a:tc>
                      <a:txBody>
                        <a:bodyPr/>
                        <a:lstStyle/>
                        <a:p>
                          <a:endParaRPr lang="en-US"/>
                        </a:p>
                      </a:txBody>
                      <a:tcPr anchor="ctr">
                        <a:blipFill>
                          <a:blip r:embed="rId2"/>
                          <a:stretch>
                            <a:fillRect l="-518" t="-1012727" r="-410363" b="-414545"/>
                          </a:stretch>
                        </a:blipFill>
                      </a:tcPr>
                    </a:tc>
                    <a:tc>
                      <a:txBody>
                        <a:bodyPr/>
                        <a:lstStyle/>
                        <a:p>
                          <a:endParaRPr lang="en-US"/>
                        </a:p>
                      </a:txBody>
                      <a:tcPr anchor="ctr">
                        <a:blipFill>
                          <a:blip r:embed="rId2"/>
                          <a:stretch>
                            <a:fillRect l="-81513" t="-1012727" r="-232773" b="-414545"/>
                          </a:stretch>
                        </a:blipFill>
                      </a:tcPr>
                    </a:tc>
                    <a:tc>
                      <a:txBody>
                        <a:bodyPr/>
                        <a:lstStyle/>
                        <a:p>
                          <a:endParaRPr lang="en-US"/>
                        </a:p>
                      </a:txBody>
                      <a:tcPr anchor="ctr">
                        <a:blipFill>
                          <a:blip r:embed="rId2"/>
                          <a:stretch>
                            <a:fillRect l="-227368" t="-1012727" r="-191579" b="-414545"/>
                          </a:stretch>
                        </a:blipFill>
                      </a:tcPr>
                    </a:tc>
                    <a:tc>
                      <a:txBody>
                        <a:bodyPr/>
                        <a:lstStyle/>
                        <a:p>
                          <a:endParaRPr lang="en-US"/>
                        </a:p>
                      </a:txBody>
                      <a:tcPr anchor="ctr">
                        <a:blipFill>
                          <a:blip r:embed="rId2"/>
                          <a:stretch>
                            <a:fillRect l="-172778" t="-1012727" r="-1111" b="-414545"/>
                          </a:stretch>
                        </a:blipFill>
                      </a:tcPr>
                    </a:tc>
                    <a:extLst>
                      <a:ext uri="{0D108BD9-81ED-4DB2-BD59-A6C34878D82A}">
                        <a16:rowId xmlns:a16="http://schemas.microsoft.com/office/drawing/2014/main" xmlns="" val="10010"/>
                      </a:ext>
                    </a:extLst>
                  </a:tr>
                  <a:tr h="337898">
                    <a:tc>
                      <a:txBody>
                        <a:bodyPr/>
                        <a:lstStyle/>
                        <a:p>
                          <a:endParaRPr lang="en-US"/>
                        </a:p>
                      </a:txBody>
                      <a:tcPr anchor="ctr">
                        <a:blipFill>
                          <a:blip r:embed="rId2"/>
                          <a:stretch>
                            <a:fillRect l="-518" t="-1092857" r="-410363" b="-307143"/>
                          </a:stretch>
                        </a:blipFill>
                      </a:tcPr>
                    </a:tc>
                    <a:tc>
                      <a:txBody>
                        <a:bodyPr/>
                        <a:lstStyle/>
                        <a:p>
                          <a:endParaRPr lang="en-US"/>
                        </a:p>
                      </a:txBody>
                      <a:tcPr anchor="ctr">
                        <a:blipFill>
                          <a:blip r:embed="rId2"/>
                          <a:stretch>
                            <a:fillRect l="-81513" t="-1092857" r="-232773" b="-307143"/>
                          </a:stretch>
                        </a:blipFill>
                      </a:tcPr>
                    </a:tc>
                    <a:tc>
                      <a:txBody>
                        <a:bodyPr/>
                        <a:lstStyle/>
                        <a:p>
                          <a:endParaRPr lang="en-US"/>
                        </a:p>
                      </a:txBody>
                      <a:tcPr anchor="ctr">
                        <a:blipFill>
                          <a:blip r:embed="rId2"/>
                          <a:stretch>
                            <a:fillRect l="-227368" t="-1092857" r="-191579" b="-307143"/>
                          </a:stretch>
                        </a:blipFill>
                      </a:tcPr>
                    </a:tc>
                    <a:tc>
                      <a:txBody>
                        <a:bodyPr/>
                        <a:lstStyle/>
                        <a:p>
                          <a:endParaRPr lang="en-US"/>
                        </a:p>
                      </a:txBody>
                      <a:tcPr anchor="ctr">
                        <a:blipFill>
                          <a:blip r:embed="rId2"/>
                          <a:stretch>
                            <a:fillRect l="-172778" t="-1092857" r="-1111" b="-307143"/>
                          </a:stretch>
                        </a:blipFill>
                      </a:tcPr>
                    </a:tc>
                    <a:extLst>
                      <a:ext uri="{0D108BD9-81ED-4DB2-BD59-A6C34878D82A}">
                        <a16:rowId xmlns:a16="http://schemas.microsoft.com/office/drawing/2014/main" xmlns="" val="10011"/>
                      </a:ext>
                    </a:extLst>
                  </a:tr>
                  <a:tr h="337898">
                    <a:tc>
                      <a:txBody>
                        <a:bodyPr/>
                        <a:lstStyle/>
                        <a:p>
                          <a:endParaRPr lang="en-US"/>
                        </a:p>
                      </a:txBody>
                      <a:tcPr anchor="ctr">
                        <a:blipFill>
                          <a:blip r:embed="rId2"/>
                          <a:stretch>
                            <a:fillRect l="-518" t="-1214545" r="-410363" b="-212727"/>
                          </a:stretch>
                        </a:blipFill>
                      </a:tcPr>
                    </a:tc>
                    <a:tc>
                      <a:txBody>
                        <a:bodyPr/>
                        <a:lstStyle/>
                        <a:p>
                          <a:endParaRPr lang="en-US"/>
                        </a:p>
                      </a:txBody>
                      <a:tcPr anchor="ctr">
                        <a:blipFill>
                          <a:blip r:embed="rId2"/>
                          <a:stretch>
                            <a:fillRect l="-81513" t="-1214545" r="-232773" b="-212727"/>
                          </a:stretch>
                        </a:blipFill>
                      </a:tcPr>
                    </a:tc>
                    <a:tc>
                      <a:txBody>
                        <a:bodyPr/>
                        <a:lstStyle/>
                        <a:p>
                          <a:endParaRPr lang="en-US"/>
                        </a:p>
                      </a:txBody>
                      <a:tcPr anchor="ctr">
                        <a:blipFill>
                          <a:blip r:embed="rId2"/>
                          <a:stretch>
                            <a:fillRect l="-227368" t="-1214545" r="-191579" b="-212727"/>
                          </a:stretch>
                        </a:blipFill>
                      </a:tcPr>
                    </a:tc>
                    <a:tc>
                      <a:txBody>
                        <a:bodyPr/>
                        <a:lstStyle/>
                        <a:p>
                          <a:endParaRPr lang="en-US"/>
                        </a:p>
                      </a:txBody>
                      <a:tcPr anchor="ctr">
                        <a:blipFill>
                          <a:blip r:embed="rId2"/>
                          <a:stretch>
                            <a:fillRect l="-172778" t="-1214545" r="-1111" b="-212727"/>
                          </a:stretch>
                        </a:blipFill>
                      </a:tcPr>
                    </a:tc>
                    <a:extLst>
                      <a:ext uri="{0D108BD9-81ED-4DB2-BD59-A6C34878D82A}">
                        <a16:rowId xmlns:a16="http://schemas.microsoft.com/office/drawing/2014/main" xmlns="" val="10012"/>
                      </a:ext>
                    </a:extLst>
                  </a:tr>
                  <a:tr h="698148">
                    <a:tc>
                      <a:txBody>
                        <a:bodyPr/>
                        <a:lstStyle/>
                        <a:p>
                          <a:endParaRPr lang="en-US"/>
                        </a:p>
                      </a:txBody>
                      <a:tcPr anchor="ctr">
                        <a:blipFill>
                          <a:blip r:embed="rId2"/>
                          <a:stretch>
                            <a:fillRect l="-518" t="-628696" r="-410363" b="-1739"/>
                          </a:stretch>
                        </a:blipFill>
                      </a:tcPr>
                    </a:tc>
                    <a:tc>
                      <a:txBody>
                        <a:bodyPr/>
                        <a:lstStyle/>
                        <a:p>
                          <a:endParaRPr lang="en-US"/>
                        </a:p>
                      </a:txBody>
                      <a:tcPr anchor="ctr">
                        <a:blipFill>
                          <a:blip r:embed="rId2"/>
                          <a:stretch>
                            <a:fillRect l="-81513" t="-628696" r="-232773" b="-1739"/>
                          </a:stretch>
                        </a:blipFill>
                      </a:tcPr>
                    </a:tc>
                    <a:tc>
                      <a:txBody>
                        <a:bodyPr/>
                        <a:lstStyle/>
                        <a:p>
                          <a:pPr algn="ctr"/>
                          <a:endParaRPr lang="en-US" sz="1600" dirty="0"/>
                        </a:p>
                      </a:txBody>
                      <a:tcPr anchor="ctr"/>
                    </a:tc>
                    <a:tc>
                      <a:txBody>
                        <a:bodyPr/>
                        <a:lstStyle/>
                        <a:p>
                          <a:endParaRPr lang="en-US"/>
                        </a:p>
                      </a:txBody>
                      <a:tcPr anchor="ctr">
                        <a:blipFill>
                          <a:blip r:embed="rId2"/>
                          <a:stretch>
                            <a:fillRect l="-172778" t="-628696" r="-1111" b="-1739"/>
                          </a:stretch>
                        </a:blipFill>
                      </a:tcPr>
                    </a:tc>
                    <a:extLst>
                      <a:ext uri="{0D108BD9-81ED-4DB2-BD59-A6C34878D82A}">
                        <a16:rowId xmlns:a16="http://schemas.microsoft.com/office/drawing/2014/main" xmlns="" val="10013"/>
                      </a:ext>
                    </a:extLst>
                  </a:tr>
                </a:tbl>
              </a:graphicData>
            </a:graphic>
          </p:graphicFrame>
        </mc:Fallback>
      </mc:AlternateContent>
      <p:sp>
        <p:nvSpPr>
          <p:cNvPr id="7" name="Title 1"/>
          <p:cNvSpPr>
            <a:spLocks noGrp="1"/>
          </p:cNvSpPr>
          <p:nvPr>
            <p:ph type="title"/>
          </p:nvPr>
        </p:nvSpPr>
        <p:spPr>
          <a:xfrm>
            <a:off x="1787547"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2</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997403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3" y="1619250"/>
                <a:ext cx="8425339" cy="4262719"/>
              </a:xfrm>
            </p:spPr>
            <p:txBody>
              <a:bodyPr>
                <a:normAutofit fontScale="92500" lnSpcReduction="10000"/>
              </a:bodyPr>
              <a:lstStyle/>
              <a:p>
                <a:pPr marL="0" lvl="2" indent="0" algn="just">
                  <a:buClr>
                    <a:schemeClr val="accent3"/>
                  </a:buClr>
                  <a:buSzPct val="95000"/>
                  <a:buNone/>
                </a:pPr>
                <a:endParaRPr/>
              </a:p>
              <a:p>
                <a:pPr marL="27305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solidFill>
                            <a:prstClr val="black"/>
                          </a:solidFill>
                          <a:latin typeface="Cambria Math" panose="02040503050406030204" pitchFamily="18" charset="0"/>
                          <a:cs typeface="Times New Roman" panose="02020603050405020304" pitchFamily="18" charset="0"/>
                        </a:rPr>
                        <m:t>𝑆</m:t>
                      </m:r>
                      <m:r>
                        <a:rPr lang="en-US" sz="1800" i="1">
                          <a:solidFill>
                            <a:prstClr val="black"/>
                          </a:solidFill>
                          <a:latin typeface="Cambria Math" panose="02040503050406030204" pitchFamily="18" charset="0"/>
                          <a:cs typeface="Times New Roman" panose="02020603050405020304" pitchFamily="18" charset="0"/>
                        </a:rPr>
                        <m:t>=</m:t>
                      </m:r>
                      <m:rad>
                        <m:radPr>
                          <m:degHide m:val="on"/>
                          <m:ctrlPr>
                            <a:rPr lang="en-US" sz="1800" i="1">
                              <a:solidFill>
                                <a:prstClr val="black"/>
                              </a:solidFill>
                              <a:latin typeface="Cambria Math" panose="02040503050406030204" pitchFamily="18" charset="0"/>
                              <a:cs typeface="Times New Roman" panose="02020603050405020304" pitchFamily="18" charset="0"/>
                            </a:rPr>
                          </m:ctrlPr>
                        </m:radPr>
                        <m:deg/>
                        <m:e>
                          <m:f>
                            <m:fPr>
                              <m:ctrlPr>
                                <a:rPr lang="en-US" sz="1800" i="1">
                                  <a:solidFill>
                                    <a:prstClr val="black"/>
                                  </a:solidFill>
                                  <a:latin typeface="Cambria Math" panose="02040503050406030204" pitchFamily="18" charset="0"/>
                                  <a:cs typeface="Times New Roman" panose="02020603050405020304" pitchFamily="18" charset="0"/>
                                </a:rPr>
                              </m:ctrlPr>
                            </m:fPr>
                            <m:num>
                              <m:sSup>
                                <m:sSupPr>
                                  <m:ctrlPr>
                                    <a:rPr lang="en-US" sz="1800" i="1">
                                      <a:solidFill>
                                        <a:prstClr val="black"/>
                                      </a:solidFill>
                                      <a:latin typeface="Cambria Math" panose="02040503050406030204" pitchFamily="18" charset="0"/>
                                      <a:cs typeface="Times New Roman" panose="02020603050405020304" pitchFamily="18" charset="0"/>
                                    </a:rPr>
                                  </m:ctrlPr>
                                </m:sSupPr>
                                <m:e>
                                  <m:nary>
                                    <m:naryPr>
                                      <m:chr m:val="∑"/>
                                      <m:subHide m:val="on"/>
                                      <m:supHide m:val="on"/>
                                      <m:ctrlPr>
                                        <a:rPr lang="en-US" sz="1800" i="1">
                                          <a:solidFill>
                                            <a:prstClr val="black"/>
                                          </a:solidFill>
                                          <a:latin typeface="Cambria Math" panose="02040503050406030204" pitchFamily="18" charset="0"/>
                                          <a:cs typeface="Times New Roman" panose="02020603050405020304" pitchFamily="18" charset="0"/>
                                        </a:rPr>
                                      </m:ctrlPr>
                                    </m:naryPr>
                                    <m:sub/>
                                    <m:sup/>
                                    <m:e>
                                      <m:r>
                                        <a:rPr lang="en-US" sz="1800" i="1">
                                          <a:solidFill>
                                            <a:prstClr val="black"/>
                                          </a:solidFill>
                                          <a:latin typeface="Cambria Math" panose="02040503050406030204" pitchFamily="18" charset="0"/>
                                          <a:cs typeface="Times New Roman" panose="02020603050405020304" pitchFamily="18" charset="0"/>
                                        </a:rPr>
                                        <m:t>(</m:t>
                                      </m:r>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𝑋</m:t>
                                          </m:r>
                                        </m:e>
                                        <m:sub>
                                          <m:r>
                                            <a:rPr lang="en-US" sz="1800" i="1">
                                              <a:solidFill>
                                                <a:prstClr val="black"/>
                                              </a:solidFill>
                                              <a:latin typeface="Cambria Math" panose="02040503050406030204" pitchFamily="18" charset="0"/>
                                              <a:cs typeface="Times New Roman" panose="02020603050405020304" pitchFamily="18" charset="0"/>
                                            </a:rPr>
                                            <m:t>𝑖</m:t>
                                          </m:r>
                                        </m:sub>
                                      </m:sSub>
                                      <m:r>
                                        <a:rPr lang="en-US" sz="1800" i="1">
                                          <a:solidFill>
                                            <a:prstClr val="black"/>
                                          </a:solidFill>
                                          <a:latin typeface="Cambria Math" panose="02040503050406030204" pitchFamily="18" charset="0"/>
                                          <a:cs typeface="Times New Roman" panose="02020603050405020304" pitchFamily="18" charset="0"/>
                                        </a:rPr>
                                        <m:t>−</m:t>
                                      </m:r>
                                      <m:acc>
                                        <m:accPr>
                                          <m:chr m:val="̅"/>
                                          <m:ctrlPr>
                                            <a:rPr lang="en-US" sz="1800" i="1">
                                              <a:solidFill>
                                                <a:prstClr val="black"/>
                                              </a:solidFill>
                                              <a:latin typeface="Cambria Math" panose="02040503050406030204" pitchFamily="18" charset="0"/>
                                              <a:cs typeface="Times New Roman" panose="02020603050405020304" pitchFamily="18" charset="0"/>
                                            </a:rPr>
                                          </m:ctrlPr>
                                        </m:accPr>
                                        <m:e>
                                          <m:r>
                                            <a:rPr lang="en-US" sz="1800" i="1">
                                              <a:solidFill>
                                                <a:prstClr val="black"/>
                                              </a:solidFill>
                                              <a:latin typeface="Cambria Math" panose="02040503050406030204" pitchFamily="18" charset="0"/>
                                              <a:cs typeface="Times New Roman" panose="02020603050405020304" pitchFamily="18" charset="0"/>
                                            </a:rPr>
                                            <m:t>𝑋</m:t>
                                          </m:r>
                                        </m:e>
                                      </m:acc>
                                      <m:r>
                                        <a:rPr lang="en-US" sz="1800" i="1">
                                          <a:solidFill>
                                            <a:prstClr val="black"/>
                                          </a:solidFill>
                                          <a:latin typeface="Cambria Math" panose="02040503050406030204" pitchFamily="18" charset="0"/>
                                          <a:cs typeface="Times New Roman" panose="02020603050405020304" pitchFamily="18" charset="0"/>
                                        </a:rPr>
                                        <m:t>)</m:t>
                                      </m:r>
                                    </m:e>
                                  </m:nary>
                                </m:e>
                                <m:sup>
                                  <m:r>
                                    <a:rPr lang="en-US" sz="1800" i="1">
                                      <a:solidFill>
                                        <a:prstClr val="black"/>
                                      </a:solidFill>
                                      <a:latin typeface="Cambria Math" panose="02040503050406030204" pitchFamily="18" charset="0"/>
                                      <a:cs typeface="Times New Roman" panose="02020603050405020304" pitchFamily="18" charset="0"/>
                                    </a:rPr>
                                    <m:t>2</m:t>
                                  </m:r>
                                </m:sup>
                              </m:sSup>
                            </m:num>
                            <m:den>
                              <m:r>
                                <a:rPr lang="en-US" sz="1800" i="1">
                                  <a:solidFill>
                                    <a:prstClr val="black"/>
                                  </a:solidFill>
                                  <a:latin typeface="Cambria Math" panose="02040503050406030204" pitchFamily="18" charset="0"/>
                                  <a:cs typeface="Times New Roman" panose="02020603050405020304" pitchFamily="18" charset="0"/>
                                </a:rPr>
                                <m:t>𝑛</m:t>
                              </m:r>
                              <m:r>
                                <a:rPr lang="en-US" sz="1800" i="1">
                                  <a:solidFill>
                                    <a:prstClr val="black"/>
                                  </a:solidFill>
                                  <a:latin typeface="Cambria Math" panose="02040503050406030204" pitchFamily="18" charset="0"/>
                                  <a:cs typeface="Times New Roman" panose="02020603050405020304" pitchFamily="18" charset="0"/>
                                </a:rPr>
                                <m:t>−1</m:t>
                              </m:r>
                            </m:den>
                          </m:f>
                        </m:e>
                      </m:rad>
                      <m:r>
                        <a:rPr lang="en-US" sz="1800" i="1">
                          <a:solidFill>
                            <a:prstClr val="black"/>
                          </a:solidFill>
                          <a:latin typeface="Cambria Math" panose="02040503050406030204" pitchFamily="18" charset="0"/>
                          <a:cs typeface="Times New Roman" panose="02020603050405020304" pitchFamily="18" charset="0"/>
                        </a:rPr>
                        <m:t>=</m:t>
                      </m:r>
                      <m:rad>
                        <m:radPr>
                          <m:degHide m:val="on"/>
                          <m:ctrlPr>
                            <a:rPr lang="en-US" sz="1800" i="1">
                              <a:solidFill>
                                <a:prstClr val="black"/>
                              </a:solidFill>
                              <a:latin typeface="Cambria Math" panose="02040503050406030204" pitchFamily="18" charset="0"/>
                              <a:cs typeface="Times New Roman" panose="02020603050405020304" pitchFamily="18" charset="0"/>
                            </a:rPr>
                          </m:ctrlPr>
                        </m:radPr>
                        <m:deg/>
                        <m:e>
                          <m:f>
                            <m:fPr>
                              <m:ctrlPr>
                                <a:rPr lang="en-US" sz="1800" i="1">
                                  <a:solidFill>
                                    <a:prstClr val="black"/>
                                  </a:solidFill>
                                  <a:latin typeface="Cambria Math" panose="02040503050406030204" pitchFamily="18" charset="0"/>
                                  <a:cs typeface="Times New Roman" panose="02020603050405020304" pitchFamily="18" charset="0"/>
                                </a:rPr>
                              </m:ctrlPr>
                            </m:fPr>
                            <m:num>
                              <m:r>
                                <a:rPr lang="en-US" sz="1800" i="1">
                                  <a:solidFill>
                                    <a:prstClr val="black"/>
                                  </a:solidFill>
                                  <a:latin typeface="Cambria Math" panose="02040503050406030204" pitchFamily="18" charset="0"/>
                                  <a:cs typeface="Times New Roman" panose="02020603050405020304" pitchFamily="18" charset="0"/>
                                </a:rPr>
                                <m:t>23978</m:t>
                              </m:r>
                            </m:num>
                            <m:den>
                              <m:r>
                                <a:rPr lang="en-US" sz="1800" i="1">
                                  <a:solidFill>
                                    <a:prstClr val="black"/>
                                  </a:solidFill>
                                  <a:latin typeface="Cambria Math" panose="02040503050406030204" pitchFamily="18" charset="0"/>
                                  <a:cs typeface="Times New Roman" panose="02020603050405020304" pitchFamily="18" charset="0"/>
                                </a:rPr>
                                <m:t>12−1</m:t>
                              </m:r>
                            </m:den>
                          </m:f>
                        </m:e>
                      </m:rad>
                      <m:r>
                        <a:rPr lang="en-US" sz="1800" i="1">
                          <a:solidFill>
                            <a:prstClr val="black"/>
                          </a:solidFill>
                          <a:latin typeface="Cambria Math" panose="02040503050406030204" pitchFamily="18" charset="0"/>
                          <a:cs typeface="Times New Roman" panose="02020603050405020304" pitchFamily="18" charset="0"/>
                        </a:rPr>
                        <m:t>=46.68</m:t>
                      </m:r>
                    </m:oMath>
                  </m:oMathPara>
                </a14:m>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r>
                  <a:rPr lang="en-US" sz="2000" dirty="0">
                    <a:solidFill>
                      <a:prstClr val="black"/>
                    </a:solidFill>
                    <a:latin typeface="Times New Roman" panose="02020603050405020304" pitchFamily="18" charset="0"/>
                    <a:cs typeface="Times New Roman" panose="02020603050405020304" pitchFamily="18" charset="0"/>
                  </a:rPr>
                  <a:t>Hence, </a:t>
                </a:r>
                <a14:m>
                  <m:oMath xmlns:m="http://schemas.openxmlformats.org/officeDocument/2006/math">
                    <m:r>
                      <a:rPr lang="en-US" sz="2000" i="1">
                        <a:latin typeface="Cambria Math" panose="02040503050406030204" pitchFamily="18" charset="0"/>
                        <a:cs typeface="Times New Roman" pitchFamily="18" charset="0"/>
                      </a:rPr>
                      <m:t>𝑡</m:t>
                    </m:r>
                    <m:r>
                      <a:rPr lang="en-US" sz="2000" i="1">
                        <a:latin typeface="Cambria Math" panose="02040503050406030204" pitchFamily="18" charset="0"/>
                        <a:cs typeface="Times New Roman" pitchFamily="18" charset="0"/>
                      </a:rPr>
                      <m:t>=</m:t>
                    </m:r>
                    <m:f>
                      <m:fPr>
                        <m:ctrlPr>
                          <a:rPr lang="en-US" sz="2000" i="1">
                            <a:latin typeface="Cambria Math" panose="02040503050406030204" pitchFamily="18" charset="0"/>
                            <a:cs typeface="Times New Roman" pitchFamily="18" charset="0"/>
                          </a:rPr>
                        </m:ctrlPr>
                      </m:fPr>
                      <m:num>
                        <m:acc>
                          <m:accPr>
                            <m:chr m:val="̅"/>
                            <m:ctrlPr>
                              <a:rPr lang="en-US" sz="2000" i="1">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𝑋</m:t>
                            </m:r>
                          </m:e>
                        </m:acc>
                        <m:r>
                          <a:rPr lang="en-US" sz="2000" i="1">
                            <a:latin typeface="Cambria Math" panose="02040503050406030204" pitchFamily="18" charset="0"/>
                            <a:cs typeface="Times New Roman" pitchFamily="18" charset="0"/>
                          </a:rPr>
                          <m:t>−</m:t>
                        </m:r>
                        <m:r>
                          <a:rPr lang="en-US" sz="2000" i="1">
                            <a:latin typeface="Cambria Math" panose="02040503050406030204" pitchFamily="18" charset="0"/>
                            <a:ea typeface="Cambria Math" panose="02040503050406030204" pitchFamily="18" charset="0"/>
                            <a:cs typeface="Times New Roman" pitchFamily="18" charset="0"/>
                          </a:rPr>
                          <m:t>𝜇</m:t>
                        </m:r>
                        <m:r>
                          <a:rPr lang="en-US" sz="2000" i="1">
                            <a:latin typeface="Cambria Math" panose="02040503050406030204" pitchFamily="18" charset="0"/>
                            <a:cs typeface="Times New Roman" pitchFamily="18" charset="0"/>
                          </a:rPr>
                          <m:t> </m:t>
                        </m:r>
                        <m:r>
                          <m:rPr>
                            <m:nor/>
                          </m:rPr>
                          <a:rPr lang="en-US" sz="2000" dirty="0">
                            <a:latin typeface="Times New Roman" pitchFamily="18" charset="0"/>
                            <a:cs typeface="Times New Roman" pitchFamily="18" charset="0"/>
                          </a:rPr>
                          <m:t> </m:t>
                        </m:r>
                      </m:num>
                      <m:den>
                        <m:r>
                          <a:rPr lang="en-US" sz="2000" i="1">
                            <a:latin typeface="Cambria Math" panose="02040503050406030204" pitchFamily="18" charset="0"/>
                            <a:cs typeface="Times New Roman" pitchFamily="18" charset="0"/>
                          </a:rPr>
                          <m:t>𝑆</m:t>
                        </m:r>
                        <m:r>
                          <a:rPr lang="en-US" sz="2000" i="1">
                            <a:latin typeface="Cambria Math" panose="02040503050406030204" pitchFamily="18" charset="0"/>
                            <a:cs typeface="Times New Roman" pitchFamily="18" charset="0"/>
                          </a:rPr>
                          <m:t>/</m:t>
                        </m:r>
                        <m:rad>
                          <m:radPr>
                            <m:degHide m:val="on"/>
                            <m:ctrlPr>
                              <a:rPr lang="en-US" sz="2000" i="1">
                                <a:latin typeface="Cambria Math" panose="02040503050406030204" pitchFamily="18" charset="0"/>
                                <a:cs typeface="Times New Roman" pitchFamily="18" charset="0"/>
                              </a:rPr>
                            </m:ctrlPr>
                          </m:radPr>
                          <m:deg/>
                          <m:e>
                            <m:r>
                              <a:rPr lang="en-US" sz="2000" i="1">
                                <a:latin typeface="Cambria Math" panose="02040503050406030204" pitchFamily="18" charset="0"/>
                                <a:cs typeface="Times New Roman" pitchFamily="18" charset="0"/>
                              </a:rPr>
                              <m:t>𝑛</m:t>
                            </m:r>
                          </m:e>
                        </m:rad>
                      </m:den>
                    </m:f>
                    <m:r>
                      <a:rPr lang="en-US" sz="2000" i="1">
                        <a:latin typeface="Cambria Math" panose="02040503050406030204" pitchFamily="18" charset="0"/>
                        <a:cs typeface="Times New Roman" pitchFamily="18" charset="0"/>
                      </a:rPr>
                      <m:t>=</m:t>
                    </m:r>
                    <m:f>
                      <m:fPr>
                        <m:ctrlPr>
                          <a:rPr lang="en-US" sz="2000" i="1">
                            <a:latin typeface="Cambria Math" panose="02040503050406030204" pitchFamily="18" charset="0"/>
                            <a:cs typeface="Times New Roman" pitchFamily="18" charset="0"/>
                          </a:rPr>
                        </m:ctrlPr>
                      </m:fPr>
                      <m:num>
                        <m:r>
                          <a:rPr lang="en-US" sz="2000" i="1">
                            <a:latin typeface="Cambria Math" panose="02040503050406030204" pitchFamily="18" charset="0"/>
                            <a:cs typeface="Times New Roman" pitchFamily="18" charset="0"/>
                          </a:rPr>
                          <m:t>48</m:t>
                        </m:r>
                      </m:num>
                      <m:den>
                        <m:r>
                          <a:rPr lang="en-US" sz="2000" i="1">
                            <a:latin typeface="Cambria Math" panose="02040503050406030204" pitchFamily="18" charset="0"/>
                            <a:cs typeface="Times New Roman" pitchFamily="18" charset="0"/>
                          </a:rPr>
                          <m:t>46.68/</m:t>
                        </m:r>
                        <m:rad>
                          <m:radPr>
                            <m:degHide m:val="on"/>
                            <m:ctrlPr>
                              <a:rPr lang="en-US" sz="2000" i="1">
                                <a:latin typeface="Cambria Math" panose="02040503050406030204" pitchFamily="18" charset="0"/>
                                <a:cs typeface="Times New Roman" pitchFamily="18" charset="0"/>
                              </a:rPr>
                            </m:ctrlPr>
                          </m:radPr>
                          <m:deg/>
                          <m:e>
                            <m:r>
                              <a:rPr lang="en-US" sz="2000" i="1">
                                <a:latin typeface="Cambria Math" panose="02040503050406030204" pitchFamily="18" charset="0"/>
                                <a:cs typeface="Times New Roman" pitchFamily="18" charset="0"/>
                              </a:rPr>
                              <m:t>12</m:t>
                            </m:r>
                          </m:e>
                        </m:rad>
                      </m:den>
                    </m:f>
                    <m:r>
                      <a:rPr lang="en-US" sz="2000" i="1">
                        <a:latin typeface="Cambria Math" panose="02040503050406030204" pitchFamily="18" charset="0"/>
                        <a:cs typeface="Times New Roman" pitchFamily="18" charset="0"/>
                      </a:rPr>
                      <m:t>=</m:t>
                    </m:r>
                    <m:f>
                      <m:fPr>
                        <m:ctrlPr>
                          <a:rPr lang="en-US" sz="2000" i="1">
                            <a:latin typeface="Cambria Math" panose="02040503050406030204" pitchFamily="18" charset="0"/>
                            <a:cs typeface="Times New Roman" pitchFamily="18" charset="0"/>
                          </a:rPr>
                        </m:ctrlPr>
                      </m:fPr>
                      <m:num>
                        <m:r>
                          <a:rPr lang="en-US" sz="2000" i="1">
                            <a:latin typeface="Cambria Math" panose="02040503050406030204" pitchFamily="18" charset="0"/>
                            <a:cs typeface="Times New Roman" pitchFamily="18" charset="0"/>
                          </a:rPr>
                          <m:t>48</m:t>
                        </m:r>
                      </m:num>
                      <m:den>
                        <m:r>
                          <a:rPr lang="en-US" sz="2000" i="1">
                            <a:latin typeface="Cambria Math" panose="02040503050406030204" pitchFamily="18" charset="0"/>
                            <a:cs typeface="Times New Roman" pitchFamily="18" charset="0"/>
                          </a:rPr>
                          <m:t>13.49</m:t>
                        </m:r>
                      </m:den>
                    </m:f>
                    <m:r>
                      <a:rPr lang="en-US" sz="2000" i="1">
                        <a:latin typeface="Cambria Math" panose="02040503050406030204" pitchFamily="18" charset="0"/>
                        <a:cs typeface="Times New Roman" pitchFamily="18" charset="0"/>
                      </a:rPr>
                      <m:t>=</m:t>
                    </m:r>
                    <m:r>
                      <a:rPr lang="en-US" sz="2000" i="1">
                        <a:solidFill>
                          <a:srgbClr val="0B5ED7"/>
                        </a:solidFill>
                        <a:latin typeface="Cambria Math" panose="02040503050406030204" pitchFamily="18" charset="0"/>
                        <a:cs typeface="Times New Roman" pitchFamily="18" charset="0"/>
                      </a:rPr>
                      <m:t>3.558</m:t>
                    </m:r>
                  </m:oMath>
                </a14:m>
                <a:endParaRPr lang="en-US" sz="2000" dirty="0">
                  <a:solidFill>
                    <a:srgbClr val="0B5ED7"/>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20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20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a:solidFill>
                      <a:srgbClr val="0B5ED7"/>
                    </a:solidFill>
                    <a:latin typeface="Times New Roman" panose="02020603050405020304" pitchFamily="18" charset="0"/>
                    <a:cs typeface="Times New Roman" panose="02020603050405020304" pitchFamily="18" charset="0"/>
                  </a:rPr>
                  <a:t>Note: </a:t>
                </a:r>
              </a:p>
              <a:p>
                <a:pPr marL="0" lvl="2" indent="0" algn="just">
                  <a:buClr>
                    <a:schemeClr val="accent3"/>
                  </a:buClr>
                  <a:buSzPct val="95000"/>
                  <a:buNone/>
                </a:pPr>
                <a:r>
                  <a:rPr lang="en-US" sz="1800" dirty="0">
                    <a:solidFill>
                      <a:srgbClr val="0B5ED7"/>
                    </a:solidFill>
                    <a:latin typeface="Times New Roman" panose="02020603050405020304" pitchFamily="18" charset="0"/>
                    <a:cs typeface="Times New Roman" panose="02020603050405020304" pitchFamily="18" charset="0"/>
                  </a:rPr>
                  <a:t>Statistical table for t-distributions gives a </a:t>
                </a:r>
                <a:r>
                  <a:rPr lang="en-US" sz="1800" i="1" dirty="0">
                    <a:solidFill>
                      <a:srgbClr val="0B5ED7"/>
                    </a:solidFill>
                    <a:latin typeface="Times New Roman" panose="02020603050405020304" pitchFamily="18" charset="0"/>
                    <a:cs typeface="Times New Roman" panose="02020603050405020304" pitchFamily="18" charset="0"/>
                  </a:rPr>
                  <a:t>t</a:t>
                </a:r>
                <a:r>
                  <a:rPr lang="en-US" sz="1800" dirty="0">
                    <a:solidFill>
                      <a:srgbClr val="0B5ED7"/>
                    </a:solidFill>
                    <a:latin typeface="Times New Roman" panose="02020603050405020304" pitchFamily="18" charset="0"/>
                    <a:cs typeface="Times New Roman" panose="02020603050405020304" pitchFamily="18" charset="0"/>
                  </a:rPr>
                  <a:t>-value given </a:t>
                </a:r>
                <a:r>
                  <a:rPr lang="en-US" sz="1800" i="1" dirty="0">
                    <a:solidFill>
                      <a:srgbClr val="0B5ED7"/>
                    </a:solidFill>
                    <a:latin typeface="Times New Roman" panose="02020603050405020304" pitchFamily="18" charset="0"/>
                    <a:cs typeface="Times New Roman" panose="02020603050405020304" pitchFamily="18" charset="0"/>
                  </a:rPr>
                  <a:t>n</a:t>
                </a:r>
                <a:r>
                  <a:rPr lang="en-US" sz="1800" dirty="0">
                    <a:solidFill>
                      <a:srgbClr val="0B5ED7"/>
                    </a:solidFill>
                    <a:latin typeface="Times New Roman" panose="02020603050405020304" pitchFamily="18" charset="0"/>
                    <a:cs typeface="Times New Roman" panose="02020603050405020304" pitchFamily="18" charset="0"/>
                  </a:rPr>
                  <a:t>, the degrees of freedom and </a:t>
                </a:r>
                <a14:m>
                  <m:oMath xmlns:m="http://schemas.openxmlformats.org/officeDocument/2006/math">
                    <m:r>
                      <m:rPr>
                        <m:sty m:val="p"/>
                      </m:rP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α</m:t>
                    </m:r>
                  </m:oMath>
                </a14:m>
                <a:r>
                  <a:rPr lang="en-US" sz="1800" dirty="0">
                    <a:solidFill>
                      <a:srgbClr val="0B5ED7"/>
                    </a:solidFill>
                    <a:latin typeface="Times New Roman" panose="02020603050405020304" pitchFamily="18" charset="0"/>
                    <a:cs typeface="Times New Roman" panose="02020603050405020304" pitchFamily="18" charset="0"/>
                  </a:rPr>
                  <a:t>, the level of significance and vice-versa.</a:t>
                </a: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3" y="1619250"/>
                <a:ext cx="8425339" cy="4262719"/>
              </a:xfrm>
              <a:blipFill>
                <a:blip r:embed="rId2"/>
                <a:stretch>
                  <a:fillRect l="-507" r="-434"/>
                </a:stretch>
              </a:blipFill>
            </p:spPr>
            <p:txBody>
              <a:bodyPr/>
              <a:lstStyle/>
              <a:p>
                <a:r>
                  <a:rPr lang="en-IN">
                    <a:noFill/>
                  </a:rPr>
                  <a:t> </a:t>
                </a:r>
              </a:p>
            </p:txBody>
          </p:sp>
        </mc:Fallback>
      </mc:AlternateContent>
      <p:sp>
        <p:nvSpPr>
          <p:cNvPr id="11" name="Title 1"/>
          <p:cNvSpPr txBox="1">
            <a:spLocks/>
          </p:cNvSpPr>
          <p:nvPr/>
        </p:nvSpPr>
        <p:spPr>
          <a:xfrm>
            <a:off x="188333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2</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479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3" y="1022519"/>
                <a:ext cx="8425339" cy="4859450"/>
              </a:xfrm>
            </p:spPr>
            <p:txBody>
              <a:bodyPr>
                <a:normAutofit/>
              </a:bodyPr>
              <a:lstStyle/>
              <a:p>
                <a:pPr marL="0" lvl="2" indent="0" algn="just">
                  <a:buClr>
                    <a:schemeClr val="accent3"/>
                  </a:buClr>
                  <a:buSzPct val="95000"/>
                  <a:buNone/>
                </a:pPr>
                <a:endParaRP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lnSpc>
                    <a:spcPct val="150000"/>
                  </a:lnSpc>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3: Collect the sample data and calculate the test statistics </a:t>
                </a:r>
              </a:p>
              <a:p>
                <a:pPr marL="0" lvl="2" indent="0" algn="just">
                  <a:buClr>
                    <a:schemeClr val="accent3"/>
                  </a:buClr>
                  <a:buSzPct val="95000"/>
                  <a:buNone/>
                </a:pPr>
                <a:endParaRPr lang="en-US" sz="1800" i="1" dirty="0">
                  <a:latin typeface="Cambria Math" panose="020405030504060302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cs typeface="Times New Roman" panose="02020603050405020304" pitchFamily="18" charset="0"/>
                        </a:rPr>
                        <m:t>𝐷𝑒𝑔𝑟𝑒𝑒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𝑓𝑟𝑒𝑒𝑑𝑜𝑚</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𝑛</m:t>
                      </m:r>
                      <m:r>
                        <a:rPr lang="en-US" sz="1800" i="1" dirty="0">
                          <a:latin typeface="Cambria Math" panose="02040503050406030204" pitchFamily="18" charset="0"/>
                          <a:cs typeface="Times New Roman" panose="02020603050405020304" pitchFamily="18" charset="0"/>
                        </a:rPr>
                        <m:t>−1=12−1=11</m:t>
                      </m:r>
                    </m:oMath>
                  </m:oMathPara>
                </a14:m>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As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is one-tailed, we shall determine the rejection region applying one-tailed in the right tail because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is more than type ) at </a:t>
                </a:r>
                <a14:m>
                  <m:oMath xmlns:m="http://schemas.openxmlformats.org/officeDocument/2006/math">
                    <m:r>
                      <a:rPr lang="en-US" sz="1800" i="1" dirty="0">
                        <a:latin typeface="Cambria Math" panose="02040503050406030204" pitchFamily="18" charset="0"/>
                        <a:cs typeface="Times New Roman" panose="02020603050405020304" pitchFamily="18" charset="0"/>
                      </a:rPr>
                      <m:t>5%</m:t>
                    </m:r>
                  </m:oMath>
                </a14:m>
                <a:r>
                  <a:rPr lang="en-US" sz="1800" dirty="0">
                    <a:latin typeface="Times New Roman" panose="02020603050405020304" pitchFamily="18" charset="0"/>
                    <a:cs typeface="Times New Roman" panose="02020603050405020304" pitchFamily="18" charset="0"/>
                  </a:rPr>
                  <a:t> level of significance.</a:t>
                </a:r>
              </a:p>
              <a:p>
                <a:pPr marL="0" lvl="2" indent="0" algn="just">
                  <a:buClr>
                    <a:schemeClr val="accent3"/>
                  </a:buClr>
                  <a:buSzPct val="95000"/>
                  <a:buNone/>
                </a:pPr>
                <a:endParaRPr lang="en-US" sz="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3" y="1022519"/>
                <a:ext cx="8425339" cy="4859450"/>
              </a:xfrm>
              <a:blipFill>
                <a:blip r:embed="rId2"/>
                <a:stretch>
                  <a:fillRect l="-796" r="-579"/>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3</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848663" y="972389"/>
                <a:ext cx="8425339" cy="4859450"/>
              </a:xfrm>
            </p:spPr>
            <p:txBody>
              <a:bodyPr>
                <a:normAutofit/>
              </a:bodyPr>
              <a:lstStyle/>
              <a:p>
                <a:pPr marL="0" lvl="2" indent="0" algn="just">
                  <a:buClr>
                    <a:schemeClr val="accent3"/>
                  </a:buClr>
                  <a:buSzPct val="95000"/>
                  <a:buNone/>
                </a:pPr>
                <a:endParaRPr/>
              </a:p>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lnSpc>
                    <a:spcPct val="150000"/>
                  </a:lnSpc>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3: Collect the sample data and calculate the test statistics </a:t>
                </a:r>
              </a:p>
              <a:p>
                <a:pPr marL="0" lvl="2" indent="0" algn="just">
                  <a:buClr>
                    <a:schemeClr val="accent3"/>
                  </a:buClr>
                  <a:buSzPct val="95000"/>
                  <a:buNone/>
                </a:pPr>
                <a:endParaRPr lang="en-US" sz="1800" i="1" dirty="0">
                  <a:latin typeface="Cambria Math" panose="020405030504060302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cs typeface="Times New Roman" panose="02020603050405020304" pitchFamily="18" charset="0"/>
                        </a:rPr>
                        <m:t>𝐷𝑒𝑔𝑟𝑒𝑒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𝑓𝑟𝑒𝑒𝑑𝑜𝑚</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𝑛</m:t>
                      </m:r>
                      <m:r>
                        <a:rPr lang="en-US" sz="1800" i="1" dirty="0">
                          <a:latin typeface="Cambria Math" panose="02040503050406030204" pitchFamily="18" charset="0"/>
                          <a:cs typeface="Times New Roman" panose="02020603050405020304" pitchFamily="18" charset="0"/>
                        </a:rPr>
                        <m:t>−1=12−1=11</m:t>
                      </m:r>
                    </m:oMath>
                  </m:oMathPara>
                </a14:m>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As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is one-tailed, we shall determine the rejection region applying one-tailed in the right tail because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is more than type ) at </a:t>
                </a:r>
                <a14:m>
                  <m:oMath xmlns:m="http://schemas.openxmlformats.org/officeDocument/2006/math">
                    <m:r>
                      <a:rPr lang="en-US" sz="1800" i="1" dirty="0">
                        <a:latin typeface="Cambria Math" panose="02040503050406030204" pitchFamily="18" charset="0"/>
                        <a:cs typeface="Times New Roman" panose="02020603050405020304" pitchFamily="18" charset="0"/>
                      </a:rPr>
                      <m:t>5%</m:t>
                    </m:r>
                  </m:oMath>
                </a14:m>
                <a:r>
                  <a:rPr lang="en-US" sz="1800" dirty="0">
                    <a:latin typeface="Times New Roman" panose="02020603050405020304" pitchFamily="18" charset="0"/>
                    <a:cs typeface="Times New Roman" panose="02020603050405020304" pitchFamily="18" charset="0"/>
                  </a:rPr>
                  <a:t> level of significance.</a:t>
                </a:r>
              </a:p>
              <a:p>
                <a:pPr marL="0" lvl="2" indent="0" algn="just">
                  <a:buClr>
                    <a:schemeClr val="accent3"/>
                  </a:buClr>
                  <a:buSzPct val="95000"/>
                  <a:buNone/>
                </a:pPr>
                <a:endParaRPr lang="en-US" sz="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Using table of </a:t>
                </a:r>
                <a14:m>
                  <m:oMath xmlns:m="http://schemas.openxmlformats.org/officeDocument/2006/math">
                    <m:r>
                      <a:rPr lang="en-US" sz="1800" i="1" dirty="0">
                        <a:solidFill>
                          <a:prstClr val="black"/>
                        </a:solidFill>
                        <a:latin typeface="Cambria Math" panose="02040503050406030204" pitchFamily="18" charset="0"/>
                        <a:cs typeface="Times New Roman" panose="02020603050405020304" pitchFamily="18" charset="0"/>
                      </a:rPr>
                      <m:t>𝑡</m:t>
                    </m:r>
                    <m:r>
                      <a:rPr lang="en-US" sz="1800" i="1" dirty="0">
                        <a:solidFill>
                          <a:prstClr val="black"/>
                        </a:solidFill>
                        <a:latin typeface="Cambria Math" panose="02040503050406030204" pitchFamily="18" charset="0"/>
                        <a:cs typeface="Times New Roman" panose="02020603050405020304" pitchFamily="18" charset="0"/>
                      </a:rPr>
                      <m:t>−</m:t>
                    </m:r>
                    <m:r>
                      <a:rPr lang="en-US" sz="1800" i="1" dirty="0">
                        <a:solidFill>
                          <a:prstClr val="black"/>
                        </a:solidFill>
                        <a:latin typeface="Cambria Math" panose="02040503050406030204" pitchFamily="18" charset="0"/>
                        <a:cs typeface="Times New Roman" panose="02020603050405020304" pitchFamily="18" charset="0"/>
                      </a:rPr>
                      <m:t>𝑑𝑖𝑠𝑡𝑟𝑖𝑏𝑢𝑡𝑖𝑜𝑛</m:t>
                    </m:r>
                  </m:oMath>
                </a14:m>
                <a:r>
                  <a:rPr lang="en-US" sz="1800" dirty="0">
                    <a:solidFill>
                      <a:prstClr val="black"/>
                    </a:solidFill>
                    <a:latin typeface="Times New Roman" panose="02020603050405020304" pitchFamily="18" charset="0"/>
                    <a:cs typeface="Times New Roman" panose="02020603050405020304" pitchFamily="18" charset="0"/>
                  </a:rPr>
                  <a:t> for 11 degrees of freedom and with </a:t>
                </a:r>
                <a14:m>
                  <m:oMath xmlns:m="http://schemas.openxmlformats.org/officeDocument/2006/math">
                    <m:r>
                      <a:rPr lang="en-US" sz="1800" i="1" dirty="0">
                        <a:solidFill>
                          <a:prstClr val="black"/>
                        </a:solidFill>
                        <a:latin typeface="Cambria Math" panose="02040503050406030204" pitchFamily="18" charset="0"/>
                        <a:cs typeface="Times New Roman" panose="02020603050405020304" pitchFamily="18" charset="0"/>
                      </a:rPr>
                      <m:t>5%</m:t>
                    </m:r>
                  </m:oMath>
                </a14:m>
                <a:r>
                  <a:rPr lang="en-US" sz="1800" dirty="0">
                    <a:solidFill>
                      <a:prstClr val="black"/>
                    </a:solidFill>
                    <a:latin typeface="Times New Roman" panose="02020603050405020304" pitchFamily="18" charset="0"/>
                    <a:cs typeface="Times New Roman" panose="02020603050405020304" pitchFamily="18" charset="0"/>
                  </a:rPr>
                  <a:t> level of significance,</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solidFill>
                            <a:prstClr val="black"/>
                          </a:solidFill>
                          <a:latin typeface="Cambria Math" panose="02040503050406030204" pitchFamily="18" charset="0"/>
                          <a:cs typeface="Times New Roman" panose="02020603050405020304" pitchFamily="18" charset="0"/>
                        </a:rPr>
                        <m:t>𝑅</m:t>
                      </m:r>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cs typeface="Times New Roman" panose="02020603050405020304" pitchFamily="18" charset="0"/>
                        </a:rPr>
                        <m:t>𝑡</m:t>
                      </m:r>
                      <m:r>
                        <a:rPr lang="en-US" sz="1800" i="1">
                          <a:solidFill>
                            <a:prstClr val="black"/>
                          </a:solidFill>
                          <a:latin typeface="Cambria Math" panose="02040503050406030204" pitchFamily="18" charset="0"/>
                          <a:cs typeface="Times New Roman" panose="02020603050405020304" pitchFamily="18" charset="0"/>
                        </a:rPr>
                        <m:t>&gt;1.796</m:t>
                      </m:r>
                    </m:oMath>
                  </m:oMathPara>
                </a14:m>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848663" y="972389"/>
                <a:ext cx="8425339" cy="4859450"/>
              </a:xfrm>
              <a:blipFill>
                <a:blip r:embed="rId2"/>
                <a:stretch>
                  <a:fillRect l="-724" r="-651"/>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3</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074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425339" cy="4859450"/>
              </a:xfrm>
            </p:spPr>
            <p:txBody>
              <a:bodyPr>
                <a:normAutofit/>
              </a:bodyPr>
              <a:lstStyle/>
              <a:p>
                <a:pPr marL="0" lvl="2" indent="0" algn="just">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4: Make a decision to either reject or fail to reject </a:t>
                </a:r>
                <a:r>
                  <a:rPr lang="en-US" sz="2000" b="1" i="1" dirty="0">
                    <a:solidFill>
                      <a:srgbClr val="0B5ED7"/>
                    </a:solidFill>
                    <a:latin typeface="Times New Roman" panose="02020603050405020304" pitchFamily="18" charset="0"/>
                    <a:cs typeface="Times New Roman" panose="02020603050405020304" pitchFamily="18" charset="0"/>
                  </a:rPr>
                  <a:t>H</a:t>
                </a:r>
                <a:r>
                  <a:rPr lang="en-US" sz="2000" b="1" i="1" baseline="-25000" dirty="0">
                    <a:solidFill>
                      <a:srgbClr val="0B5ED7"/>
                    </a:solidFill>
                    <a:latin typeface="Times New Roman" panose="02020603050405020304" pitchFamily="18" charset="0"/>
                    <a:cs typeface="Times New Roman" panose="02020603050405020304" pitchFamily="18" charset="0"/>
                  </a:rPr>
                  <a:t>0</a:t>
                </a: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The observed value of </a:t>
                </a:r>
                <a14:m>
                  <m:oMath xmlns:m="http://schemas.openxmlformats.org/officeDocument/2006/math">
                    <m:r>
                      <a:rPr lang="en-US" sz="1800" i="1" dirty="0">
                        <a:solidFill>
                          <a:prstClr val="black"/>
                        </a:solidFill>
                        <a:latin typeface="Cambria Math" panose="02040503050406030204" pitchFamily="18" charset="0"/>
                        <a:cs typeface="Times New Roman" panose="02020603050405020304" pitchFamily="18" charset="0"/>
                      </a:rPr>
                      <m:t>𝑡</m:t>
                    </m:r>
                    <m:r>
                      <a:rPr lang="en-US" sz="1800" i="1" dirty="0">
                        <a:solidFill>
                          <a:prstClr val="black"/>
                        </a:solidFill>
                        <a:latin typeface="Cambria Math" panose="02040503050406030204" pitchFamily="18" charset="0"/>
                        <a:cs typeface="Times New Roman" panose="02020603050405020304" pitchFamily="18" charset="0"/>
                      </a:rPr>
                      <m:t>=3.558</m:t>
                    </m:r>
                  </m:oMath>
                </a14:m>
                <a:r>
                  <a:rPr lang="en-US" sz="1800" dirty="0">
                    <a:solidFill>
                      <a:prstClr val="black"/>
                    </a:solidFill>
                    <a:latin typeface="Times New Roman" panose="02020603050405020304" pitchFamily="18" charset="0"/>
                    <a:cs typeface="Times New Roman" panose="02020603050405020304" pitchFamily="18" charset="0"/>
                  </a:rPr>
                  <a:t> which is in the rejection region and thus </a:t>
                </a:r>
                <a14:m>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0</m:t>
                        </m:r>
                      </m:sub>
                    </m:sSub>
                  </m:oMath>
                </a14:m>
                <a:r>
                  <a:rPr lang="en-US" sz="1800" dirty="0">
                    <a:solidFill>
                      <a:prstClr val="black"/>
                    </a:solidFill>
                    <a:latin typeface="Times New Roman" panose="02020603050405020304" pitchFamily="18" charset="0"/>
                    <a:cs typeface="Times New Roman" panose="02020603050405020304" pitchFamily="18" charset="0"/>
                  </a:rPr>
                  <a:t> is rejected at </a:t>
                </a:r>
                <a14:m>
                  <m:oMath xmlns:m="http://schemas.openxmlformats.org/officeDocument/2006/math">
                    <m:r>
                      <a:rPr lang="en-US" sz="1800" i="1" dirty="0">
                        <a:solidFill>
                          <a:prstClr val="black"/>
                        </a:solidFill>
                        <a:latin typeface="Cambria Math" panose="02040503050406030204" pitchFamily="18" charset="0"/>
                        <a:cs typeface="Times New Roman" panose="02020603050405020304" pitchFamily="18" charset="0"/>
                      </a:rPr>
                      <m:t>5%</m:t>
                    </m:r>
                  </m:oMath>
                </a14:m>
                <a:r>
                  <a:rPr lang="en-US" sz="1800" dirty="0">
                    <a:solidFill>
                      <a:prstClr val="black"/>
                    </a:solidFill>
                    <a:latin typeface="Times New Roman" panose="02020603050405020304" pitchFamily="18" charset="0"/>
                    <a:cs typeface="Times New Roman" panose="02020603050405020304" pitchFamily="18" charset="0"/>
                  </a:rPr>
                  <a:t> level of significance.</a:t>
                </a: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425339" cy="4859450"/>
              </a:xfrm>
              <a:blipFill>
                <a:blip r:embed="rId2"/>
                <a:stretch>
                  <a:fillRect l="-796" t="-627" r="-579"/>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4</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609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
        <p:nvSpPr>
          <p:cNvPr id="19" name="Content Placeholder 2"/>
          <p:cNvSpPr>
            <a:spLocks noGrp="1"/>
          </p:cNvSpPr>
          <p:nvPr>
            <p:ph idx="1"/>
          </p:nvPr>
        </p:nvSpPr>
        <p:spPr>
          <a:xfrm>
            <a:off x="1820204" y="1378310"/>
            <a:ext cx="8425339" cy="4859450"/>
          </a:xfrm>
        </p:spPr>
        <p:txBody>
          <a:bodyPr>
            <a:normAutofit/>
          </a:bodyPr>
          <a:lstStyle/>
          <a:p>
            <a:pPr marL="0" lvl="2" indent="0" algn="just">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5: Final comment and interpret the result</a:t>
            </a: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We can conclude that the sample data indicate that coffee sales have increased.	</a:t>
            </a: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i="1" dirty="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5</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647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
        <p:nvSpPr>
          <p:cNvPr id="19" name="Content Placeholder 2"/>
          <p:cNvSpPr>
            <a:spLocks noGrp="1"/>
          </p:cNvSpPr>
          <p:nvPr>
            <p:ph idx="1"/>
          </p:nvPr>
        </p:nvSpPr>
        <p:spPr>
          <a:xfrm>
            <a:off x="1820204" y="1552575"/>
            <a:ext cx="8425339" cy="4685185"/>
          </a:xfrm>
        </p:spPr>
        <p:txBody>
          <a:bodyPr>
            <a:noAutofit/>
          </a:bodyPr>
          <a:lstStyle/>
          <a:p>
            <a:pPr marL="342900" lvl="2" indent="-342900" algn="just">
              <a:buClr>
                <a:schemeClr val="accent3"/>
              </a:buClr>
              <a:buSzPct val="95000"/>
            </a:pPr>
            <a:r>
              <a:rPr lang="en-US" sz="2000" dirty="0">
                <a:latin typeface="Times New Roman" panose="02020603050405020304" pitchFamily="18" charset="0"/>
                <a:cs typeface="Times New Roman" panose="02020603050405020304" pitchFamily="18" charset="0"/>
              </a:rPr>
              <a:t>The hypothesis testing determines the validity of an assumption (technically described as null hypothesis), with a view to choose between two conflicting hypothesis about the value of a </a:t>
            </a:r>
            <a:r>
              <a:rPr lang="en-US" sz="2000" dirty="0">
                <a:solidFill>
                  <a:schemeClr val="accent1">
                    <a:lumMod val="75000"/>
                  </a:schemeClr>
                </a:solidFill>
                <a:latin typeface="Times New Roman" panose="02020603050405020304" pitchFamily="18" charset="0"/>
                <a:cs typeface="Times New Roman" panose="02020603050405020304" pitchFamily="18" charset="0"/>
              </a:rPr>
              <a:t>population</a:t>
            </a:r>
            <a:r>
              <a:rPr lang="en-US" sz="2000" dirty="0">
                <a:latin typeface="Times New Roman" panose="02020603050405020304" pitchFamily="18" charset="0"/>
                <a:cs typeface="Times New Roman" panose="02020603050405020304" pitchFamily="18" charset="0"/>
              </a:rPr>
              <a:t> parameter.</a:t>
            </a:r>
          </a:p>
          <a:p>
            <a:pPr marL="1348740" lvl="6" indent="-342900" algn="just">
              <a:buSzPct val="95000"/>
            </a:pPr>
            <a:endParaRPr lang="en-US" sz="1300" dirty="0">
              <a:latin typeface="Times New Roman" panose="02020603050405020304" pitchFamily="18" charset="0"/>
              <a:cs typeface="Times New Roman" panose="02020603050405020304" pitchFamily="18" charset="0"/>
            </a:endParaRPr>
          </a:p>
          <a:p>
            <a:pPr marL="1348740" lvl="6" indent="-342900" algn="just">
              <a:buSzPct val="95000"/>
            </a:pPr>
            <a:endParaRPr lang="en-US" sz="1300" dirty="0">
              <a:latin typeface="Times New Roman" panose="02020603050405020304" pitchFamily="18" charset="0"/>
              <a:cs typeface="Times New Roman" panose="02020603050405020304" pitchFamily="18" charset="0"/>
            </a:endParaRPr>
          </a:p>
          <a:p>
            <a:pPr marL="342900" lvl="2" indent="-342900" algn="just">
              <a:buClr>
                <a:schemeClr val="accent3"/>
              </a:buClr>
              <a:buSzPct val="95000"/>
            </a:pPr>
            <a:r>
              <a:rPr lang="en-US" sz="2000" dirty="0">
                <a:latin typeface="Times New Roman" panose="02020603050405020304" pitchFamily="18" charset="0"/>
                <a:cs typeface="Times New Roman" panose="02020603050405020304" pitchFamily="18" charset="0"/>
              </a:rPr>
              <a:t>There are two types of tests of hypotheses</a:t>
            </a:r>
          </a:p>
          <a:p>
            <a:pPr marL="347663" lvl="2" indent="1588" algn="just">
              <a:buClr>
                <a:schemeClr val="accent3"/>
              </a:buClr>
              <a:buSzPct val="95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Non-parametric tests (also called distribution-free test of hypotheses)</a:t>
            </a:r>
          </a:p>
          <a:p>
            <a:pPr marL="347663" lvl="2" indent="1588" algn="just">
              <a:buClr>
                <a:schemeClr val="accent3"/>
              </a:buClr>
              <a:buSzPct val="95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Parametric tests (also called standard test of hypotheses).</a:t>
            </a:r>
          </a:p>
        </p:txBody>
      </p:sp>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Hypothesis Testing Strategies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20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7598"/>
            <a:ext cx="4139565" cy="635000"/>
          </a:xfrm>
          <a:prstGeom prst="rect">
            <a:avLst/>
          </a:prstGeom>
        </p:spPr>
        <p:txBody>
          <a:bodyPr vert="horz" wrap="square" lIns="0" tIns="12065" rIns="0" bIns="0" rtlCol="0">
            <a:spAutoFit/>
          </a:bodyPr>
          <a:lstStyle/>
          <a:p>
            <a:pPr marL="12700">
              <a:lnSpc>
                <a:spcPct val="100000"/>
              </a:lnSpc>
              <a:spcBef>
                <a:spcPts val="95"/>
              </a:spcBef>
            </a:pPr>
            <a:r>
              <a:rPr sz="4000" spc="-65" dirty="0"/>
              <a:t>Hypothesis</a:t>
            </a:r>
            <a:r>
              <a:rPr sz="4000" spc="-30" dirty="0"/>
              <a:t> </a:t>
            </a:r>
            <a:r>
              <a:rPr sz="4000" spc="-150" dirty="0"/>
              <a:t>Testing</a:t>
            </a:r>
            <a:endParaRPr sz="4000"/>
          </a:p>
        </p:txBody>
      </p:sp>
      <p:sp>
        <p:nvSpPr>
          <p:cNvPr id="3" name="object 3"/>
          <p:cNvSpPr/>
          <p:nvPr/>
        </p:nvSpPr>
        <p:spPr>
          <a:xfrm>
            <a:off x="3603497" y="1252092"/>
            <a:ext cx="636905" cy="328930"/>
          </a:xfrm>
          <a:custGeom>
            <a:avLst/>
            <a:gdLst/>
            <a:ahLst/>
            <a:cxnLst/>
            <a:rect l="l" t="t" r="r" b="b"/>
            <a:pathLst>
              <a:path w="636904" h="328930">
                <a:moveTo>
                  <a:pt x="531749" y="0"/>
                </a:moveTo>
                <a:lnTo>
                  <a:pt x="527050" y="13335"/>
                </a:lnTo>
                <a:lnTo>
                  <a:pt x="546100" y="21595"/>
                </a:lnTo>
                <a:lnTo>
                  <a:pt x="562483" y="33035"/>
                </a:lnTo>
                <a:lnTo>
                  <a:pt x="587248" y="65405"/>
                </a:lnTo>
                <a:lnTo>
                  <a:pt x="601821" y="109156"/>
                </a:lnTo>
                <a:lnTo>
                  <a:pt x="606678" y="162814"/>
                </a:lnTo>
                <a:lnTo>
                  <a:pt x="605444" y="191789"/>
                </a:lnTo>
                <a:lnTo>
                  <a:pt x="595641" y="241788"/>
                </a:lnTo>
                <a:lnTo>
                  <a:pt x="576099" y="280838"/>
                </a:lnTo>
                <a:lnTo>
                  <a:pt x="546294" y="307179"/>
                </a:lnTo>
                <a:lnTo>
                  <a:pt x="527557" y="315468"/>
                </a:lnTo>
                <a:lnTo>
                  <a:pt x="531749" y="328930"/>
                </a:lnTo>
                <a:lnTo>
                  <a:pt x="576579" y="307832"/>
                </a:lnTo>
                <a:lnTo>
                  <a:pt x="609600" y="271399"/>
                </a:lnTo>
                <a:lnTo>
                  <a:pt x="629888" y="222599"/>
                </a:lnTo>
                <a:lnTo>
                  <a:pt x="636651" y="164465"/>
                </a:lnTo>
                <a:lnTo>
                  <a:pt x="634940" y="134346"/>
                </a:lnTo>
                <a:lnTo>
                  <a:pt x="621327" y="80918"/>
                </a:lnTo>
                <a:lnTo>
                  <a:pt x="594471" y="37415"/>
                </a:lnTo>
                <a:lnTo>
                  <a:pt x="555609" y="8598"/>
                </a:lnTo>
                <a:lnTo>
                  <a:pt x="531749" y="0"/>
                </a:lnTo>
                <a:close/>
              </a:path>
              <a:path w="636904" h="328930">
                <a:moveTo>
                  <a:pt x="104901" y="0"/>
                </a:moveTo>
                <a:lnTo>
                  <a:pt x="60118" y="21066"/>
                </a:lnTo>
                <a:lnTo>
                  <a:pt x="27050" y="57658"/>
                </a:lnTo>
                <a:lnTo>
                  <a:pt x="6762" y="106489"/>
                </a:lnTo>
                <a:lnTo>
                  <a:pt x="0" y="164465"/>
                </a:lnTo>
                <a:lnTo>
                  <a:pt x="1690" y="194710"/>
                </a:lnTo>
                <a:lnTo>
                  <a:pt x="15216" y="248154"/>
                </a:lnTo>
                <a:lnTo>
                  <a:pt x="42054" y="291550"/>
                </a:lnTo>
                <a:lnTo>
                  <a:pt x="80968" y="320280"/>
                </a:lnTo>
                <a:lnTo>
                  <a:pt x="104901" y="328930"/>
                </a:lnTo>
                <a:lnTo>
                  <a:pt x="108965" y="315468"/>
                </a:lnTo>
                <a:lnTo>
                  <a:pt x="90249" y="307179"/>
                </a:lnTo>
                <a:lnTo>
                  <a:pt x="74104" y="295640"/>
                </a:lnTo>
                <a:lnTo>
                  <a:pt x="49529" y="262763"/>
                </a:lnTo>
                <a:lnTo>
                  <a:pt x="34845" y="218122"/>
                </a:lnTo>
                <a:lnTo>
                  <a:pt x="29972" y="162814"/>
                </a:lnTo>
                <a:lnTo>
                  <a:pt x="31188" y="134735"/>
                </a:lnTo>
                <a:lnTo>
                  <a:pt x="40955"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4" name="object 4"/>
          <p:cNvSpPr txBox="1"/>
          <p:nvPr/>
        </p:nvSpPr>
        <p:spPr>
          <a:xfrm>
            <a:off x="878839" y="1115922"/>
            <a:ext cx="10080625" cy="3401060"/>
          </a:xfrm>
          <a:prstGeom prst="rect">
            <a:avLst/>
          </a:prstGeom>
        </p:spPr>
        <p:txBody>
          <a:bodyPr vert="horz" wrap="square" lIns="0" tIns="46355" rIns="0" bIns="0" rtlCol="0">
            <a:spAutoFit/>
          </a:bodyPr>
          <a:lstStyle/>
          <a:p>
            <a:pPr marL="279400" indent="-229235">
              <a:lnSpc>
                <a:spcPct val="100000"/>
              </a:lnSpc>
              <a:spcBef>
                <a:spcPts val="365"/>
              </a:spcBef>
              <a:buFont typeface="Wingdings"/>
              <a:buChar char=""/>
              <a:tabLst>
                <a:tab pos="280035" algn="l"/>
                <a:tab pos="2841625" algn="l"/>
              </a:tabLst>
            </a:pPr>
            <a:r>
              <a:rPr sz="2800" spc="-80" dirty="0">
                <a:latin typeface="Arial"/>
                <a:cs typeface="Arial"/>
              </a:rPr>
              <a:t>Null</a:t>
            </a:r>
            <a:r>
              <a:rPr sz="2800" dirty="0">
                <a:latin typeface="Arial"/>
                <a:cs typeface="Arial"/>
              </a:rPr>
              <a:t> </a:t>
            </a:r>
            <a:r>
              <a:rPr sz="2800" spc="-45" dirty="0">
                <a:latin typeface="Arial"/>
                <a:cs typeface="Arial"/>
              </a:rPr>
              <a:t>hypothesis	</a:t>
            </a:r>
            <a:r>
              <a:rPr sz="2800" spc="30" dirty="0">
                <a:latin typeface="DejaVu Serif"/>
                <a:cs typeface="DejaVu Serif"/>
              </a:rPr>
              <a:t>𝐻</a:t>
            </a:r>
            <a:r>
              <a:rPr sz="3075" spc="44" baseline="-16260" dirty="0">
                <a:latin typeface="DejaVu Serif"/>
                <a:cs typeface="DejaVu Serif"/>
              </a:rPr>
              <a:t>0</a:t>
            </a:r>
            <a:endParaRPr sz="3075" baseline="-16260">
              <a:latin typeface="DejaVu Serif"/>
              <a:cs typeface="DejaVu Serif"/>
            </a:endParaRPr>
          </a:p>
          <a:p>
            <a:pPr marL="736600" lvl="1" indent="-229235">
              <a:lnSpc>
                <a:spcPct val="100000"/>
              </a:lnSpc>
              <a:spcBef>
                <a:spcPts val="234"/>
              </a:spcBef>
              <a:buChar char="−"/>
              <a:tabLst>
                <a:tab pos="737235" algn="l"/>
              </a:tabLst>
            </a:pPr>
            <a:r>
              <a:rPr sz="2400" spc="-95" dirty="0">
                <a:latin typeface="Arial"/>
                <a:cs typeface="Arial"/>
              </a:rPr>
              <a:t>The </a:t>
            </a:r>
            <a:r>
              <a:rPr sz="2400" spc="-25" dirty="0">
                <a:latin typeface="Arial"/>
                <a:cs typeface="Arial"/>
              </a:rPr>
              <a:t>status </a:t>
            </a:r>
            <a:r>
              <a:rPr sz="2400" spc="-5" dirty="0">
                <a:latin typeface="Arial"/>
                <a:cs typeface="Arial"/>
              </a:rPr>
              <a:t>quo </a:t>
            </a:r>
            <a:r>
              <a:rPr sz="2400" spc="-15" dirty="0">
                <a:latin typeface="Arial"/>
                <a:cs typeface="Arial"/>
              </a:rPr>
              <a:t>that </a:t>
            </a:r>
            <a:r>
              <a:rPr sz="2400" spc="-70" dirty="0">
                <a:latin typeface="Arial"/>
                <a:cs typeface="Arial"/>
              </a:rPr>
              <a:t>is </a:t>
            </a:r>
            <a:r>
              <a:rPr sz="2400" spc="-45" dirty="0">
                <a:latin typeface="Arial"/>
                <a:cs typeface="Arial"/>
              </a:rPr>
              <a:t>assumed </a:t>
            </a:r>
            <a:r>
              <a:rPr sz="2400" spc="20" dirty="0">
                <a:latin typeface="Arial"/>
                <a:cs typeface="Arial"/>
              </a:rPr>
              <a:t>to </a:t>
            </a:r>
            <a:r>
              <a:rPr sz="2400" spc="-25" dirty="0">
                <a:latin typeface="Arial"/>
                <a:cs typeface="Arial"/>
              </a:rPr>
              <a:t>be</a:t>
            </a:r>
            <a:r>
              <a:rPr sz="2400" spc="210" dirty="0">
                <a:latin typeface="Arial"/>
                <a:cs typeface="Arial"/>
              </a:rPr>
              <a:t> </a:t>
            </a:r>
            <a:r>
              <a:rPr sz="2400" spc="-40" dirty="0">
                <a:latin typeface="Arial"/>
                <a:cs typeface="Arial"/>
              </a:rPr>
              <a:t>true</a:t>
            </a:r>
            <a:endParaRPr sz="2400">
              <a:latin typeface="Arial"/>
              <a:cs typeface="Arial"/>
            </a:endParaRPr>
          </a:p>
          <a:p>
            <a:pPr marL="279400" indent="-229235">
              <a:lnSpc>
                <a:spcPct val="100000"/>
              </a:lnSpc>
              <a:spcBef>
                <a:spcPts val="640"/>
              </a:spcBef>
              <a:buFont typeface="Wingdings"/>
              <a:buChar char=""/>
              <a:tabLst>
                <a:tab pos="280035" algn="l"/>
              </a:tabLst>
            </a:pPr>
            <a:r>
              <a:rPr sz="2800" spc="-65" dirty="0">
                <a:latin typeface="Arial"/>
                <a:cs typeface="Arial"/>
              </a:rPr>
              <a:t>Alternative </a:t>
            </a:r>
            <a:r>
              <a:rPr sz="2800" spc="-45" dirty="0">
                <a:latin typeface="Arial"/>
                <a:cs typeface="Arial"/>
              </a:rPr>
              <a:t>hypothesis</a:t>
            </a:r>
            <a:r>
              <a:rPr sz="2800" spc="55" dirty="0">
                <a:latin typeface="Arial"/>
                <a:cs typeface="Arial"/>
              </a:rPr>
              <a:t> </a:t>
            </a:r>
            <a:r>
              <a:rPr sz="2800" spc="130" dirty="0">
                <a:latin typeface="DejaVu Serif"/>
                <a:cs typeface="DejaVu Serif"/>
              </a:rPr>
              <a:t>(𝐻</a:t>
            </a:r>
            <a:r>
              <a:rPr sz="3075" spc="195" baseline="-16260" dirty="0">
                <a:latin typeface="DejaVu Serif"/>
                <a:cs typeface="DejaVu Serif"/>
              </a:rPr>
              <a:t>𝑎</a:t>
            </a:r>
            <a:r>
              <a:rPr sz="2800" spc="130" dirty="0">
                <a:latin typeface="DejaVu Serif"/>
                <a:cs typeface="DejaVu Serif"/>
              </a:rPr>
              <a:t>)</a:t>
            </a:r>
            <a:endParaRPr sz="2800">
              <a:latin typeface="DejaVu Serif"/>
              <a:cs typeface="DejaVu Serif"/>
            </a:endParaRPr>
          </a:p>
          <a:p>
            <a:pPr marL="736600" marR="767715" lvl="1" indent="-228600">
              <a:lnSpc>
                <a:spcPts val="2590"/>
              </a:lnSpc>
              <a:spcBef>
                <a:spcPts val="565"/>
              </a:spcBef>
              <a:buChar char="−"/>
              <a:tabLst>
                <a:tab pos="737235" algn="l"/>
              </a:tabLst>
            </a:pPr>
            <a:r>
              <a:rPr sz="2400" spc="-70" dirty="0">
                <a:latin typeface="Arial"/>
                <a:cs typeface="Arial"/>
              </a:rPr>
              <a:t>An </a:t>
            </a:r>
            <a:r>
              <a:rPr sz="2400" spc="-55" dirty="0">
                <a:latin typeface="Arial"/>
                <a:cs typeface="Arial"/>
              </a:rPr>
              <a:t>alternative </a:t>
            </a:r>
            <a:r>
              <a:rPr sz="2400" spc="-45" dirty="0">
                <a:latin typeface="Arial"/>
                <a:cs typeface="Arial"/>
              </a:rPr>
              <a:t>claim </a:t>
            </a:r>
            <a:r>
              <a:rPr sz="2400" spc="-40" dirty="0">
                <a:latin typeface="Arial"/>
                <a:cs typeface="Arial"/>
              </a:rPr>
              <a:t>under </a:t>
            </a:r>
            <a:r>
              <a:rPr sz="2400" spc="-35" dirty="0">
                <a:latin typeface="Arial"/>
                <a:cs typeface="Arial"/>
              </a:rPr>
              <a:t>consideration </a:t>
            </a:r>
            <a:r>
              <a:rPr sz="2400" spc="-15" dirty="0">
                <a:latin typeface="Arial"/>
                <a:cs typeface="Arial"/>
              </a:rPr>
              <a:t>that </a:t>
            </a:r>
            <a:r>
              <a:rPr sz="2400" spc="-60" dirty="0">
                <a:latin typeface="Arial"/>
                <a:cs typeface="Arial"/>
              </a:rPr>
              <a:t>will </a:t>
            </a:r>
            <a:r>
              <a:rPr sz="2400" spc="-70" dirty="0">
                <a:latin typeface="Arial"/>
                <a:cs typeface="Arial"/>
              </a:rPr>
              <a:t>require </a:t>
            </a:r>
            <a:r>
              <a:rPr sz="2400" spc="-35" dirty="0">
                <a:latin typeface="Arial"/>
                <a:cs typeface="Arial"/>
              </a:rPr>
              <a:t>statistical  </a:t>
            </a:r>
            <a:r>
              <a:rPr sz="2400" spc="-55" dirty="0">
                <a:latin typeface="Arial"/>
                <a:cs typeface="Arial"/>
              </a:rPr>
              <a:t>evidence </a:t>
            </a:r>
            <a:r>
              <a:rPr sz="2400" spc="20" dirty="0">
                <a:latin typeface="Arial"/>
                <a:cs typeface="Arial"/>
              </a:rPr>
              <a:t>to </a:t>
            </a:r>
            <a:r>
              <a:rPr sz="2400" dirty="0">
                <a:latin typeface="Arial"/>
                <a:cs typeface="Arial"/>
              </a:rPr>
              <a:t>accept, </a:t>
            </a:r>
            <a:r>
              <a:rPr sz="2400" spc="-35" dirty="0">
                <a:latin typeface="Arial"/>
                <a:cs typeface="Arial"/>
              </a:rPr>
              <a:t>and </a:t>
            </a:r>
            <a:r>
              <a:rPr sz="2400" spc="-25" dirty="0">
                <a:latin typeface="Arial"/>
                <a:cs typeface="Arial"/>
              </a:rPr>
              <a:t>thus, </a:t>
            </a:r>
            <a:r>
              <a:rPr sz="2400" spc="-50" dirty="0">
                <a:latin typeface="Arial"/>
                <a:cs typeface="Arial"/>
              </a:rPr>
              <a:t>reject </a:t>
            </a:r>
            <a:r>
              <a:rPr sz="2400" spc="-35" dirty="0">
                <a:latin typeface="Arial"/>
                <a:cs typeface="Arial"/>
              </a:rPr>
              <a:t>the </a:t>
            </a:r>
            <a:r>
              <a:rPr sz="2400" spc="-70" dirty="0">
                <a:latin typeface="Arial"/>
                <a:cs typeface="Arial"/>
              </a:rPr>
              <a:t>null</a:t>
            </a:r>
            <a:r>
              <a:rPr sz="2400" spc="215" dirty="0">
                <a:latin typeface="Arial"/>
                <a:cs typeface="Arial"/>
              </a:rPr>
              <a:t> </a:t>
            </a:r>
            <a:r>
              <a:rPr sz="2400" spc="-40" dirty="0">
                <a:latin typeface="Arial"/>
                <a:cs typeface="Arial"/>
              </a:rPr>
              <a:t>hypothesis</a:t>
            </a:r>
            <a:endParaRPr sz="2400">
              <a:latin typeface="Arial"/>
              <a:cs typeface="Arial"/>
            </a:endParaRPr>
          </a:p>
          <a:p>
            <a:pPr lvl="1">
              <a:lnSpc>
                <a:spcPct val="100000"/>
              </a:lnSpc>
              <a:spcBef>
                <a:spcPts val="5"/>
              </a:spcBef>
              <a:buFont typeface="Arial"/>
              <a:buChar char="−"/>
            </a:pPr>
            <a:endParaRPr sz="3550">
              <a:latin typeface="Arial"/>
              <a:cs typeface="Arial"/>
            </a:endParaRPr>
          </a:p>
          <a:p>
            <a:pPr marL="279400" marR="43180" indent="-229235">
              <a:lnSpc>
                <a:spcPts val="3020"/>
              </a:lnSpc>
              <a:spcBef>
                <a:spcPts val="5"/>
              </a:spcBef>
              <a:buFont typeface="Wingdings"/>
              <a:buChar char=""/>
              <a:tabLst>
                <a:tab pos="280035" algn="l"/>
              </a:tabLst>
            </a:pPr>
            <a:r>
              <a:rPr sz="2800" spc="-135" dirty="0">
                <a:latin typeface="Arial"/>
                <a:cs typeface="Arial"/>
              </a:rPr>
              <a:t>We </a:t>
            </a:r>
            <a:r>
              <a:rPr sz="2800" spc="-70" dirty="0">
                <a:latin typeface="Arial"/>
                <a:cs typeface="Arial"/>
              </a:rPr>
              <a:t>will </a:t>
            </a:r>
            <a:r>
              <a:rPr sz="2800" spc="-35" dirty="0">
                <a:latin typeface="Arial"/>
                <a:cs typeface="Arial"/>
              </a:rPr>
              <a:t>consider </a:t>
            </a:r>
            <a:r>
              <a:rPr sz="2800" spc="30" dirty="0">
                <a:latin typeface="DejaVu Serif"/>
                <a:cs typeface="DejaVu Serif"/>
              </a:rPr>
              <a:t>𝐻</a:t>
            </a:r>
            <a:r>
              <a:rPr sz="3075" spc="44" baseline="-16260" dirty="0">
                <a:latin typeface="DejaVu Serif"/>
                <a:cs typeface="DejaVu Serif"/>
              </a:rPr>
              <a:t>0 </a:t>
            </a:r>
            <a:r>
              <a:rPr sz="2800" spc="20" dirty="0">
                <a:latin typeface="Arial"/>
                <a:cs typeface="Arial"/>
              </a:rPr>
              <a:t>to </a:t>
            </a:r>
            <a:r>
              <a:rPr sz="2800" spc="-30" dirty="0">
                <a:latin typeface="Arial"/>
                <a:cs typeface="Arial"/>
              </a:rPr>
              <a:t>be </a:t>
            </a:r>
            <a:r>
              <a:rPr sz="2800" spc="-45" dirty="0">
                <a:latin typeface="Arial"/>
                <a:cs typeface="Arial"/>
              </a:rPr>
              <a:t>true </a:t>
            </a:r>
            <a:r>
              <a:rPr sz="2800" spc="-40" dirty="0">
                <a:latin typeface="Arial"/>
                <a:cs typeface="Arial"/>
              </a:rPr>
              <a:t>and </a:t>
            </a:r>
            <a:r>
              <a:rPr sz="2800" spc="-5" dirty="0">
                <a:latin typeface="Arial"/>
                <a:cs typeface="Arial"/>
              </a:rPr>
              <a:t>accept </a:t>
            </a:r>
            <a:r>
              <a:rPr sz="2800" spc="-30" dirty="0">
                <a:latin typeface="Arial"/>
                <a:cs typeface="Arial"/>
              </a:rPr>
              <a:t>it </a:t>
            </a:r>
            <a:r>
              <a:rPr sz="2800" spc="-75" dirty="0">
                <a:latin typeface="Arial"/>
                <a:cs typeface="Arial"/>
              </a:rPr>
              <a:t>unless </a:t>
            </a:r>
            <a:r>
              <a:rPr sz="2800" spc="-40" dirty="0">
                <a:latin typeface="Arial"/>
                <a:cs typeface="Arial"/>
              </a:rPr>
              <a:t>the </a:t>
            </a:r>
            <a:r>
              <a:rPr sz="2800" spc="-65" dirty="0">
                <a:latin typeface="Arial"/>
                <a:cs typeface="Arial"/>
              </a:rPr>
              <a:t>evidence  </a:t>
            </a:r>
            <a:r>
              <a:rPr sz="2800" spc="-85" dirty="0">
                <a:latin typeface="Arial"/>
                <a:cs typeface="Arial"/>
              </a:rPr>
              <a:t>in </a:t>
            </a:r>
            <a:r>
              <a:rPr sz="2800" spc="-65" dirty="0">
                <a:latin typeface="Arial"/>
                <a:cs typeface="Arial"/>
              </a:rPr>
              <a:t>favour </a:t>
            </a:r>
            <a:r>
              <a:rPr sz="2800" spc="-30" dirty="0">
                <a:latin typeface="Arial"/>
                <a:cs typeface="Arial"/>
              </a:rPr>
              <a:t>of </a:t>
            </a:r>
            <a:r>
              <a:rPr sz="2800" spc="114" dirty="0">
                <a:latin typeface="DejaVu Serif"/>
                <a:cs typeface="DejaVu Serif"/>
              </a:rPr>
              <a:t>𝐻</a:t>
            </a:r>
            <a:r>
              <a:rPr sz="3075" spc="172" baseline="-16260" dirty="0">
                <a:latin typeface="DejaVu Serif"/>
                <a:cs typeface="DejaVu Serif"/>
              </a:rPr>
              <a:t>𝑎 </a:t>
            </a:r>
            <a:r>
              <a:rPr sz="2800" spc="-80" dirty="0">
                <a:latin typeface="Arial"/>
                <a:cs typeface="Arial"/>
              </a:rPr>
              <a:t>is </a:t>
            </a:r>
            <a:r>
              <a:rPr sz="2800" spc="-30" dirty="0">
                <a:latin typeface="Arial"/>
                <a:cs typeface="Arial"/>
              </a:rPr>
              <a:t>so strong </a:t>
            </a:r>
            <a:r>
              <a:rPr sz="2800" spc="-20" dirty="0">
                <a:latin typeface="Arial"/>
                <a:cs typeface="Arial"/>
              </a:rPr>
              <a:t>that </a:t>
            </a:r>
            <a:r>
              <a:rPr sz="2800" spc="-30" dirty="0">
                <a:latin typeface="Arial"/>
                <a:cs typeface="Arial"/>
              </a:rPr>
              <a:t>we </a:t>
            </a:r>
            <a:r>
              <a:rPr sz="2800" spc="-55" dirty="0">
                <a:latin typeface="Arial"/>
                <a:cs typeface="Arial"/>
              </a:rPr>
              <a:t>reject </a:t>
            </a:r>
            <a:r>
              <a:rPr sz="2800" spc="30" dirty="0">
                <a:latin typeface="DejaVu Serif"/>
                <a:cs typeface="DejaVu Serif"/>
              </a:rPr>
              <a:t>𝐻</a:t>
            </a:r>
            <a:r>
              <a:rPr sz="3075" spc="44" baseline="-16260" dirty="0">
                <a:latin typeface="DejaVu Serif"/>
                <a:cs typeface="DejaVu Serif"/>
              </a:rPr>
              <a:t>0</a:t>
            </a:r>
            <a:r>
              <a:rPr sz="3075" spc="532" baseline="-16260" dirty="0">
                <a:latin typeface="DejaVu Serif"/>
                <a:cs typeface="DejaVu Serif"/>
              </a:rPr>
              <a:t> </a:t>
            </a:r>
            <a:r>
              <a:rPr sz="2800" spc="-85" dirty="0">
                <a:latin typeface="Arial"/>
                <a:cs typeface="Arial"/>
              </a:rPr>
              <a:t>in </a:t>
            </a:r>
            <a:r>
              <a:rPr sz="2800" spc="-65" dirty="0">
                <a:latin typeface="Arial"/>
                <a:cs typeface="Arial"/>
              </a:rPr>
              <a:t>favour </a:t>
            </a:r>
            <a:r>
              <a:rPr sz="2800" spc="-30" dirty="0">
                <a:latin typeface="Arial"/>
                <a:cs typeface="Arial"/>
              </a:rPr>
              <a:t>of </a:t>
            </a:r>
            <a:r>
              <a:rPr sz="2800" spc="130" dirty="0">
                <a:latin typeface="DejaVu Serif"/>
                <a:cs typeface="DejaVu Serif"/>
              </a:rPr>
              <a:t>𝐻</a:t>
            </a:r>
            <a:r>
              <a:rPr sz="3075" spc="195" baseline="-16260" dirty="0">
                <a:latin typeface="DejaVu Serif"/>
                <a:cs typeface="DejaVu Serif"/>
              </a:rPr>
              <a:t>𝑎</a:t>
            </a:r>
            <a:r>
              <a:rPr sz="2800" spc="130" dirty="0">
                <a:latin typeface="Arial"/>
                <a:cs typeface="Arial"/>
              </a:rPr>
              <a:t>.</a:t>
            </a:r>
            <a:endParaRPr sz="2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
        <p:nvSpPr>
          <p:cNvPr id="19" name="Content Placeholder 2"/>
          <p:cNvSpPr>
            <a:spLocks noGrp="1"/>
          </p:cNvSpPr>
          <p:nvPr>
            <p:ph idx="1"/>
          </p:nvPr>
        </p:nvSpPr>
        <p:spPr>
          <a:xfrm>
            <a:off x="1820204" y="1378310"/>
            <a:ext cx="8425339" cy="4859450"/>
          </a:xfrm>
        </p:spPr>
        <p:txBody>
          <a:bodyPr>
            <a:noAutofit/>
          </a:bodyPr>
          <a:lstStyle/>
          <a:p>
            <a:pPr marL="628650" lvl="2" indent="-342900" algn="just">
              <a:buClr>
                <a:schemeClr val="accent3"/>
              </a:buClr>
              <a:buSzPct val="95000"/>
            </a:pPr>
            <a:r>
              <a:rPr lang="en-US" sz="2400" dirty="0">
                <a:latin typeface="Times New Roman" panose="02020603050405020304" pitchFamily="18" charset="0"/>
                <a:cs typeface="Times New Roman" panose="02020603050405020304" pitchFamily="18" charset="0"/>
              </a:rPr>
              <a:t>Usually assume certain properties of the population from which we draw samples.</a:t>
            </a:r>
          </a:p>
          <a:p>
            <a:pPr marL="1634490" lvl="6" indent="-342900" algn="just">
              <a:buSzPct val="95000"/>
            </a:pPr>
            <a:endParaRPr lang="en-US" sz="1300" dirty="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Observation come from a normal population</a:t>
            </a:r>
          </a:p>
          <a:p>
            <a:pPr marL="1027113" lvl="8" indent="-338138" algn="just">
              <a:buSzPct val="95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is small</a:t>
            </a:r>
          </a:p>
          <a:p>
            <a:pPr marL="1027113" lvl="8" indent="-338138" algn="just">
              <a:buSzPct val="95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Population parameters like mean, variance, etc. are hold good.</a:t>
            </a:r>
          </a:p>
          <a:p>
            <a:pPr marL="1027113" lvl="8" indent="-338138" algn="just">
              <a:buSzPct val="95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measurement equivalent to interval scaled data.</a:t>
            </a:r>
          </a:p>
        </p:txBody>
      </p:sp>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Applications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87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688253" cy="4859450"/>
              </a:xfrm>
            </p:spPr>
            <p:txBody>
              <a:bodyPr>
                <a:noAutofit/>
              </a:bodyPr>
              <a:lstStyle/>
              <a:p>
                <a:pPr marL="0" lvl="2" indent="0" algn="just">
                  <a:buClr>
                    <a:schemeClr val="accent3"/>
                  </a:buClr>
                  <a:buSzPct val="95000"/>
                  <a:buNone/>
                </a:pPr>
                <a:r>
                  <a:rPr lang="en-US" sz="2000" b="1" dirty="0">
                    <a:latin typeface="Times New Roman" panose="02020603050405020304" pitchFamily="18" charset="0"/>
                    <a:cs typeface="Times New Roman" panose="02020603050405020304" pitchFamily="18" charset="0"/>
                  </a:rPr>
                  <a:t>Important Parametric Tests</a:t>
                </a: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The widely used sampling distribution for parametric tests are</a:t>
                </a:r>
              </a:p>
              <a:p>
                <a:pPr marL="285750" lvl="2" indent="-285750" algn="just">
                  <a:buClr>
                    <a:schemeClr val="accent3"/>
                  </a:buClr>
                  <a:buSzPct val="95000"/>
                </a:pPr>
                <a14:m>
                  <m:oMath xmlns:m="http://schemas.openxmlformats.org/officeDocument/2006/math">
                    <m:r>
                      <a:rPr lang="en-US" sz="1800" i="1">
                        <a:latin typeface="Cambria Math" panose="02040503050406030204" pitchFamily="18" charset="0"/>
                        <a:cs typeface="Times New Roman" panose="02020603050405020304" pitchFamily="18" charset="0"/>
                      </a:rPr>
                      <m:t>𝑍</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𝑡𝑒𝑠𝑡</m:t>
                    </m:r>
                  </m:oMath>
                </a14:m>
                <a:endParaRPr lang="en-US" sz="1800" dirty="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14:m>
                  <m:oMath xmlns:m="http://schemas.openxmlformats.org/officeDocument/2006/math">
                    <m:r>
                      <a:rPr lang="en-US" sz="1800" i="1">
                        <a:latin typeface="Cambria Math" panose="02040503050406030204" pitchFamily="18" charset="0"/>
                        <a:cs typeface="Times New Roman" panose="02020603050405020304" pitchFamily="18" charset="0"/>
                      </a:rPr>
                      <m:t>𝑡</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𝑡𝑒𝑠𝑡</m:t>
                    </m:r>
                  </m:oMath>
                </a14:m>
                <a:endParaRPr lang="en-US" sz="1800" dirty="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𝜒</m:t>
                        </m:r>
                      </m:e>
                      <m:sup>
                        <m:r>
                          <a:rPr lang="en-US" sz="1800" i="1">
                            <a:latin typeface="Cambria Math" panose="02040503050406030204" pitchFamily="18" charset="0"/>
                            <a:cs typeface="Times New Roman" panose="02020603050405020304" pitchFamily="18" charset="0"/>
                          </a:rPr>
                          <m:t>2</m:t>
                        </m:r>
                      </m:sup>
                    </m:sSup>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𝑡𝑒𝑠𝑡</m:t>
                    </m:r>
                  </m:oMath>
                </a14:m>
                <a:endParaRPr lang="en-US" sz="1800" dirty="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14:m>
                  <m:oMath xmlns:m="http://schemas.openxmlformats.org/officeDocument/2006/math">
                    <m:r>
                      <a:rPr lang="en-US" sz="1800" i="1">
                        <a:latin typeface="Cambria Math" panose="02040503050406030204" pitchFamily="18" charset="0"/>
                        <a:cs typeface="Times New Roman" panose="02020603050405020304" pitchFamily="18" charset="0"/>
                      </a:rPr>
                      <m:t>𝐹</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𝑡𝑒𝑠𝑡</m:t>
                    </m:r>
                  </m:oMath>
                </a14:m>
                <a:endParaRPr lang="en-US" sz="1800" dirty="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a:solidFill>
                      <a:srgbClr val="0B5ED7"/>
                    </a:solidFill>
                    <a:latin typeface="Times New Roman" panose="02020603050405020304" pitchFamily="18" charset="0"/>
                    <a:cs typeface="Times New Roman" panose="02020603050405020304" pitchFamily="18" charset="0"/>
                  </a:rPr>
                  <a:t>Note: </a:t>
                </a:r>
              </a:p>
              <a:p>
                <a:pPr marL="0" lvl="2" indent="0" algn="just">
                  <a:buClr>
                    <a:schemeClr val="accent3"/>
                  </a:buClr>
                  <a:buSzPct val="95000"/>
                  <a:buNone/>
                </a:pPr>
                <a:r>
                  <a:rPr lang="en-US" sz="1800" dirty="0">
                    <a:solidFill>
                      <a:srgbClr val="0B5ED7"/>
                    </a:solidFill>
                    <a:latin typeface="Times New Roman" panose="02020603050405020304" pitchFamily="18" charset="0"/>
                    <a:cs typeface="Times New Roman" panose="02020603050405020304" pitchFamily="18" charset="0"/>
                  </a:rPr>
                  <a:t>All these tests are based on the assumption of normality (i.e., the source of data is considered to be normally distributed).</a:t>
                </a:r>
              </a:p>
              <a:p>
                <a:pPr marL="285750" lvl="2" indent="1588" algn="just">
                  <a:buClr>
                    <a:schemeClr val="accent3"/>
                  </a:buClr>
                  <a:buSzPct val="95000"/>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688253" cy="4859450"/>
              </a:xfrm>
              <a:blipFill>
                <a:blip r:embed="rId2"/>
                <a:stretch>
                  <a:fillRect l="-772" t="-627" r="-561"/>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147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843659" y="1220813"/>
                <a:ext cx="8688253" cy="4859450"/>
              </a:xfrm>
            </p:spPr>
            <p:txBody>
              <a:bodyPr>
                <a:noAutofit/>
              </a:bodyPr>
              <a:lstStyle/>
              <a:p>
                <a:pPr marL="0" lvl="2" indent="0" algn="just">
                  <a:buClr>
                    <a:schemeClr val="accent3"/>
                  </a:buClr>
                  <a:buSzPct val="95000"/>
                  <a:buNone/>
                </a:pPr>
                <a14:m>
                  <m:oMath xmlns:m="http://schemas.openxmlformats.org/officeDocument/2006/math">
                    <m:r>
                      <a:rPr lang="en-US" sz="2400" b="1" i="1">
                        <a:solidFill>
                          <a:schemeClr val="accent1">
                            <a:lumMod val="75000"/>
                          </a:schemeClr>
                        </a:solidFill>
                        <a:latin typeface="Cambria Math" panose="02040503050406030204" pitchFamily="18" charset="0"/>
                        <a:cs typeface="Times New Roman" panose="02020603050405020304" pitchFamily="18" charset="0"/>
                      </a:rPr>
                      <m:t>𝒁</m:t>
                    </m:r>
                    <m:r>
                      <a:rPr lang="en-US" sz="2400" b="1" i="1">
                        <a:solidFill>
                          <a:schemeClr val="accent1">
                            <a:lumMod val="75000"/>
                          </a:schemeClr>
                        </a:solidFill>
                        <a:latin typeface="Cambria Math" panose="02040503050406030204" pitchFamily="18" charset="0"/>
                        <a:cs typeface="Times New Roman" panose="02020603050405020304" pitchFamily="18" charset="0"/>
                      </a:rPr>
                      <m:t>−</m:t>
                    </m:r>
                    <m:r>
                      <a:rPr lang="en-US" sz="2400" b="1" i="1">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This is most frequently test in statistical analysis.</a:t>
                </a: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a:latin typeface="Times New Roman" panose="02020603050405020304" pitchFamily="18" charset="0"/>
                    <a:cs typeface="Times New Roman" panose="02020603050405020304" pitchFamily="18" charset="0"/>
                  </a:rPr>
                  <a:t>It is based on the normal probability distribution.</a:t>
                </a:r>
              </a:p>
              <a:p>
                <a:pPr marL="576263" lvl="8" indent="-288925" algn="just">
                  <a:buSzPct val="95000"/>
                </a:pPr>
                <a:endParaRPr lang="en-US" sz="1100" dirty="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a:latin typeface="Times New Roman" panose="02020603050405020304" pitchFamily="18" charset="0"/>
                    <a:cs typeface="Times New Roman" panose="02020603050405020304" pitchFamily="18" charset="0"/>
                  </a:rPr>
                  <a:t>Used for judging the significance of several statistical measures particularly the mean.</a:t>
                </a:r>
              </a:p>
              <a:p>
                <a:pPr marL="576263" lvl="8" indent="-288925" algn="just">
                  <a:buSzPct val="95000"/>
                </a:pPr>
                <a:endParaRPr lang="en-US" sz="1100" dirty="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a:latin typeface="Times New Roman" panose="02020603050405020304" pitchFamily="18" charset="0"/>
                    <a:cs typeface="Times New Roman" panose="02020603050405020304" pitchFamily="18" charset="0"/>
                  </a:rPr>
                  <a:t>It is used even when </a:t>
                </a:r>
                <a14:m>
                  <m:oMath xmlns:m="http://schemas.openxmlformats.org/officeDocument/2006/math">
                    <m:r>
                      <a:rPr lang="en-US" sz="2000" i="1" dirty="0">
                        <a:latin typeface="Cambria Math" panose="02040503050406030204" pitchFamily="18" charset="0"/>
                        <a:cs typeface="Times New Roman" panose="02020603050405020304" pitchFamily="18" charset="0"/>
                      </a:rPr>
                      <m:t>𝑏𝑖𝑛𝑜𝑚𝑖𝑎𝑙</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𝑑𝑖𝑠𝑡𝑟𝑖𝑏𝑢𝑡𝑖𝑜𝑛</m:t>
                    </m:r>
                    <m:r>
                      <a:rPr lang="en-US" sz="2000" i="1" dirty="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or </a:t>
                </a:r>
                <a14:m>
                  <m:oMath xmlns:m="http://schemas.openxmlformats.org/officeDocument/2006/math">
                    <m:r>
                      <a:rPr lang="en-US" sz="2000" i="1" dirty="0">
                        <a:latin typeface="Cambria Math" panose="02040503050406030204" pitchFamily="18" charset="0"/>
                        <a:cs typeface="Times New Roman" panose="02020603050405020304" pitchFamily="18" charset="0"/>
                      </a:rPr>
                      <m:t>𝑡</m:t>
                    </m:r>
                    <m:r>
                      <a:rPr lang="en-US" sz="2000" i="1" dirty="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cs typeface="Times New Roman" panose="02020603050405020304" pitchFamily="18" charset="0"/>
                      </a:rPr>
                      <m:t>𝑑𝑖𝑠𝑡𝑟𝑖𝑏𝑢𝑡𝑖𝑜𝑛</m:t>
                    </m:r>
                  </m:oMath>
                </a14:m>
                <a:r>
                  <a:rPr lang="en-US" sz="2000" dirty="0">
                    <a:latin typeface="Times New Roman" panose="02020603050405020304" pitchFamily="18" charset="0"/>
                    <a:cs typeface="Times New Roman" panose="02020603050405020304" pitchFamily="18" charset="0"/>
                  </a:rPr>
                  <a:t> is applicable with a condition that such a distribution tends to normal distribution when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becomes large.</a:t>
                </a:r>
              </a:p>
              <a:p>
                <a:pPr marL="576263" lvl="8" indent="-288925" algn="just">
                  <a:buSzPct val="95000"/>
                </a:pPr>
                <a:endParaRPr lang="en-US" sz="2000" dirty="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a:solidFill>
                      <a:srgbClr val="A50021"/>
                    </a:solidFill>
                    <a:latin typeface="Times New Roman" panose="02020603050405020304" pitchFamily="18" charset="0"/>
                    <a:cs typeface="Times New Roman" panose="02020603050405020304" pitchFamily="18" charset="0"/>
                  </a:rPr>
                  <a:t>Typically it is used for comparing the mean of a sample to some hypothesized mean for the population in case of large sample, or when </a:t>
                </a:r>
                <a:r>
                  <a:rPr lang="en-US" sz="2000" b="1" dirty="0">
                    <a:solidFill>
                      <a:srgbClr val="7030A0"/>
                    </a:solidFill>
                    <a:latin typeface="Times New Roman" panose="02020603050405020304" pitchFamily="18" charset="0"/>
                    <a:cs typeface="Times New Roman" panose="02020603050405020304" pitchFamily="18" charset="0"/>
                  </a:rPr>
                  <a:t>population variance </a:t>
                </a:r>
                <a:r>
                  <a:rPr lang="en-US" sz="2000" dirty="0">
                    <a:solidFill>
                      <a:srgbClr val="A50021"/>
                    </a:solidFill>
                    <a:latin typeface="Times New Roman" panose="02020603050405020304" pitchFamily="18" charset="0"/>
                    <a:cs typeface="Times New Roman" panose="02020603050405020304" pitchFamily="18" charset="0"/>
                  </a:rPr>
                  <a:t>is known</a:t>
                </a:r>
                <a:r>
                  <a:rPr lang="en-US" sz="2000" dirty="0">
                    <a:latin typeface="Times New Roman" panose="02020603050405020304" pitchFamily="18" charset="0"/>
                    <a:cs typeface="Times New Roman" panose="02020603050405020304" pitchFamily="18" charset="0"/>
                  </a:rPr>
                  <a:t>.</a:t>
                </a:r>
              </a:p>
              <a:p>
                <a:pPr marL="285750" lvl="2" indent="1588" algn="just">
                  <a:buClr>
                    <a:schemeClr val="accent3"/>
                  </a:buClr>
                  <a:buSzPct val="95000"/>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843659" y="1220813"/>
                <a:ext cx="8688253" cy="4859450"/>
              </a:xfrm>
              <a:blipFill>
                <a:blip r:embed="rId2"/>
                <a:stretch>
                  <a:fillRect t="-1004" r="-701" b="-7905"/>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Z-test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120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688253" cy="4859450"/>
              </a:xfrm>
            </p:spPr>
            <p:txBody>
              <a:bodyPr>
                <a:noAutofit/>
              </a:bodyPr>
              <a:lstStyle/>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r>
                      <a:rPr lang="en-US" sz="2400" b="1" i="1">
                        <a:solidFill>
                          <a:schemeClr val="accent1">
                            <a:lumMod val="75000"/>
                          </a:schemeClr>
                        </a:solidFill>
                        <a:latin typeface="Cambria Math" panose="02040503050406030204" pitchFamily="18" charset="0"/>
                        <a:cs typeface="Times New Roman" panose="02020603050405020304" pitchFamily="18" charset="0"/>
                      </a:rPr>
                      <m:t>𝒕</m:t>
                    </m:r>
                    <m:r>
                      <a:rPr lang="en-US" sz="2400" b="1" i="1">
                        <a:solidFill>
                          <a:schemeClr val="accent1">
                            <a:lumMod val="75000"/>
                          </a:schemeClr>
                        </a:solidFill>
                        <a:latin typeface="Cambria Math" panose="02040503050406030204" pitchFamily="18" charset="0"/>
                        <a:cs typeface="Times New Roman" panose="02020603050405020304" pitchFamily="18" charset="0"/>
                      </a:rPr>
                      <m:t>−</m:t>
                    </m:r>
                    <m:r>
                      <a:rPr lang="en-US" sz="2400" b="1" i="1">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based on the t-distribution.</a:t>
                </a: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573088" lvl="2" indent="-285750" algn="just">
                  <a:buClr>
                    <a:schemeClr val="accent3"/>
                  </a:buClr>
                  <a:buSzPct val="95000"/>
                </a:pPr>
                <a:r>
                  <a:rPr lang="en-US" sz="2000" dirty="0">
                    <a:latin typeface="Times New Roman" panose="02020603050405020304" pitchFamily="18" charset="0"/>
                    <a:cs typeface="Times New Roman" panose="02020603050405020304" pitchFamily="18" charset="0"/>
                  </a:rPr>
                  <a:t>It is considered an appropriate test for judging the significance of a sample mean or for judging the significance of difference between the means of two samples in case of</a:t>
                </a:r>
              </a:p>
              <a:p>
                <a:pPr marL="2127568" lvl="8" indent="-285750" algn="just">
                  <a:buSzPct val="95000"/>
                </a:pPr>
                <a:endParaRPr lang="en-US" sz="1100" dirty="0">
                  <a:latin typeface="Times New Roman" panose="02020603050405020304" pitchFamily="18" charset="0"/>
                  <a:cs typeface="Times New Roman" panose="02020603050405020304" pitchFamily="18" charset="0"/>
                </a:endParaRPr>
              </a:p>
              <a:p>
                <a:pPr marL="1139825" lvl="3" indent="-290513" algn="just">
                  <a:buSzPct val="95000"/>
                </a:pPr>
                <a:r>
                  <a:rPr lang="en-US" dirty="0">
                    <a:latin typeface="Times New Roman" panose="02020603050405020304" pitchFamily="18" charset="0"/>
                    <a:cs typeface="Times New Roman" panose="02020603050405020304" pitchFamily="18" charset="0"/>
                  </a:rPr>
                  <a:t>small sample(s)</a:t>
                </a:r>
              </a:p>
              <a:p>
                <a:pPr marL="2127568" lvl="8" indent="3175" algn="just">
                  <a:buSzPct val="95000"/>
                </a:pPr>
                <a:endParaRPr lang="en-US" sz="1100" dirty="0">
                  <a:latin typeface="Times New Roman" panose="02020603050405020304" pitchFamily="18" charset="0"/>
                  <a:cs typeface="Times New Roman" panose="02020603050405020304" pitchFamily="18" charset="0"/>
                </a:endParaRPr>
              </a:p>
              <a:p>
                <a:pPr marL="1139825" lvl="3" indent="-290513" algn="just">
                  <a:buSzPct val="95000"/>
                </a:pPr>
                <a:r>
                  <a:rPr lang="en-US" b="1" dirty="0">
                    <a:solidFill>
                      <a:srgbClr val="9966FF"/>
                    </a:solidFill>
                    <a:latin typeface="Times New Roman" panose="02020603050405020304" pitchFamily="18" charset="0"/>
                    <a:cs typeface="Times New Roman" panose="02020603050405020304" pitchFamily="18" charset="0"/>
                  </a:rPr>
                  <a:t>population variance is not known </a:t>
                </a:r>
                <a:r>
                  <a:rPr lang="en-US" dirty="0">
                    <a:latin typeface="Times New Roman" panose="02020603050405020304" pitchFamily="18" charset="0"/>
                    <a:cs typeface="Times New Roman" panose="02020603050405020304" pitchFamily="18" charset="0"/>
                  </a:rPr>
                  <a:t>(in this case, we use the variance of the sample as an estimate of the population variance)</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1" i="1">
                          <a:solidFill>
                            <a:schemeClr val="accent1">
                              <a:lumMod val="75000"/>
                            </a:schemeClr>
                          </a:solidFill>
                          <a:latin typeface="Cambria Math"/>
                          <a:cs typeface="Times New Roman" panose="02020603050405020304" pitchFamily="18" charset="0"/>
                        </a:rPr>
                        <m:t> </m:t>
                      </m:r>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688253" cy="4859450"/>
              </a:xfrm>
              <a:blipFill>
                <a:blip r:embed="rId2"/>
                <a:stretch>
                  <a:fillRect l="-70" r="-702"/>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t-test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037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688253" cy="4859450"/>
              </a:xfrm>
            </p:spPr>
            <p:txBody>
              <a:bodyPr>
                <a:noAutofit/>
              </a:bodyPr>
              <a:lstStyle/>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sSup>
                      <m:sSupPr>
                        <m:ctrlPr>
                          <a:rPr lang="en-US" sz="2400" b="1" i="1">
                            <a:solidFill>
                              <a:schemeClr val="accent1">
                                <a:lumMod val="75000"/>
                              </a:schemeClr>
                            </a:solidFill>
                            <a:latin typeface="Cambria Math" panose="02040503050406030204" pitchFamily="18" charset="0"/>
                            <a:cs typeface="Times New Roman" panose="02020603050405020304" pitchFamily="18" charset="0"/>
                          </a:rPr>
                        </m:ctrlPr>
                      </m:sSupPr>
                      <m:e>
                        <m:r>
                          <a:rPr lang="en-US" sz="2400" b="1"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𝝌</m:t>
                        </m:r>
                      </m:e>
                      <m:sup>
                        <m:r>
                          <a:rPr lang="en-US" sz="2400" b="1" i="1">
                            <a:solidFill>
                              <a:schemeClr val="accent1">
                                <a:lumMod val="75000"/>
                              </a:schemeClr>
                            </a:solidFill>
                            <a:latin typeface="Cambria Math" panose="02040503050406030204" pitchFamily="18" charset="0"/>
                            <a:cs typeface="Times New Roman" panose="02020603050405020304" pitchFamily="18" charset="0"/>
                          </a:rPr>
                          <m:t>𝟐</m:t>
                        </m:r>
                      </m:sup>
                    </m:sSup>
                    <m:r>
                      <a:rPr lang="en-US" sz="2400" b="1" i="1">
                        <a:solidFill>
                          <a:schemeClr val="accent1">
                            <a:lumMod val="75000"/>
                          </a:schemeClr>
                        </a:solidFill>
                        <a:latin typeface="Cambria Math" panose="02040503050406030204" pitchFamily="18" charset="0"/>
                        <a:cs typeface="Times New Roman" panose="02020603050405020304" pitchFamily="18" charset="0"/>
                      </a:rPr>
                      <m:t>−</m:t>
                    </m:r>
                    <m:r>
                      <a:rPr lang="en-US" sz="2400" b="1" i="1">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It is based on Chi-squared distribution.</a:t>
                </a:r>
              </a:p>
              <a:p>
                <a:pPr marL="0" lvl="2" indent="0" algn="just">
                  <a:buClr>
                    <a:schemeClr val="accent3"/>
                  </a:buClr>
                  <a:buSzPct val="95000"/>
                  <a:buNone/>
                </a:pPr>
                <a:endParaRPr lang="en-US" sz="2400" dirty="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a:latin typeface="Times New Roman" panose="02020603050405020304" pitchFamily="18" charset="0"/>
                    <a:cs typeface="Times New Roman" panose="02020603050405020304" pitchFamily="18" charset="0"/>
                  </a:rPr>
                  <a:t>It is used for comparing a sample variance to a theoretical population variance.</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1" i="1">
                          <a:solidFill>
                            <a:schemeClr val="accent1">
                              <a:lumMod val="75000"/>
                            </a:schemeClr>
                          </a:solidFill>
                          <a:latin typeface="Cambria Math"/>
                          <a:cs typeface="Times New Roman" panose="02020603050405020304" pitchFamily="18" charset="0"/>
                        </a:rPr>
                        <m:t> </m:t>
                      </m:r>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688253" cy="4859450"/>
              </a:xfrm>
              <a:blipFill>
                <a:blip r:embed="rId2"/>
                <a:stretch>
                  <a:fillRect l="-211" r="-7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a:t>
                </a:r>
                <a14:m>
                  <m:oMath xmlns:m="http://schemas.openxmlformats.org/officeDocument/2006/math">
                    <m:sSup>
                      <m:sSupPr>
                        <m:ctrlPr>
                          <a:rPr lang="en-US" sz="4000" b="1" i="1">
                            <a:solidFill>
                              <a:srgbClr val="A50021"/>
                            </a:solidFill>
                            <a:latin typeface="Cambria Math" panose="02040503050406030204" pitchFamily="18" charset="0"/>
                            <a:cs typeface="Times New Roman" panose="02020603050405020304" pitchFamily="18" charset="0"/>
                          </a:rPr>
                        </m:ctrlPr>
                      </m:sSupPr>
                      <m:e>
                        <m:r>
                          <a:rPr lang="en-US" sz="4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𝝌</m:t>
                        </m:r>
                      </m:e>
                      <m:sup>
                        <m:r>
                          <a:rPr lang="en-US" sz="4000" b="1" i="1">
                            <a:solidFill>
                              <a:srgbClr val="A50021"/>
                            </a:solidFill>
                            <a:latin typeface="Cambria Math" panose="02040503050406030204" pitchFamily="18" charset="0"/>
                            <a:cs typeface="Times New Roman" panose="02020603050405020304" pitchFamily="18" charset="0"/>
                          </a:rPr>
                          <m:t>𝟐</m:t>
                        </m:r>
                      </m:sup>
                    </m:sSup>
                    <m:r>
                      <a:rPr lang="en-US" sz="4000" b="1" i="1">
                        <a:solidFill>
                          <a:schemeClr val="accent1">
                            <a:lumMod val="75000"/>
                          </a:schemeClr>
                        </a:solidFill>
                        <a:latin typeface="Cambria Math"/>
                        <a:cs typeface="Times New Roman" panose="02020603050405020304" pitchFamily="18" charset="0"/>
                      </a:rPr>
                      <m:t> </m:t>
                    </m:r>
                  </m:oMath>
                </a14:m>
                <a:r>
                  <a:rPr lang="en-US" sz="4000" dirty="0">
                    <a:solidFill>
                      <a:srgbClr val="A50021"/>
                    </a:solidFill>
                    <a:latin typeface="Times New Roman" pitchFamily="18" charset="0"/>
                    <a:cs typeface="Times New Roman" pitchFamily="18" charset="0"/>
                  </a:rPr>
                  <a:t>-test</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1820204" y="0"/>
                <a:ext cx="8425339" cy="1143000"/>
              </a:xfrm>
              <a:prstGeom prst="rect">
                <a:avLst/>
              </a:prstGeom>
              <a:blipFill>
                <a:blip r:embed="rId3"/>
                <a:stretch>
                  <a:fillRect l="-3690" b="-27128"/>
                </a:stretch>
              </a:blipFill>
            </p:spPr>
            <p:txBody>
              <a:bodyPr/>
              <a:lstStyle/>
              <a:p>
                <a:r>
                  <a:rPr lang="en-IN">
                    <a:noFill/>
                  </a:rPr>
                  <a:t> </a:t>
                </a:r>
              </a:p>
            </p:txBody>
          </p:sp>
        </mc:Fallback>
      </mc:AlternateContent>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859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688253" cy="4859450"/>
              </a:xfrm>
            </p:spPr>
            <p:txBody>
              <a:bodyPr>
                <a:noAutofit/>
              </a:bodyPr>
              <a:lstStyle/>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r>
                      <a:rPr lang="en-US" sz="2400" b="1" i="1">
                        <a:solidFill>
                          <a:schemeClr val="accent1">
                            <a:lumMod val="75000"/>
                          </a:schemeClr>
                        </a:solidFill>
                        <a:latin typeface="Cambria Math"/>
                        <a:cs typeface="Times New Roman" panose="02020603050405020304" pitchFamily="18" charset="0"/>
                      </a:rPr>
                      <m:t> </m:t>
                    </m:r>
                    <m:r>
                      <a:rPr lang="en-US" sz="2400" b="1" i="1">
                        <a:solidFill>
                          <a:schemeClr val="accent1">
                            <a:lumMod val="75000"/>
                          </a:schemeClr>
                        </a:solidFill>
                        <a:latin typeface="Cambria Math" panose="02040503050406030204" pitchFamily="18" charset="0"/>
                        <a:cs typeface="Times New Roman" panose="02020603050405020304" pitchFamily="18" charset="0"/>
                      </a:rPr>
                      <m:t>𝑭</m:t>
                    </m:r>
                    <m:r>
                      <a:rPr lang="en-US" sz="2400" b="1" i="1">
                        <a:solidFill>
                          <a:schemeClr val="accent1">
                            <a:lumMod val="75000"/>
                          </a:schemeClr>
                        </a:solidFill>
                        <a:latin typeface="Cambria Math" panose="02040503050406030204" pitchFamily="18" charset="0"/>
                        <a:cs typeface="Times New Roman" panose="02020603050405020304" pitchFamily="18" charset="0"/>
                      </a:rPr>
                      <m:t>−</m:t>
                    </m:r>
                    <m:r>
                      <a:rPr lang="en-US" sz="2400" b="1" i="1">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It is based on F-distribution.</a:t>
                </a:r>
              </a:p>
              <a:p>
                <a:pPr marL="0" lvl="2" indent="0" algn="just">
                  <a:buClr>
                    <a:schemeClr val="accent3"/>
                  </a:buClr>
                  <a:buSzPct val="95000"/>
                  <a:buNone/>
                </a:pPr>
                <a:endParaRPr lang="en-US" sz="2400" dirty="0">
                  <a:latin typeface="Times New Roman" panose="02020603050405020304" pitchFamily="18" charset="0"/>
                  <a:cs typeface="Times New Roman" panose="02020603050405020304" pitchFamily="18" charset="0"/>
                </a:endParaRPr>
              </a:p>
              <a:p>
                <a:pPr marL="573088" lvl="2" indent="-285750" algn="just">
                  <a:buClr>
                    <a:schemeClr val="accent3"/>
                  </a:buClr>
                  <a:buSzPct val="95000"/>
                </a:pPr>
                <a:r>
                  <a:rPr lang="en-US" sz="2000" dirty="0">
                    <a:latin typeface="Times New Roman" panose="02020603050405020304" pitchFamily="18" charset="0"/>
                    <a:cs typeface="Times New Roman" panose="02020603050405020304" pitchFamily="18" charset="0"/>
                  </a:rPr>
                  <a:t>It is used to compare the variance of two </a:t>
                </a:r>
                <a:r>
                  <a:rPr lang="en-US" sz="2000" dirty="0">
                    <a:solidFill>
                      <a:schemeClr val="accent1">
                        <a:lumMod val="75000"/>
                      </a:schemeClr>
                    </a:solidFill>
                    <a:latin typeface="Times New Roman" panose="02020603050405020304" pitchFamily="18" charset="0"/>
                    <a:cs typeface="Times New Roman" panose="02020603050405020304" pitchFamily="18" charset="0"/>
                  </a:rPr>
                  <a:t>independent samples</a:t>
                </a:r>
                <a:r>
                  <a:rPr lang="en-US" sz="2000" dirty="0">
                    <a:latin typeface="Times New Roman" panose="02020603050405020304" pitchFamily="18" charset="0"/>
                    <a:cs typeface="Times New Roman" panose="02020603050405020304" pitchFamily="18" charset="0"/>
                  </a:rPr>
                  <a:t>.</a:t>
                </a:r>
              </a:p>
              <a:p>
                <a:pPr marL="2127568" lvl="8" indent="-285750" algn="just">
                  <a:buSzPct val="95000"/>
                </a:pPr>
                <a:endParaRPr lang="en-US" sz="1100" dirty="0">
                  <a:latin typeface="Times New Roman" panose="02020603050405020304" pitchFamily="18" charset="0"/>
                  <a:cs typeface="Times New Roman" panose="02020603050405020304" pitchFamily="18" charset="0"/>
                </a:endParaRPr>
              </a:p>
              <a:p>
                <a:pPr marL="573088" lvl="2" indent="-285750" algn="just">
                  <a:buClr>
                    <a:schemeClr val="accent3"/>
                  </a:buClr>
                  <a:buSzPct val="95000"/>
                </a:pPr>
                <a:r>
                  <a:rPr lang="en-US" sz="2000" dirty="0">
                    <a:latin typeface="Times New Roman" panose="02020603050405020304" pitchFamily="18" charset="0"/>
                    <a:cs typeface="Times New Roman" panose="02020603050405020304" pitchFamily="18" charset="0"/>
                  </a:rPr>
                  <a:t>This test is also used in the context of analysis of variance (ANOVA) for judging the significance of more than two sample means.</a:t>
                </a: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688253" cy="4859450"/>
              </a:xfrm>
              <a:blipFill>
                <a:blip r:embed="rId2"/>
                <a:stretch>
                  <a:fillRect r="-7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a:t>
                </a:r>
                <a14:m>
                  <m:oMath xmlns:m="http://schemas.openxmlformats.org/officeDocument/2006/math">
                    <m:r>
                      <a:rPr lang="en-US" sz="4000" b="1" i="1">
                        <a:solidFill>
                          <a:srgbClr val="A50021"/>
                        </a:solidFill>
                        <a:latin typeface="Cambria Math"/>
                        <a:cs typeface="Times New Roman" panose="02020603050405020304" pitchFamily="18" charset="0"/>
                      </a:rPr>
                      <m:t>𝑭</m:t>
                    </m:r>
                    <m:r>
                      <a:rPr lang="en-US" sz="4000" b="1" i="1">
                        <a:solidFill>
                          <a:schemeClr val="accent1">
                            <a:lumMod val="75000"/>
                          </a:schemeClr>
                        </a:solidFill>
                        <a:latin typeface="Cambria Math"/>
                        <a:cs typeface="Times New Roman" panose="02020603050405020304" pitchFamily="18" charset="0"/>
                      </a:rPr>
                      <m:t> </m:t>
                    </m:r>
                  </m:oMath>
                </a14:m>
                <a:r>
                  <a:rPr lang="en-US" sz="4000" dirty="0">
                    <a:solidFill>
                      <a:srgbClr val="A50021"/>
                    </a:solidFill>
                    <a:latin typeface="Times New Roman" pitchFamily="18" charset="0"/>
                    <a:cs typeface="Times New Roman" pitchFamily="18" charset="0"/>
                  </a:rPr>
                  <a:t>-test</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1820204" y="0"/>
                <a:ext cx="8425339" cy="1143000"/>
              </a:xfrm>
              <a:prstGeom prst="rect">
                <a:avLst/>
              </a:prstGeom>
              <a:blipFill>
                <a:blip r:embed="rId3"/>
                <a:stretch>
                  <a:fillRect l="-3690" b="-26596"/>
                </a:stretch>
              </a:blipFill>
            </p:spPr>
            <p:txBody>
              <a:bodyPr/>
              <a:lstStyle/>
              <a:p>
                <a:r>
                  <a:rPr lang="en-IN">
                    <a:noFill/>
                  </a:rPr>
                  <a:t> </a:t>
                </a:r>
              </a:p>
            </p:txBody>
          </p:sp>
        </mc:Fallback>
      </mc:AlternateContent>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386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692607" y="1273314"/>
                <a:ext cx="8806785" cy="4859450"/>
              </a:xfrm>
            </p:spPr>
            <p:txBody>
              <a:bodyPr>
                <a:noAutofit/>
              </a:bodyPr>
              <a:lstStyle/>
              <a:p>
                <a:pPr marL="0" lvl="2" indent="0" algn="just">
                  <a:buClr>
                    <a:schemeClr val="accent3"/>
                  </a:buClr>
                  <a:buSzPct val="95000"/>
                  <a:buNone/>
                </a:pPr>
                <a:r>
                  <a:rPr lang="en-US" sz="1800" b="1" dirty="0">
                    <a:latin typeface="Times New Roman" panose="02020603050405020304" pitchFamily="18" charset="0"/>
                    <a:cs typeface="Times New Roman" panose="02020603050405020304" pitchFamily="18" charset="0"/>
                  </a:rPr>
                  <a:t>Case 1:</a:t>
                </a:r>
                <a:r>
                  <a:rPr lang="en-US" sz="1800" dirty="0">
                    <a:latin typeface="Times New Roman" panose="02020603050405020304" pitchFamily="18" charset="0"/>
                    <a:cs typeface="Times New Roman" panose="02020603050405020304" pitchFamily="18" charset="0"/>
                  </a:rPr>
                  <a:t>Normal population, population infinite, sample size may be large or small, variance of the population is known.</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itchFamily="18" charset="0"/>
                        </a:rPr>
                        <m:t>𝑧</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𝜎</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den>
                      </m:f>
                    </m:oMath>
                  </m:oMathPara>
                </a14:m>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a:latin typeface="Times New Roman" panose="02020603050405020304" pitchFamily="18" charset="0"/>
                    <a:cs typeface="Times New Roman" panose="02020603050405020304" pitchFamily="18" charset="0"/>
                  </a:rPr>
                  <a:t>Case 2: </a:t>
                </a:r>
                <a:r>
                  <a:rPr lang="en-US" sz="1800" dirty="0">
                    <a:latin typeface="Times New Roman" panose="02020603050405020304" pitchFamily="18" charset="0"/>
                    <a:cs typeface="Times New Roman" panose="02020603050405020304" pitchFamily="18" charset="0"/>
                  </a:rPr>
                  <a:t>Population normal, population </a:t>
                </a:r>
                <a:r>
                  <a:rPr lang="en-US" sz="1800" dirty="0">
                    <a:solidFill>
                      <a:schemeClr val="accent1">
                        <a:lumMod val="75000"/>
                      </a:schemeClr>
                    </a:solidFill>
                    <a:latin typeface="Times New Roman" panose="02020603050405020304" pitchFamily="18" charset="0"/>
                    <a:cs typeface="Times New Roman" panose="02020603050405020304" pitchFamily="18" charset="0"/>
                  </a:rPr>
                  <a:t>finite</a:t>
                </a:r>
                <a:r>
                  <a:rPr lang="en-US" sz="1800" dirty="0">
                    <a:latin typeface="Times New Roman" panose="02020603050405020304" pitchFamily="18" charset="0"/>
                    <a:cs typeface="Times New Roman" panose="02020603050405020304" pitchFamily="18" charset="0"/>
                  </a:rPr>
                  <a:t>, sample size may large or small………variance is known.</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itchFamily="18" charset="0"/>
                        </a:rPr>
                        <m:t>𝑧</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𝜎</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𝑁</m:t>
                              </m:r>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𝑛</m:t>
                              </m:r>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𝑁</m:t>
                              </m:r>
                              <m:r>
                                <a:rPr lang="en-US" sz="1800" i="1">
                                  <a:latin typeface="Cambria Math" panose="02040503050406030204" pitchFamily="18" charset="0"/>
                                  <a:ea typeface="Cambria Math" panose="02040503050406030204" pitchFamily="18" charset="0"/>
                                  <a:cs typeface="Times New Roman" pitchFamily="18" charset="0"/>
                                </a:rPr>
                                <m:t>−1)</m:t>
                              </m:r>
                            </m:e>
                          </m:rad>
                          <m:r>
                            <a:rPr lang="en-US" sz="1800" i="1">
                              <a:latin typeface="Cambria Math" panose="02040503050406030204" pitchFamily="18" charset="0"/>
                              <a:ea typeface="Cambria Math" panose="02040503050406030204" pitchFamily="18" charset="0"/>
                              <a:cs typeface="Times New Roman" pitchFamily="18" charset="0"/>
                            </a:rPr>
                            <m:t>]</m:t>
                          </m:r>
                        </m:den>
                      </m:f>
                    </m:oMath>
                  </m:oMathPara>
                </a14:m>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a:latin typeface="Times New Roman" panose="02020603050405020304" pitchFamily="18" charset="0"/>
                    <a:cs typeface="Times New Roman" panose="02020603050405020304" pitchFamily="18" charset="0"/>
                  </a:rPr>
                  <a:t>Case 3: </a:t>
                </a:r>
                <a:r>
                  <a:rPr lang="en-US" sz="1800" dirty="0">
                    <a:latin typeface="Times New Roman" panose="02020603050405020304" pitchFamily="18" charset="0"/>
                    <a:cs typeface="Times New Roman" panose="02020603050405020304" pitchFamily="18" charset="0"/>
                  </a:rPr>
                  <a:t>Population normal, population infinite, </a:t>
                </a:r>
                <a:r>
                  <a:rPr lang="en-US" sz="1800" dirty="0">
                    <a:solidFill>
                      <a:schemeClr val="accent1">
                        <a:lumMod val="75000"/>
                      </a:schemeClr>
                    </a:solidFill>
                    <a:latin typeface="Times New Roman" panose="02020603050405020304" pitchFamily="18" charset="0"/>
                    <a:cs typeface="Times New Roman" panose="02020603050405020304" pitchFamily="18" charset="0"/>
                  </a:rPr>
                  <a:t>sample size is small </a:t>
                </a:r>
                <a:r>
                  <a:rPr lang="en-US" sz="1800" dirty="0">
                    <a:latin typeface="Times New Roman" panose="02020603050405020304" pitchFamily="18" charset="0"/>
                    <a:cs typeface="Times New Roman" panose="02020603050405020304" pitchFamily="18" charset="0"/>
                  </a:rPr>
                  <a:t>and variance of the </a:t>
                </a:r>
                <a:r>
                  <a:rPr lang="en-US" sz="1800" dirty="0">
                    <a:solidFill>
                      <a:schemeClr val="accent1">
                        <a:lumMod val="75000"/>
                      </a:schemeClr>
                    </a:solidFill>
                    <a:latin typeface="Times New Roman" panose="02020603050405020304" pitchFamily="18" charset="0"/>
                    <a:cs typeface="Times New Roman" panose="02020603050405020304" pitchFamily="18" charset="0"/>
                  </a:rPr>
                  <a:t>population is unknown</a:t>
                </a:r>
                <a:r>
                  <a:rPr lang="en-US" sz="1800" dirty="0">
                    <a:latin typeface="Times New Roman" panose="02020603050405020304" pitchFamily="18" charset="0"/>
                    <a:cs typeface="Times New Roman" panose="02020603050405020304" pitchFamily="18" charset="0"/>
                  </a:rPr>
                  <a:t>.</a:t>
                </a: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itchFamily="18" charset="0"/>
                        </a:rPr>
                        <m:t>𝑡</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𝑆</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den>
                      </m:f>
                      <m:r>
                        <a:rPr lang="en-US" sz="1800" b="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𝑤𝑖𝑡h</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𝑑𝑒𝑔𝑟𝑒𝑒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𝑓𝑟𝑒𝑒𝑑𝑜𝑚</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𝑛</m:t>
                      </m:r>
                      <m:r>
                        <a:rPr lang="en-US" sz="1800" i="1" dirty="0">
                          <a:latin typeface="Cambria Math" panose="02040503050406030204" pitchFamily="18" charset="0"/>
                          <a:cs typeface="Times New Roman" panose="02020603050405020304" pitchFamily="18" charset="0"/>
                        </a:rPr>
                        <m:t>−1)</m:t>
                      </m:r>
                    </m:oMath>
                  </m:oMathPara>
                </a14:m>
                <a:endParaRPr lang="en-US" sz="1800" b="1"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and</a:t>
                </a:r>
                <a14:m>
                  <m:oMath xmlns:m="http://schemas.openxmlformats.org/officeDocument/2006/math">
                    <m:r>
                      <a:rPr lang="en-US" sz="1800" i="1">
                        <a:latin typeface="Cambria Math" panose="02040503050406030204" pitchFamily="18" charset="0"/>
                        <a:cs typeface="Times New Roman" panose="02020603050405020304" pitchFamily="18" charset="0"/>
                      </a:rPr>
                      <m:t>𝑠</m:t>
                    </m:r>
                    <m:r>
                      <a:rPr lang="en-US" sz="1800" i="1">
                        <a:latin typeface="Cambria Math" panose="02040503050406030204" pitchFamily="18" charset="0"/>
                        <a:cs typeface="Times New Roman" panose="02020603050405020304" pitchFamily="18" charset="0"/>
                      </a:rPr>
                      <m:t>=</m:t>
                    </m:r>
                    <m:rad>
                      <m:radPr>
                        <m:degHide m:val="on"/>
                        <m:ctrlPr>
                          <a:rPr lang="en-US" sz="1800" i="1">
                            <a:latin typeface="Cambria Math" panose="02040503050406030204" pitchFamily="18" charset="0"/>
                            <a:cs typeface="Times New Roman" panose="02020603050405020304" pitchFamily="18" charset="0"/>
                          </a:rPr>
                        </m:ctrlPr>
                      </m:radPr>
                      <m:deg/>
                      <m:e>
                        <m:f>
                          <m:fPr>
                            <m:ctrlPr>
                              <a:rPr lang="en-US" sz="1800" i="1">
                                <a:latin typeface="Cambria Math" panose="02040503050406030204" pitchFamily="18" charset="0"/>
                                <a:cs typeface="Times New Roman" panose="02020603050405020304" pitchFamily="18" charset="0"/>
                              </a:rPr>
                            </m:ctrlPr>
                          </m:fPr>
                          <m:num>
                            <m:nary>
                              <m:naryPr>
                                <m:chr m:val="∑"/>
                                <m:subHide m:val="on"/>
                                <m:supHide m:val="on"/>
                                <m:ctrlPr>
                                  <a:rPr lang="en-US" sz="1800" i="1">
                                    <a:latin typeface="Cambria Math" panose="02040503050406030204" pitchFamily="18" charset="0"/>
                                    <a:cs typeface="Times New Roman" panose="02020603050405020304" pitchFamily="18" charset="0"/>
                                  </a:rPr>
                                </m:ctrlPr>
                              </m:naryPr>
                              <m:sub/>
                              <m:sup/>
                              <m:e>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𝑋</m:t>
                                        </m:r>
                                      </m:e>
                                      <m:sub>
                                        <m:r>
                                          <a:rPr lang="en-US" sz="1800" i="1">
                                            <a:latin typeface="Cambria Math" panose="02040503050406030204" pitchFamily="18" charset="0"/>
                                            <a:cs typeface="Times New Roman" panose="02020603050405020304" pitchFamily="18" charset="0"/>
                                          </a:rPr>
                                          <m:t>𝑖</m:t>
                                        </m:r>
                                      </m:sub>
                                    </m:sSub>
                                    <m:r>
                                      <a:rPr lang="en-US" sz="1800" i="1">
                                        <a:latin typeface="Cambria Math" panose="02040503050406030204" pitchFamily="18" charset="0"/>
                                        <a:cs typeface="Times New Roman" panose="02020603050405020304" pitchFamily="18" charset="0"/>
                                      </a:rPr>
                                      <m:t>−</m:t>
                                    </m:r>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𝑋</m:t>
                                        </m:r>
                                      </m:e>
                                    </m:acc>
                                    <m:r>
                                      <a:rPr lang="en-US" sz="1800" i="1">
                                        <a:latin typeface="Cambria Math" panose="02040503050406030204" pitchFamily="18" charset="0"/>
                                        <a:cs typeface="Times New Roman" panose="02020603050405020304" pitchFamily="18" charset="0"/>
                                      </a:rPr>
                                      <m:t>)</m:t>
                                    </m:r>
                                  </m:e>
                                  <m:sup>
                                    <m:r>
                                      <a:rPr lang="en-US" sz="1800" i="1">
                                        <a:latin typeface="Cambria Math" panose="02040503050406030204" pitchFamily="18" charset="0"/>
                                        <a:cs typeface="Times New Roman" panose="02020603050405020304" pitchFamily="18" charset="0"/>
                                      </a:rPr>
                                      <m:t>2</m:t>
                                    </m:r>
                                  </m:sup>
                                </m:sSup>
                              </m:e>
                            </m:nary>
                          </m:num>
                          <m:den>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𝑛</m:t>
                            </m:r>
                            <m:r>
                              <a:rPr lang="en-US" sz="1800" i="1">
                                <a:latin typeface="Cambria Math" panose="02040503050406030204" pitchFamily="18" charset="0"/>
                                <a:cs typeface="Times New Roman" panose="02020603050405020304" pitchFamily="18" charset="0"/>
                              </a:rPr>
                              <m:t>−1)</m:t>
                            </m:r>
                          </m:den>
                        </m:f>
                      </m:e>
                    </m:rad>
                  </m:oMath>
                </a14:m>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692607" y="1273314"/>
                <a:ext cx="8806785" cy="4859450"/>
              </a:xfrm>
              <a:blipFill>
                <a:blip r:embed="rId2"/>
                <a:stretch>
                  <a:fillRect l="-623" t="-251" r="-623"/>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Hypothesis Testing : Assumptions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133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20204" y="1378310"/>
                <a:ext cx="8806785" cy="4859450"/>
              </a:xfrm>
            </p:spPr>
            <p:txBody>
              <a:bodyPr>
                <a:noAutofit/>
              </a:bodyPr>
              <a:lstStyle/>
              <a:p>
                <a:pPr marL="0" lvl="2" indent="0" algn="just">
                  <a:buClr>
                    <a:schemeClr val="accent3"/>
                  </a:buClr>
                  <a:buSzPct val="95000"/>
                  <a:buNone/>
                </a:pPr>
                <a:r>
                  <a:rPr lang="en-US" sz="1800" b="1" dirty="0">
                    <a:latin typeface="Times New Roman" panose="02020603050405020304" pitchFamily="18" charset="0"/>
                    <a:cs typeface="Times New Roman" panose="02020603050405020304" pitchFamily="18" charset="0"/>
                  </a:rPr>
                  <a:t>Case 4:</a:t>
                </a:r>
                <a:r>
                  <a:rPr lang="en-US" sz="1800" dirty="0">
                    <a:latin typeface="Times New Roman" panose="02020603050405020304" pitchFamily="18" charset="0"/>
                    <a:cs typeface="Times New Roman" panose="02020603050405020304" pitchFamily="18" charset="0"/>
                  </a:rPr>
                  <a:t>Population finite</a:t>
                </a:r>
                <a:endParaRPr lang="en-US" sz="1800" i="1" dirty="0">
                  <a:latin typeface="Cambria Math" panose="02040503050406030204" pitchFamily="18" charset="0"/>
                  <a:cs typeface="Times New Roman" pitchFamily="18" charset="0"/>
                </a:endParaRP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itchFamily="18" charset="0"/>
                        </a:rPr>
                        <m:t>𝑡</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𝜎</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𝑁</m:t>
                              </m:r>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𝑛</m:t>
                              </m:r>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𝑁</m:t>
                              </m:r>
                              <m:r>
                                <a:rPr lang="en-US" sz="1800" i="1">
                                  <a:latin typeface="Cambria Math" panose="02040503050406030204" pitchFamily="18" charset="0"/>
                                  <a:ea typeface="Cambria Math" panose="02040503050406030204" pitchFamily="18" charset="0"/>
                                  <a:cs typeface="Times New Roman" pitchFamily="18" charset="0"/>
                                </a:rPr>
                                <m:t>−1)</m:t>
                              </m:r>
                            </m:e>
                          </m:rad>
                          <m:r>
                            <a:rPr lang="en-US" sz="1800" i="1">
                              <a:latin typeface="Cambria Math" panose="02040503050406030204" pitchFamily="18" charset="0"/>
                              <a:ea typeface="Cambria Math" panose="02040503050406030204" pitchFamily="18" charset="0"/>
                              <a:cs typeface="Times New Roman" pitchFamily="18" charset="0"/>
                            </a:rPr>
                            <m:t>]</m:t>
                          </m:r>
                        </m:den>
                      </m:f>
                      <m:r>
                        <a:rPr lang="en-US" sz="1800" i="1" dirty="0">
                          <a:latin typeface="Cambria Math" panose="02040503050406030204" pitchFamily="18" charset="0"/>
                          <a:cs typeface="Times New Roman" panose="02020603050405020304" pitchFamily="18" charset="0"/>
                        </a:rPr>
                        <m:t>𝑤𝑖𝑡h</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𝑑𝑒𝑔𝑟𝑒𝑒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𝑓𝑟𝑒𝑒𝑑𝑜𝑚</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𝑛</m:t>
                      </m:r>
                      <m:r>
                        <a:rPr lang="en-US" sz="1800" i="1" dirty="0">
                          <a:latin typeface="Cambria Math" panose="02040503050406030204" pitchFamily="18" charset="0"/>
                          <a:cs typeface="Times New Roman" panose="02020603050405020304" pitchFamily="18" charset="0"/>
                        </a:rPr>
                        <m:t>−1)</m:t>
                      </m:r>
                    </m:oMath>
                  </m:oMathPara>
                </a14:m>
                <a:endParaRPr lang="en-US" sz="1800" b="1"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a:latin typeface="Times New Roman" panose="02020603050405020304" pitchFamily="18" charset="0"/>
                    <a:cs typeface="Times New Roman" panose="02020603050405020304" pitchFamily="18" charset="0"/>
                  </a:rPr>
                  <a:t>Note: </a:t>
                </a:r>
                <a:r>
                  <a:rPr lang="en-US" sz="1800" dirty="0">
                    <a:latin typeface="Times New Roman" panose="02020603050405020304" pitchFamily="18" charset="0"/>
                    <a:cs typeface="Times New Roman" panose="02020603050405020304" pitchFamily="18" charset="0"/>
                  </a:rPr>
                  <a:t>If variance of population </a:t>
                </a:r>
                <a14:m>
                  <m:oMath xmlns:m="http://schemas.openxmlformats.org/officeDocument/2006/math">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d>
                  </m:oMath>
                </a14:m>
                <a:r>
                  <a:rPr lang="en-US" sz="1800" dirty="0">
                    <a:latin typeface="Times New Roman" panose="02020603050405020304" pitchFamily="18" charset="0"/>
                    <a:cs typeface="Times New Roman" panose="02020603050405020304" pitchFamily="18" charset="0"/>
                  </a:rPr>
                  <a:t> is known, replace </a:t>
                </a:r>
                <a14:m>
                  <m:oMath xmlns:m="http://schemas.openxmlformats.org/officeDocument/2006/math">
                    <m:r>
                      <a:rPr lang="en-US" sz="1800" i="1" dirty="0">
                        <a:latin typeface="Cambria Math" panose="02040503050406030204" pitchFamily="18" charset="0"/>
                        <a:cs typeface="Times New Roman" panose="02020603050405020304" pitchFamily="18" charset="0"/>
                      </a:rPr>
                      <m:t>𝑆</m:t>
                    </m:r>
                  </m:oMath>
                </a14:m>
                <a:r>
                  <a:rPr lang="en-US" sz="1800" dirty="0">
                    <a:latin typeface="Times New Roman" panose="02020603050405020304" pitchFamily="18" charset="0"/>
                    <a:cs typeface="Times New Roman" panose="02020603050405020304" pitchFamily="18" charset="0"/>
                  </a:rPr>
                  <a:t> by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800" dirty="0">
                    <a:latin typeface="Times New Roman" panose="02020603050405020304" pitchFamily="18" charset="0"/>
                    <a:cs typeface="Times New Roman" panose="02020603050405020304" pitchFamily="18" charset="0"/>
                  </a:rPr>
                  <a:t>. Population normal, population infinite, </a:t>
                </a:r>
                <a:r>
                  <a:rPr lang="en-US" sz="1800" dirty="0">
                    <a:solidFill>
                      <a:schemeClr val="accent1">
                        <a:lumMod val="75000"/>
                      </a:schemeClr>
                    </a:solidFill>
                    <a:latin typeface="Times New Roman" panose="02020603050405020304" pitchFamily="18" charset="0"/>
                    <a:cs typeface="Times New Roman" panose="02020603050405020304" pitchFamily="18" charset="0"/>
                  </a:rPr>
                  <a:t>sample size is small </a:t>
                </a:r>
                <a:r>
                  <a:rPr lang="en-US" sz="1800" dirty="0">
                    <a:latin typeface="Times New Roman" panose="02020603050405020304" pitchFamily="18" charset="0"/>
                    <a:cs typeface="Times New Roman" panose="02020603050405020304" pitchFamily="18" charset="0"/>
                  </a:rPr>
                  <a:t>and variance of the </a:t>
                </a:r>
                <a:r>
                  <a:rPr lang="en-US" sz="1800" dirty="0">
                    <a:solidFill>
                      <a:schemeClr val="accent1">
                        <a:lumMod val="75000"/>
                      </a:schemeClr>
                    </a:solidFill>
                    <a:latin typeface="Times New Roman" panose="02020603050405020304" pitchFamily="18" charset="0"/>
                    <a:cs typeface="Times New Roman" panose="02020603050405020304" pitchFamily="18" charset="0"/>
                  </a:rPr>
                  <a:t>population is unknown</a:t>
                </a:r>
                <a:r>
                  <a:rPr lang="en-US" sz="1800" dirty="0">
                    <a:latin typeface="Times New Roman" panose="02020603050405020304" pitchFamily="18" charset="0"/>
                    <a:cs typeface="Times New Roman" panose="02020603050405020304" pitchFamily="18" charset="0"/>
                  </a:rPr>
                  <a:t>.</a:t>
                </a:r>
              </a:p>
              <a:p>
                <a:pPr marL="0" lvl="2" indent="0" algn="ctr">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20204" y="1378310"/>
                <a:ext cx="8806785" cy="4859450"/>
              </a:xfrm>
              <a:blipFill>
                <a:blip r:embed="rId2"/>
                <a:stretch>
                  <a:fillRect l="-623" t="-125" r="-623"/>
                </a:stretch>
              </a:blipFill>
            </p:spPr>
            <p:txBody>
              <a:bodyPr/>
              <a:lstStyle/>
              <a:p>
                <a:r>
                  <a:rPr lang="en-IN">
                    <a:noFill/>
                  </a:rPr>
                  <a:t> </a:t>
                </a:r>
              </a:p>
            </p:txBody>
          </p:sp>
        </mc:Fallback>
      </mc:AlternateContent>
      <p:sp>
        <p:nvSpPr>
          <p:cNvPr id="11" name="Title 1"/>
          <p:cNvSpPr txBox="1">
            <a:spLocks/>
          </p:cNvSpPr>
          <p:nvPr/>
        </p:nvSpPr>
        <p:spPr>
          <a:xfrm>
            <a:off x="1820204"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Hypothesis Testing</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588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p:sp>
        <p:nvSpPr>
          <p:cNvPr id="19" name="Content Placeholder 2"/>
          <p:cNvSpPr>
            <a:spLocks noGrp="1"/>
          </p:cNvSpPr>
          <p:nvPr>
            <p:ph idx="1"/>
          </p:nvPr>
        </p:nvSpPr>
        <p:spPr>
          <a:xfrm>
            <a:off x="1820204" y="1378310"/>
            <a:ext cx="8425339" cy="4859450"/>
          </a:xfrm>
        </p:spPr>
        <p:txBody>
          <a:bodyPr>
            <a:noAutofit/>
          </a:bodyPr>
          <a:lstStyle/>
          <a:p>
            <a:pPr marL="0" lvl="2" indent="0" algn="just">
              <a:buClr>
                <a:schemeClr val="accent3"/>
              </a:buClr>
              <a:buSzPct val="95000"/>
              <a:buNone/>
            </a:pPr>
            <a:r>
              <a:rPr lang="en-US" sz="2000" b="1" dirty="0">
                <a:latin typeface="Times New Roman" panose="02020603050405020304" pitchFamily="18" charset="0"/>
                <a:cs typeface="Times New Roman" panose="02020603050405020304" pitchFamily="18" charset="0"/>
              </a:rPr>
              <a:t> </a:t>
            </a:r>
          </a:p>
          <a:p>
            <a:pPr marL="285750" lvl="2" indent="-285750" algn="just">
              <a:buClr>
                <a:schemeClr val="accent3"/>
              </a:buClr>
              <a:buSzPct val="95000"/>
            </a:pPr>
            <a:r>
              <a:rPr lang="en-US" sz="2400" b="1" i="1" dirty="0">
                <a:latin typeface="Times New Roman" panose="02020603050405020304" pitchFamily="18" charset="0"/>
                <a:cs typeface="Times New Roman" panose="02020603050405020304" pitchFamily="18" charset="0"/>
              </a:rPr>
              <a:t>Non-Parametric tests</a:t>
            </a:r>
          </a:p>
          <a:p>
            <a:pPr marL="285750" lvl="2" indent="1588" algn="just">
              <a:buClr>
                <a:schemeClr val="accent3"/>
              </a:buClr>
              <a:buSzPct val="950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Does not under any assumption</a:t>
            </a:r>
          </a:p>
          <a:p>
            <a:pPr marL="285750" lvl="2" indent="1588" algn="just">
              <a:buClr>
                <a:schemeClr val="accent3"/>
              </a:buClr>
              <a:buSzPct val="950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Assumes only nominal or ordinal data</a:t>
            </a: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Non-parametric tests need entire population (or very large sample size)</a:t>
            </a:r>
          </a:p>
        </p:txBody>
      </p:sp>
      <p:sp>
        <p:nvSpPr>
          <p:cNvPr id="11" name="Title 1"/>
          <p:cNvSpPr txBox="1">
            <a:spLocks/>
          </p:cNvSpPr>
          <p:nvPr/>
        </p:nvSpPr>
        <p:spPr>
          <a:xfrm>
            <a:off x="1820204" y="0"/>
            <a:ext cx="8700953"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Hypothesis Testing : Non-Parametric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1883335"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447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976544"/>
            <a:ext cx="11410122" cy="5015883"/>
          </a:xfrm>
        </p:spPr>
        <p:txBody>
          <a:bodyPr/>
          <a:lstStyle/>
          <a:p>
            <a:pPr marL="0" indent="0" fontAlgn="base">
              <a:lnSpc>
                <a:spcPts val="1800"/>
              </a:lnSpc>
              <a:spcBef>
                <a:spcPts val="1800"/>
              </a:spcBef>
              <a:spcAft>
                <a:spcPts val="1200"/>
              </a:spcAft>
              <a:buNone/>
            </a:pPr>
            <a:r>
              <a:rPr lang="en-US" sz="1800" b="1" dirty="0">
                <a:solidFill>
                  <a:srgbClr val="6C64AD"/>
                </a:solidFill>
                <a:effectLst/>
                <a:latin typeface="Arial" panose="020B0604020202020204" pitchFamily="34" charset="0"/>
                <a:ea typeface="Times New Roman" panose="02020603050405020304" pitchFamily="18" charset="0"/>
                <a:cs typeface="Times New Roman" panose="02020603050405020304" pitchFamily="18" charset="0"/>
              </a:rPr>
              <a:t>More about the P-Value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P-value is a probability that describes the likelihood of the data if the null hypothesis is true.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More specifically, the P-value is the probability that sample results are as extreme as or more extreme than the data if the null hypothesis is true.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phrase “as extreme as or more extreme than” means farther from the center of the sampling distribution in the direction of the alternative hypothesis.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More generally, we view the P-value a description of the strength of the evidence against the null hypothesis and in support of the alternative hypothesis.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But the P-value is a probability about sample results, not about the null or alternative hypothesis.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187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205" y="260649"/>
            <a:ext cx="8425339" cy="736879"/>
          </a:xfrm>
        </p:spPr>
        <p:txBody>
          <a:bodyPr>
            <a:normAutofit/>
          </a:bodyPr>
          <a:lstStyle/>
          <a:p>
            <a:pPr algn="l"/>
            <a:r>
              <a:rPr lang="en-US" sz="4000" dirty="0">
                <a:solidFill>
                  <a:srgbClr val="A50021"/>
                </a:solidFill>
                <a:latin typeface="Times New Roman" pitchFamily="18" charset="0"/>
                <a:cs typeface="Times New Roman" pitchFamily="18" charset="0"/>
              </a:rPr>
              <a:t>Introduction</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19" name="Content Placeholder 2"/>
          <p:cNvSpPr>
            <a:spLocks noGrp="1"/>
          </p:cNvSpPr>
          <p:nvPr>
            <p:ph idx="1"/>
          </p:nvPr>
        </p:nvSpPr>
        <p:spPr>
          <a:xfrm>
            <a:off x="1883335" y="1201774"/>
            <a:ext cx="8425339" cy="784380"/>
          </a:xfrm>
        </p:spPr>
        <p:txBody>
          <a:bodyPr>
            <a:normAutofit/>
          </a:bodyPr>
          <a:lstStyle/>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The primary objective of statistical analysis is to use data from a sample to make inferences about the population from which the sample was drawn.</a:t>
            </a:r>
          </a:p>
        </p:txBody>
      </p:sp>
      <p:sp>
        <p:nvSpPr>
          <p:cNvPr id="7" name="TextBox 6"/>
          <p:cNvSpPr txBox="1"/>
          <p:nvPr/>
        </p:nvSpPr>
        <p:spPr>
          <a:xfrm>
            <a:off x="6782902" y="3177902"/>
            <a:ext cx="4104574" cy="156966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solidFill>
                  <a:srgbClr val="0B5ED7"/>
                </a:solidFill>
                <a:latin typeface="Times New Roman" panose="02020603050405020304" pitchFamily="18" charset="0"/>
                <a:cs typeface="Times New Roman" panose="02020603050405020304" pitchFamily="18" charset="0"/>
              </a:rPr>
              <a:t>This lecture aims to learn the basic procedures for making such inferences.</a:t>
            </a:r>
          </a:p>
        </p:txBody>
      </p:sp>
      <p:graphicFrame>
        <p:nvGraphicFramePr>
          <p:cNvPr id="3" name="Object 2"/>
          <p:cNvGraphicFramePr>
            <a:graphicFrameLocks noChangeAspect="1"/>
          </p:cNvGraphicFramePr>
          <p:nvPr/>
        </p:nvGraphicFramePr>
        <p:xfrm>
          <a:off x="2193131" y="1986154"/>
          <a:ext cx="4262438" cy="4159250"/>
        </p:xfrm>
        <a:graphic>
          <a:graphicData uri="http://schemas.openxmlformats.org/presentationml/2006/ole">
            <mc:AlternateContent xmlns:mc="http://schemas.openxmlformats.org/markup-compatibility/2006">
              <mc:Choice xmlns:v="urn:schemas-microsoft-com:vml" Requires="v">
                <p:oleObj spid="_x0000_s7177" name="Visio" r:id="rId2" imgW="7202917" imgH="7028441" progId="">
                  <p:embed/>
                </p:oleObj>
              </mc:Choice>
              <mc:Fallback>
                <p:oleObj name="Visio" r:id="rId2" imgW="7202917" imgH="7028441"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131" y="1986154"/>
                        <a:ext cx="4262438" cy="415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2881443" y="5560214"/>
                <a:ext cx="1742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oMath>
                  </m:oMathPara>
                </a14:m>
                <a:endParaRPr lang="en-US"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2881443" y="5560214"/>
                <a:ext cx="174278" cy="215444"/>
              </a:xfrm>
              <a:prstGeom prst="rect">
                <a:avLst/>
              </a:prstGeom>
              <a:blipFill>
                <a:blip r:embed="rId4"/>
                <a:stretch>
                  <a:fillRect l="-21429" r="-42857" b="-8571"/>
                </a:stretch>
              </a:blipFill>
            </p:spPr>
            <p:txBody>
              <a:bodyPr/>
              <a:lstStyle/>
              <a:p>
                <a:r>
                  <a:rPr lang="en-IN">
                    <a:noFill/>
                  </a:rPr>
                  <a:t> </a:t>
                </a:r>
              </a:p>
            </p:txBody>
          </p:sp>
        </mc:Fallback>
      </mc:AlternateContent>
    </p:spTree>
    <p:extLst>
      <p:ext uri="{BB962C8B-B14F-4D97-AF65-F5344CB8AC3E}">
        <p14:creationId xmlns:p14="http://schemas.microsoft.com/office/powerpoint/2010/main" val="211267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normAutofit lnSpcReduction="10000"/>
          </a:bodyPr>
          <a:lstStyle/>
          <a:p>
            <a:pPr marL="0" indent="0" fontAlgn="base">
              <a:lnSpc>
                <a:spcPts val="1800"/>
              </a:lnSpc>
              <a:spcBef>
                <a:spcPts val="1800"/>
              </a:spcBef>
              <a:spcAft>
                <a:spcPts val="1200"/>
              </a:spcAft>
              <a:buNone/>
            </a:pPr>
            <a:r>
              <a:rPr lang="en-US" sz="1800" b="1" dirty="0">
                <a:solidFill>
                  <a:srgbClr val="6C64AD"/>
                </a:solidFill>
                <a:effectLst/>
                <a:latin typeface="Arial" panose="020B0604020202020204" pitchFamily="34" charset="0"/>
                <a:ea typeface="Times New Roman" panose="02020603050405020304" pitchFamily="18" charset="0"/>
                <a:cs typeface="Times New Roman" panose="02020603050405020304" pitchFamily="18" charset="0"/>
              </a:rPr>
              <a:t>One More Note about P-Values and the Significance Level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You may wonder why 5% is often selected as the significance level in hypothesis testing and why 1% is also a commonly used level. It is largely due to just convenience and tradition.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When Ronald Fisher (one of the founders of modern statistics) published one of his tables, he used a mathematically convenient scale that included 5% and 1%. Later, these same 5% and 1% levels were used by other people, in part just because Fisher was so highly esteemed. But mostly, these are arbitrary levels.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idea of selecting some sort of relatively small cutoff was historically important in the development of statistics. But it’s important to remember that there is really a continuous range of increasing confidence toward the alternative hypothesis, not a single all-or-nothing value.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There isn’t much meaningful difference, for instance, between the P-values 0.049 and 0.051, and it would be foolish to declare one case definitely a “real” effect and the other case definitely a “random” effect. In either case, the study results are roughly 5% likely by chance if there’s no actual effect.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Whether such a P-value is sufficient for us to reject a particular null hypothesis ultimately depends on the risk of making the wrong decision and the extent to which the hypothesized effect might contradict our prior experience or previous studies.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0421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lstStyle/>
          <a:p>
            <a:pPr algn="ctr" fontAlgn="base">
              <a:lnSpc>
                <a:spcPts val="1800"/>
              </a:lnSpc>
              <a:spcAft>
                <a:spcPts val="1620"/>
              </a:spcAft>
            </a:pPr>
            <a:r>
              <a:rPr lang="en-US" sz="1800" b="1" cap="all" dirty="0">
                <a:solidFill>
                  <a:srgbClr val="1D1D1D"/>
                </a:solidFill>
                <a:effectLst/>
                <a:latin typeface="Arial" panose="020B0604020202020204" pitchFamily="34" charset="0"/>
                <a:ea typeface="Times New Roman" panose="02020603050405020304" pitchFamily="18" charset="0"/>
                <a:cs typeface="Times New Roman" panose="02020603050405020304" pitchFamily="18" charset="0"/>
              </a:rPr>
              <a:t>EXAMPLE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a:lnSpc>
                <a:spcPts val="1800"/>
              </a:lnSpc>
              <a:spcBef>
                <a:spcPts val="1800"/>
              </a:spcBef>
              <a:spcAft>
                <a:spcPts val="1200"/>
              </a:spcAft>
              <a:buNone/>
            </a:pPr>
            <a:r>
              <a:rPr lang="en-US" sz="1800" b="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Sample Size and Hypothesis Testing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6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Consider our earlier example about teenagers and Internet access. According to the Kaiser Family Foundation, 84% of U.S. children ages 8 to 18 had Internet access at home as of August 2009. Researchers wonder if this number has changed since then. The hypotheses we tested were: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H</a:t>
            </a:r>
            <a:r>
              <a:rPr lang="en-US" sz="1800" baseline="-250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0</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 0.84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H</a:t>
            </a:r>
            <a:r>
              <a:rPr lang="en-US" sz="1800" baseline="-250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 0.84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6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original sample consisted of 500 children, and 86% of them had Internet access at home. The P-value was about 0.22, which was not strong enough to reject the null hypothesis. There was not enough evidence to show that the proportion of all U.S. children ages 8 to 18 have Internet access at home.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Suppose we sampled 2,000 children and the sample proportion was still 86%. Our test statistic would be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Z</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 2.44, and our P-value would be about 0.015. The larger sample size would allow us to reject the null hypothesis even though the sample proportion was the same.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5825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Why does this happen? Larger samples vary less, so a sample proportion of 0.86 is more unusual with larger samples than with smaller samples if the population proportion is really 0.84.</a:t>
            </a:r>
          </a:p>
          <a:p>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This means that if the alternative hypothesis is true, a larger sample size will make it more likely that we reject the null. Therefore, we generally prefer a larger sample as we have seen previously.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descr="Proportion of Children with Home Internet: We examine two cases with samples of 500 and samples of 2,000. For the samples of 500, the two-tailed P-value is 0.22, and for samples of 2,000, the P-value is 0.015 . On the two distribution graphs for samples of 500 and 2,000, more bars are selected at both tails for samples of 500 than samples of 2,000. The z-scores for samples of 500 are -1.22 and 1.22, and for samples of 2,000, -2.44 and 2.44. On the curves for both samplings, samples of 500 has its z-scores much closer to the center of the curve than for samples of 2,000, where the z-scores are farther away, representing the much smaller P-value.">
            <a:extLst>
              <a:ext uri="{FF2B5EF4-FFF2-40B4-BE49-F238E27FC236}">
                <a16:creationId xmlns:a16="http://schemas.microsoft.com/office/drawing/2014/main" id="{088BBBEB-FFF1-4A89-98A7-BE243EE98A16}"/>
              </a:ext>
            </a:extLst>
          </p:cNvPr>
          <p:cNvPicPr/>
          <p:nvPr/>
        </p:nvPicPr>
        <p:blipFill>
          <a:blip r:embed="rId2"/>
          <a:srcRect/>
          <a:stretch>
            <a:fillRect/>
          </a:stretch>
        </p:blipFill>
        <p:spPr bwMode="auto">
          <a:xfrm>
            <a:off x="1937596" y="304800"/>
            <a:ext cx="7623110" cy="4232293"/>
          </a:xfrm>
          <a:prstGeom prst="rect">
            <a:avLst/>
          </a:prstGeom>
          <a:noFill/>
          <a:ln w="9525">
            <a:noFill/>
            <a:miter lim="800000"/>
            <a:headEnd/>
            <a:tailEnd/>
          </a:ln>
        </p:spPr>
      </p:pic>
    </p:spTree>
    <p:extLst>
      <p:ext uri="{BB962C8B-B14F-4D97-AF65-F5344CB8AC3E}">
        <p14:creationId xmlns:p14="http://schemas.microsoft.com/office/powerpoint/2010/main" val="1211751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normAutofit lnSpcReduction="10000"/>
          </a:bodyPr>
          <a:lstStyle/>
          <a:p>
            <a:pPr marL="0" indent="0" fontAlgn="base">
              <a:lnSpc>
                <a:spcPts val="1800"/>
              </a:lnSpc>
              <a:spcBef>
                <a:spcPts val="1800"/>
              </a:spcBef>
              <a:spcAft>
                <a:spcPts val="1200"/>
              </a:spcAft>
              <a:buNone/>
            </a:pPr>
            <a:r>
              <a:rPr lang="en-US" sz="1800" b="1" dirty="0">
                <a:solidFill>
                  <a:srgbClr val="6C64AD"/>
                </a:solidFill>
                <a:effectLst/>
                <a:latin typeface="Arial" panose="020B0604020202020204" pitchFamily="34" charset="0"/>
                <a:ea typeface="Times New Roman" panose="02020603050405020304" pitchFamily="18" charset="0"/>
                <a:cs typeface="Times New Roman" panose="02020603050405020304" pitchFamily="18" charset="0"/>
              </a:rPr>
              <a:t>Drawing Conclusions from Hypothesis Tests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It is tempting to get involved in the details of a hypothesis test without thinking about how the data was collected.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Whether we are calculating a confidence interval or performing a hypothesis test, the results are meaningless without a properly designed study. </a:t>
            </a: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Consider the following exercises about how data collection can affect the results of a study.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fontAlgn="base">
              <a:lnSpc>
                <a:spcPts val="1800"/>
              </a:lnSpc>
              <a:spcAft>
                <a:spcPts val="1000"/>
              </a:spcAft>
              <a:buNone/>
            </a:pPr>
            <a:r>
              <a:rPr lang="en-US" sz="1800" b="1" cap="all" dirty="0">
                <a:solidFill>
                  <a:srgbClr val="1D1D1D"/>
                </a:solidFill>
                <a:effectLst/>
                <a:latin typeface="Arial" panose="020B0604020202020204" pitchFamily="34" charset="0"/>
                <a:ea typeface="Times New Roman" panose="02020603050405020304" pitchFamily="18" charset="0"/>
                <a:cs typeface="Times New Roman" panose="02020603050405020304" pitchFamily="18" charset="0"/>
              </a:rPr>
              <a:t>TRY The below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765"/>
              </a:spcAft>
            </a:pPr>
            <a:r>
              <a:rPr lang="en-US" sz="1800" dirty="0">
                <a:solidFill>
                  <a:srgbClr val="373D3F"/>
                </a:solidFill>
                <a:effectLst/>
                <a:latin typeface="Arial" panose="020B0604020202020204" pitchFamily="34" charset="0"/>
                <a:ea typeface="Times New Roman" panose="02020603050405020304" pitchFamily="18" charset="0"/>
              </a:rPr>
              <a:t>  </a:t>
            </a:r>
            <a:r>
              <a:rPr lang="en-US" sz="1800" dirty="0">
                <a:solidFill>
                  <a:srgbClr val="212B36"/>
                </a:solidFill>
                <a:effectLst/>
                <a:latin typeface="Arial" panose="020B0604020202020204" pitchFamily="34" charset="0"/>
                <a:ea typeface="Times New Roman" panose="02020603050405020304" pitchFamily="18" charset="0"/>
              </a:rPr>
              <a:t>Data from the Center for Disease Control estimates that about 30.4% of American teenagers were 	overweight in 2008. The definition of overweight is a body mass index (BMI) of over 25. The percentage 	was very similar for boys and girls.</a:t>
            </a:r>
            <a:endParaRPr lang="en-IN" sz="1800" dirty="0">
              <a:effectLst/>
              <a:latin typeface="Times New Roman" panose="02020603050405020304" pitchFamily="18" charset="0"/>
              <a:ea typeface="Times New Roman" panose="02020603050405020304" pitchFamily="18" charset="0"/>
            </a:endParaRPr>
          </a:p>
          <a:p>
            <a:pPr marL="0" indent="0">
              <a:spcAft>
                <a:spcPts val="765"/>
              </a:spcAft>
              <a:buNone/>
            </a:pPr>
            <a:r>
              <a:rPr lang="en-US" sz="1800" dirty="0">
                <a:solidFill>
                  <a:srgbClr val="212B36"/>
                </a:solidFill>
                <a:effectLst/>
                <a:latin typeface="Arial" panose="020B0604020202020204" pitchFamily="34" charset="0"/>
                <a:ea typeface="Times New Roman" panose="02020603050405020304" pitchFamily="18" charset="0"/>
              </a:rPr>
              <a:t>	A professor in public health at a major university wants to determine whether the proportion has changed 	since 2008. He samples 800 randomly selected incoming freshman at universities around the country. 	Using the BMI measurements, he finds that 210, or about 26%, of them are overweight.</a:t>
            </a:r>
          </a:p>
          <a:p>
            <a:pPr marL="0" indent="0">
              <a:spcAft>
                <a:spcPts val="765"/>
              </a:spcAft>
              <a:buNone/>
            </a:pPr>
            <a:r>
              <a:rPr lang="en-US" sz="1800" dirty="0">
                <a:solidFill>
                  <a:srgbClr val="212B36"/>
                </a:solidFill>
                <a:effectLst/>
                <a:latin typeface="Arial" panose="020B0604020202020204" pitchFamily="34" charset="0"/>
                <a:ea typeface="Times New Roman" panose="02020603050405020304" pitchFamily="18" charset="0"/>
              </a:rPr>
              <a:t>	The professor tests the hypotheses H</a:t>
            </a:r>
            <a:r>
              <a:rPr lang="en-US" sz="1800" baseline="-25000" dirty="0">
                <a:solidFill>
                  <a:srgbClr val="212B36"/>
                </a:solidFill>
                <a:effectLst/>
                <a:latin typeface="Arial" panose="020B0604020202020204" pitchFamily="34" charset="0"/>
                <a:ea typeface="Times New Roman" panose="02020603050405020304" pitchFamily="18" charset="0"/>
              </a:rPr>
              <a:t>0</a:t>
            </a:r>
            <a:r>
              <a:rPr lang="en-US" sz="1800" dirty="0">
                <a:solidFill>
                  <a:srgbClr val="212B36"/>
                </a:solidFill>
                <a:effectLst/>
                <a:latin typeface="Arial" panose="020B0604020202020204" pitchFamily="34" charset="0"/>
                <a:ea typeface="Times New Roman" panose="02020603050405020304" pitchFamily="18" charset="0"/>
              </a:rPr>
              <a:t> : p = 0.304 versus H</a:t>
            </a:r>
            <a:r>
              <a:rPr lang="en-US" sz="1800" baseline="-25000" dirty="0">
                <a:solidFill>
                  <a:srgbClr val="212B36"/>
                </a:solidFill>
                <a:effectLst/>
                <a:latin typeface="Arial" panose="020B0604020202020204" pitchFamily="34" charset="0"/>
                <a:ea typeface="Times New Roman" panose="02020603050405020304" pitchFamily="18" charset="0"/>
              </a:rPr>
              <a:t>a</a:t>
            </a:r>
            <a:r>
              <a:rPr lang="en-US" sz="1800" dirty="0">
                <a:solidFill>
                  <a:srgbClr val="212B36"/>
                </a:solidFill>
                <a:effectLst/>
                <a:latin typeface="Arial" panose="020B0604020202020204" pitchFamily="34" charset="0"/>
                <a:ea typeface="Times New Roman" panose="02020603050405020304" pitchFamily="18" charset="0"/>
              </a:rPr>
              <a:t> : p ≠ 0.304. The P-value is about 0.011. If the 	professor uses a significance level of 0.05, what conclusion can he draw?</a:t>
            </a:r>
            <a:endParaRPr lang="en-IN" sz="1800" dirty="0">
              <a:effectLst/>
              <a:latin typeface="Times New Roman" panose="02020603050405020304" pitchFamily="18" charset="0"/>
              <a:ea typeface="Times New Roman" panose="02020603050405020304" pitchFamily="18" charset="0"/>
            </a:endParaRPr>
          </a:p>
          <a:p>
            <a:pPr>
              <a:spcAft>
                <a:spcPts val="765"/>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72746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EDBC7-5422-4B09-AACF-1FAAD28DBDE6}"/>
              </a:ext>
            </a:extLst>
          </p:cNvPr>
          <p:cNvPicPr/>
          <p:nvPr/>
        </p:nvPicPr>
        <p:blipFill>
          <a:blip r:embed="rId2"/>
          <a:srcRect/>
          <a:stretch>
            <a:fillRect/>
          </a:stretch>
        </p:blipFill>
        <p:spPr bwMode="auto">
          <a:xfrm>
            <a:off x="1137596" y="568157"/>
            <a:ext cx="7521212" cy="4666316"/>
          </a:xfrm>
          <a:prstGeom prst="rect">
            <a:avLst/>
          </a:prstGeom>
          <a:noFill/>
          <a:ln w="9525">
            <a:noFill/>
            <a:miter lim="800000"/>
            <a:headEnd/>
            <a:tailEnd/>
          </a:ln>
        </p:spPr>
      </p:pic>
    </p:spTree>
    <p:extLst>
      <p:ext uri="{BB962C8B-B14F-4D97-AF65-F5344CB8AC3E}">
        <p14:creationId xmlns:p14="http://schemas.microsoft.com/office/powerpoint/2010/main" val="3521166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normAutofit fontScale="70000" lnSpcReduction="20000"/>
          </a:bodyPr>
          <a:lstStyle/>
          <a:p>
            <a:pPr marL="0" indent="0" fontAlgn="base">
              <a:lnSpc>
                <a:spcPts val="1800"/>
              </a:lnSpc>
              <a:spcBef>
                <a:spcPts val="1800"/>
              </a:spcBef>
              <a:spcAft>
                <a:spcPts val="1200"/>
              </a:spcAft>
              <a:buNone/>
            </a:pPr>
            <a:r>
              <a:rPr lang="en-US" sz="1800" b="1" dirty="0">
                <a:solidFill>
                  <a:srgbClr val="6C64AD"/>
                </a:solidFill>
                <a:effectLst/>
                <a:latin typeface="Arial" panose="020B0604020202020204" pitchFamily="34" charset="0"/>
                <a:ea typeface="Times New Roman" panose="02020603050405020304" pitchFamily="18" charset="0"/>
                <a:cs typeface="Times New Roman" panose="02020603050405020304" pitchFamily="18" charset="0"/>
              </a:rPr>
              <a:t>Let’s Summarize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In this section, we looked at the four steps of a hypothesis test as they relate to a claim about a population proportion.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b="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Step 1: Determine the hypotheses.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hypotheses are claims about the population proportion,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null hypothesis is a hypothesis that the proportion equals a specific value,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baseline="-250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0</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The alternative hypothesis is the competing claim that the parameter is less than, greater than, or not equal to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baseline="-250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0</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b="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Step 2: Collect the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buFont typeface="Arial" panose="020B0604020202020204" pitchFamily="34" charset="0"/>
              <a:buChar char="•"/>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Since the hypothesis test is based on probability, random selection or assignment is essential in data production. Additionally, we need to check whether the sample proportion can be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np</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 10 and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n</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(1 −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b="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Step 3: Assess the evidence.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Determine the test statistic which is the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z</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-score for the sample proportion. The formula is: </a:t>
            </a: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Use the test statistic, together with the alternative hypothesis to determine the P-value. You can use a standard normal table (or </a:t>
            </a:r>
            <a:r>
              <a:rPr lang="en-US" sz="1800" i="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Z</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-table) or technology (such as the simulations on the second page of this topic) to find the P-value.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Bef>
                <a:spcPts val="600"/>
              </a:spcBef>
              <a:spcAft>
                <a:spcPts val="6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If the alternative hypothesis is greater than, the P-value is the area to the right of the test statistic. If the alternative hypothesis is less than, the P-value is the area to the left of the test statistic. If the alternative hypothesis is not equal to, the P-value is equal to double the tail area beyond the test statistic.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8B399FD-2DC2-4FCE-982E-8C5EDB481603}"/>
              </a:ext>
            </a:extLst>
          </p:cNvPr>
          <p:cNvPicPr>
            <a:picLocks noChangeAspect="1"/>
          </p:cNvPicPr>
          <p:nvPr/>
        </p:nvPicPr>
        <p:blipFill>
          <a:blip r:embed="rId2"/>
          <a:stretch>
            <a:fillRect/>
          </a:stretch>
        </p:blipFill>
        <p:spPr>
          <a:xfrm>
            <a:off x="7430609" y="4270159"/>
            <a:ext cx="1427455" cy="781235"/>
          </a:xfrm>
          <a:prstGeom prst="rect">
            <a:avLst/>
          </a:prstGeom>
        </p:spPr>
      </p:pic>
    </p:spTree>
    <p:extLst>
      <p:ext uri="{BB962C8B-B14F-4D97-AF65-F5344CB8AC3E}">
        <p14:creationId xmlns:p14="http://schemas.microsoft.com/office/powerpoint/2010/main" val="4116843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508472" y="319595"/>
            <a:ext cx="11410122" cy="5628314"/>
          </a:xfrm>
        </p:spPr>
        <p:txBody>
          <a:bodyPr/>
          <a:lstStyle/>
          <a:p>
            <a:pPr fontAlgn="base">
              <a:lnSpc>
                <a:spcPct val="115000"/>
              </a:lnSpc>
              <a:spcAft>
                <a:spcPts val="1000"/>
              </a:spcAft>
            </a:pPr>
            <a:endParaRPr lang="en-US" sz="1800" b="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b="1"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Step 4: Give the conclusion.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6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 small P-value says the data is unlikely to occur if the null is true. If the P-value is less than or equal to the significance level, we reject the null hypothesis and accept the alternative hypothesis instead.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Bef>
                <a:spcPts val="600"/>
              </a:spcBef>
              <a:spcAft>
                <a:spcPts val="6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If the P-value is greater than the significance level, we say we “fail to reject” the null hypothesis. We never say that we “accept” the null hypothesis. </a:t>
            </a:r>
          </a:p>
          <a:p>
            <a:pPr marL="342900" lvl="0" indent="-342900" fontAlgn="base">
              <a:lnSpc>
                <a:spcPct val="115000"/>
              </a:lnSpc>
              <a:spcBef>
                <a:spcPts val="600"/>
              </a:spcBef>
              <a:spcAft>
                <a:spcPts val="6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We just say that we don’t have enough evidence to reject it. This is equivalent to saying we don’t have enough evidence to support the alternative hypothesis.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We write the conclusion in the context of the research question. Our conclusion is usually a statement about the alternative hypothesis (we accept H</a:t>
            </a:r>
            <a:r>
              <a:rPr lang="en-US" sz="1800" baseline="-250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or fail to accept H</a:t>
            </a:r>
            <a:r>
              <a:rPr lang="en-US" sz="1800" baseline="-250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 and should include the P-value.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2691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lstStyle/>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Remember that the P-value is the probability of seeing a sample proportion as extreme as the one observed from the data if the null hypothesis is true. The probability is about the random sample, not about the null or alternative hypothesis.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A larger sample size makes it more likely that we will reject the null hypothesis if the alternative is true. Another way of thinking about this is that increasing the sample size will decrease the likelihood of a type II error. Recall that a type II error is failing to reject the null hypothesis when the alternative is true.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Increasing the sample size can have the unintended effect of making the test sensitive to differences so small they don’t matter. A statistically significant difference is one large enough that it is unlikely to be due to sampling variability alone. Even a difference so small that it is not important can be statistically significant if the sample size is big enough.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US" sz="1800" dirty="0">
                <a:solidFill>
                  <a:srgbClr val="373D3F"/>
                </a:solidFill>
                <a:effectLst/>
                <a:latin typeface="Arial" panose="020B0604020202020204" pitchFamily="34" charset="0"/>
                <a:ea typeface="Times New Roman" panose="02020603050405020304" pitchFamily="18" charset="0"/>
                <a:cs typeface="Times New Roman" panose="02020603050405020304" pitchFamily="18" charset="0"/>
              </a:rPr>
              <a:t>Finally, remember the phrase “garbage in, garbage out.” If the data collection methods are poor, then the results of a hypothesis test are meaningless. No statistical methods can create useful information if our data comes from convenience or voluntary response samples. Additionally, the results of a hypothesis test apply only to the population from whom the sample was chosen.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7523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normAutofit fontScale="92500" lnSpcReduction="10000"/>
          </a:bodyPr>
          <a:lstStyle/>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What are P-Values?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P-values evaluate how well the sample data supports that the null hypothesis is true. It measures how correct your sample data are with the null hypothesis.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While performing Statistical tests, a threshold value or the alpha needs to be set prior to starting the test. A common value for it is 0.05, which can be thought of as a probability. P-values are defined as the probability of getting the outcome as rare as that alpha or even rarer.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Therefore, if we get our P-value less than that alpha, that would mean that our statistical test didn’t occur by chance and it was indeed significant. So, if our P-Value comes, say, 0.04, we say we reject the Null Hypothesis.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A low P value suggests that your sample provides enough evidence that you can reject the null hypothesis for the entire population. If you got a P-Value of anything less than 0.05 in our case, then you can safely say that the null hypothesis can be rejected. In other words, the sample you took from the population didn’t occur by pure chance and the experiment indeed had a significant effect.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solidFill>
                  <a:srgbClr val="FF0000"/>
                </a:solidFill>
                <a:effectLst/>
                <a:latin typeface="proxima_novaregular"/>
                <a:ea typeface="Times New Roman" panose="02020603050405020304" pitchFamily="18" charset="0"/>
                <a:cs typeface="Times New Roman" panose="02020603050405020304" pitchFamily="18" charset="0"/>
              </a:rPr>
              <a:t>So what can go wrong?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As we say that getting any P-value of less than alpha gives us the liberty to safely reject the Null Hypothesis, we might be making a mistake if our experiment itself is not showing the right picture! In other words, it might be a false positive.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0257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normAutofit fontScale="77500" lnSpcReduction="20000"/>
          </a:bodyPr>
          <a:lstStyle/>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What is P-Hacking?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We say that we P-Hacked when we incorrectly exploit the statistical analysis and falsely conclude that we can reject 	the null hypothesis. Let’s understand this in detail.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 Hack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Consider we have 5 types of </a:t>
            </a:r>
            <a:r>
              <a:rPr lang="en-US" sz="1800" dirty="0" err="1">
                <a:solidFill>
                  <a:srgbClr val="000000"/>
                </a:solidFill>
                <a:effectLst/>
                <a:latin typeface="proxima_novaregular"/>
                <a:ea typeface="Times New Roman" panose="02020603050405020304" pitchFamily="18" charset="0"/>
                <a:cs typeface="Times New Roman" panose="02020603050405020304" pitchFamily="18" charset="0"/>
              </a:rPr>
              <a:t>CoronaVirus</a:t>
            </a: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candidate Vaccines with us for which we need to check which one has actual impact on recovery time of patients. So let’s say we do Hypothesis Tests for all 5 types of vaccines one by one. We set the alpha as 0.05. And hence if P-Value for any vaccine comes less than that, we say we can reject the Null Hypothesis.. Or can we?</a:t>
            </a:r>
          </a:p>
          <a:p>
            <a:pPr>
              <a:lnSpc>
                <a:spcPct val="115000"/>
              </a:lnSpc>
              <a:spcAft>
                <a:spcPts val="1000"/>
              </a:spcAft>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Example 1</a:t>
            </a:r>
          </a:p>
          <a:p>
            <a:pPr marL="0" indent="0">
              <a:lnSpc>
                <a:spcPct val="115000"/>
              </a:lnSpc>
              <a:spcAft>
                <a:spcPts val="1000"/>
              </a:spcAft>
              <a:buNone/>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Say, Vaccine A gives a P-Value of 0.2, Vaccine B gives 0.058, Vaccine C gives 0.4, Vaccine D gives 0.02, Vaccine E gives 0.07. Now, by above results, a 	naive way to deduce will be that Vaccine D is the one which significantly reduces recovery time and can be used as the </a:t>
            </a:r>
            <a:r>
              <a:rPr lang="en-US" sz="1800" dirty="0" err="1">
                <a:solidFill>
                  <a:srgbClr val="000000"/>
                </a:solidFill>
                <a:effectLst/>
                <a:latin typeface="proxima_novaregular"/>
                <a:ea typeface="Times New Roman" panose="02020603050405020304" pitchFamily="18" charset="0"/>
                <a:cs typeface="Times New Roman" panose="02020603050405020304" pitchFamily="18" charset="0"/>
              </a:rPr>
              <a:t>CoronaVirus</a:t>
            </a: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Vaccine. But can 	we really say that just yet? No. If we do, we might be P-Hacking. As this can be a false positive.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Example 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Okay, let’s take it another way. Consider we have a Vaccine X and we surely know that this Vaccine is useless and has no effect on recovery time. Still 	we carry out 10 hypothesis tests by different random samples each time with P-Value of 0.05. Say we get the following P-values in our 10 tests: 0.8, 	0.7, 0.78, 0.65, </a:t>
            </a:r>
            <a:r>
              <a:rPr lang="en-US" sz="1800" b="1" dirty="0">
                <a:solidFill>
                  <a:srgbClr val="000000"/>
                </a:solidFill>
                <a:effectLst/>
                <a:latin typeface="proxima_novaregular"/>
                <a:ea typeface="Times New Roman" panose="02020603050405020304" pitchFamily="18" charset="0"/>
                <a:cs typeface="Times New Roman" panose="02020603050405020304" pitchFamily="18" charset="0"/>
              </a:rPr>
              <a:t>0.03</a:t>
            </a: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0.1, 0.4, 0.09, 0.6, 0.75. </a:t>
            </a:r>
          </a:p>
          <a:p>
            <a:pPr marL="0" indent="0">
              <a:lnSpc>
                <a:spcPct val="115000"/>
              </a:lnSpc>
              <a:spcAft>
                <a:spcPts val="1000"/>
              </a:spcAft>
              <a:buNone/>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Now if we had to consider the above tests, the test with a surprisingly low P-Value of 0.03 would have made us reject the Null Hypothesis, but in 	reality it was not. So what do we see from the above examples? In essence, when we say that alpha = 0.05 we set a confidence interval of 95%. And 	that means that 5% of the tests will still result in errors as above.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835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6452" y="1440674"/>
            <a:ext cx="8580919" cy="4781996"/>
          </a:xfrm>
        </p:spPr>
        <p:txBody>
          <a:bodyPr>
            <a:normAutofit fontScale="92500" lnSpcReduction="10000"/>
          </a:bodyPr>
          <a:lstStyle/>
          <a:p>
            <a:pPr marL="548640" lvl="3" indent="0" algn="just">
              <a:buSzPct val="95000"/>
              <a:buNone/>
            </a:pPr>
            <a:r>
              <a:rPr lang="en-US" sz="16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Approach 1: Hypothesis testing</a:t>
            </a:r>
          </a:p>
          <a:p>
            <a:pPr marL="548640" lvl="3" indent="0" algn="just">
              <a:buSzPct val="95000"/>
              <a:buNone/>
            </a:pPr>
            <a:endParaRPr lang="en-US" sz="800" b="1" dirty="0">
              <a:latin typeface="Times New Roman" panose="02020603050405020304" pitchFamily="18" charset="0"/>
              <a:cs typeface="Times New Roman" panose="02020603050405020304" pitchFamily="18" charset="0"/>
            </a:endParaRPr>
          </a:p>
          <a:p>
            <a:pPr marL="1200150" lvl="3" indent="-285750" algn="just">
              <a:buSzPct val="95000"/>
            </a:pPr>
            <a:r>
              <a:rPr lang="en-US" sz="1800" dirty="0">
                <a:latin typeface="Times New Roman" panose="02020603050405020304" pitchFamily="18" charset="0"/>
                <a:cs typeface="Times New Roman" panose="02020603050405020304" pitchFamily="18" charset="0"/>
              </a:rPr>
              <a:t>We conduct </a:t>
            </a:r>
            <a:r>
              <a:rPr lang="en-US" sz="1800" b="1" dirty="0">
                <a:solidFill>
                  <a:srgbClr val="0B5ED7"/>
                </a:solidFill>
                <a:latin typeface="Times New Roman" panose="02020603050405020304" pitchFamily="18" charset="0"/>
                <a:cs typeface="Times New Roman" panose="02020603050405020304" pitchFamily="18" charset="0"/>
              </a:rPr>
              <a:t>test on hypothesis</a:t>
            </a:r>
            <a:r>
              <a:rPr lang="en-US" sz="1800" dirty="0">
                <a:latin typeface="Times New Roman" panose="02020603050405020304" pitchFamily="18" charset="0"/>
                <a:cs typeface="Times New Roman" panose="02020603050405020304" pitchFamily="18" charset="0"/>
              </a:rPr>
              <a:t>.</a:t>
            </a:r>
          </a:p>
          <a:p>
            <a:pPr marL="1719263" lvl="3" algn="just">
              <a:buSzPct val="95000"/>
            </a:pPr>
            <a:r>
              <a:rPr lang="en-US" sz="1600" dirty="0">
                <a:latin typeface="Times New Roman" panose="02020603050405020304" pitchFamily="18" charset="0"/>
                <a:cs typeface="Times New Roman" panose="02020603050405020304" pitchFamily="18" charset="0"/>
              </a:rPr>
              <a:t>We hypothesize that one (or more) parameter(s) has (have) some specific value(s) or relationship.</a:t>
            </a:r>
          </a:p>
          <a:p>
            <a:pPr marL="1146175" lvl="3" indent="-285750" algn="just">
              <a:buSzPct val="95000"/>
            </a:pPr>
            <a:r>
              <a:rPr lang="en-US" sz="1800" dirty="0">
                <a:latin typeface="Times New Roman" panose="02020603050405020304" pitchFamily="18" charset="0"/>
                <a:cs typeface="Times New Roman" panose="02020603050405020304" pitchFamily="18" charset="0"/>
              </a:rPr>
              <a:t>Make our decision about the parameter(s) based on one (or more) sample statistic(s)</a:t>
            </a:r>
          </a:p>
          <a:p>
            <a:pPr marL="1146175" lvl="3" indent="-285750" algn="just">
              <a:buSzPct val="95000"/>
            </a:pPr>
            <a:r>
              <a:rPr lang="en-US" sz="1800" dirty="0">
                <a:latin typeface="Times New Roman" panose="02020603050405020304" pitchFamily="18" charset="0"/>
                <a:cs typeface="Times New Roman" panose="02020603050405020304" pitchFamily="18" charset="0"/>
              </a:rPr>
              <a:t>Accuracy of the decision is expressed as the probability that the </a:t>
            </a:r>
            <a:r>
              <a:rPr lang="en-US" sz="1800" dirty="0">
                <a:solidFill>
                  <a:srgbClr val="A50021"/>
                </a:solidFill>
                <a:latin typeface="Times New Roman" panose="02020603050405020304" pitchFamily="18" charset="0"/>
                <a:cs typeface="Times New Roman" panose="02020603050405020304" pitchFamily="18" charset="0"/>
              </a:rPr>
              <a:t>decision is incorrect</a:t>
            </a:r>
            <a:r>
              <a:rPr lang="en-US" sz="1600" dirty="0">
                <a:latin typeface="Times New Roman" panose="02020603050405020304" pitchFamily="18" charset="0"/>
                <a:cs typeface="Times New Roman" panose="02020603050405020304" pitchFamily="18" charset="0"/>
              </a:rPr>
              <a:t>.</a:t>
            </a:r>
          </a:p>
          <a:p>
            <a:pPr marL="1146175" lvl="3" indent="-285750" algn="just">
              <a:buSzPct val="95000"/>
            </a:pPr>
            <a:endParaRPr lang="en-US" sz="1600" dirty="0">
              <a:latin typeface="Times New Roman" panose="02020603050405020304" pitchFamily="18" charset="0"/>
              <a:cs typeface="Times New Roman" panose="02020603050405020304" pitchFamily="18" charset="0"/>
            </a:endParaRPr>
          </a:p>
          <a:p>
            <a:pPr marL="860425" lvl="3" indent="0" algn="just">
              <a:buSzPct val="95000"/>
              <a:buNone/>
            </a:pPr>
            <a:r>
              <a:rPr lang="en-US" b="1" dirty="0">
                <a:latin typeface="Times New Roman" panose="02020603050405020304" pitchFamily="18" charset="0"/>
                <a:cs typeface="Times New Roman" panose="02020603050405020304" pitchFamily="18" charset="0"/>
              </a:rPr>
              <a:t>Approach 2: Confidence interval measurement</a:t>
            </a:r>
          </a:p>
          <a:p>
            <a:pPr marL="860425" lvl="3" indent="0" algn="just">
              <a:buSzPct val="95000"/>
              <a:buNone/>
            </a:pPr>
            <a:endParaRPr lang="en-US" sz="800" b="1" dirty="0">
              <a:latin typeface="Times New Roman" panose="02020603050405020304" pitchFamily="18" charset="0"/>
              <a:cs typeface="Times New Roman" panose="02020603050405020304" pitchFamily="18" charset="0"/>
            </a:endParaRPr>
          </a:p>
          <a:p>
            <a:pPr marL="1146175" lvl="3" indent="-285750" algn="just">
              <a:buSzPct val="95000"/>
            </a:pPr>
            <a:r>
              <a:rPr lang="en-US" sz="1800" dirty="0">
                <a:latin typeface="Times New Roman" panose="02020603050405020304" pitchFamily="18" charset="0"/>
                <a:cs typeface="Times New Roman" panose="02020603050405020304" pitchFamily="18" charset="0"/>
              </a:rPr>
              <a:t>We estimate one (or more) parameter(s) using sample statistics.</a:t>
            </a:r>
          </a:p>
          <a:p>
            <a:pPr marL="1694815" lvl="5" indent="-285750" algn="just">
              <a:buSzPct val="95000"/>
            </a:pPr>
            <a:r>
              <a:rPr lang="en-US" sz="1600" dirty="0">
                <a:latin typeface="Times New Roman" panose="02020603050405020304" pitchFamily="18" charset="0"/>
                <a:cs typeface="Times New Roman" panose="02020603050405020304" pitchFamily="18" charset="0"/>
              </a:rPr>
              <a:t>This estimation usually done in the form of an interval.</a:t>
            </a:r>
          </a:p>
          <a:p>
            <a:pPr marL="1146175" lvl="3" indent="-285750" algn="just">
              <a:buSzPct val="95000"/>
            </a:pPr>
            <a:r>
              <a:rPr lang="en-US" sz="1800" dirty="0">
                <a:latin typeface="Times New Roman" panose="02020603050405020304" pitchFamily="18" charset="0"/>
                <a:cs typeface="Times New Roman" panose="02020603050405020304" pitchFamily="18" charset="0"/>
              </a:rPr>
              <a:t>Accuracy of the decision is expressed as the </a:t>
            </a:r>
            <a:r>
              <a:rPr lang="en-US" sz="1800" b="1" dirty="0">
                <a:solidFill>
                  <a:srgbClr val="0B5ED7"/>
                </a:solidFill>
                <a:latin typeface="Times New Roman" panose="02020603050405020304" pitchFamily="18" charset="0"/>
                <a:cs typeface="Times New Roman" panose="02020603050405020304" pitchFamily="18" charset="0"/>
              </a:rPr>
              <a:t>level of confidence</a:t>
            </a:r>
            <a:r>
              <a:rPr lang="en-US" sz="1800" dirty="0">
                <a:solidFill>
                  <a:srgbClr val="0B5ED7"/>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 have in the interval.</a:t>
            </a:r>
          </a:p>
          <a:p>
            <a:pPr marL="860425" lvl="3" indent="0" algn="just">
              <a:buSzPct val="95000"/>
              <a:buNone/>
            </a:pPr>
            <a:endParaRPr lang="en-US" sz="1800" dirty="0">
              <a:latin typeface="Times New Roman" panose="02020603050405020304" pitchFamily="18" charset="0"/>
              <a:cs typeface="Times New Roman" panose="02020603050405020304" pitchFamily="18" charset="0"/>
            </a:endParaRPr>
          </a:p>
          <a:p>
            <a:pPr marL="1420495" lvl="4" indent="-285750" algn="just">
              <a:buSzPct val="95000"/>
            </a:pPr>
            <a:endParaRPr lang="en-US" sz="1600" dirty="0">
              <a:latin typeface="Times New Roman" panose="02020603050405020304" pitchFamily="18" charset="0"/>
              <a:cs typeface="Times New Roman" panose="02020603050405020304" pitchFamily="18" charset="0"/>
            </a:endParaRPr>
          </a:p>
          <a:p>
            <a:pPr marL="548640" lvl="3" indent="0" algn="just">
              <a:buSzPct val="95000"/>
              <a:buNone/>
            </a:pPr>
            <a:endParaRPr lang="en-US" sz="16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
        <p:nvSpPr>
          <p:cNvPr id="24" name="Title 1"/>
          <p:cNvSpPr>
            <a:spLocks noGrp="1"/>
          </p:cNvSpPr>
          <p:nvPr>
            <p:ph type="title"/>
          </p:nvPr>
        </p:nvSpPr>
        <p:spPr>
          <a:xfrm>
            <a:off x="1820205" y="260649"/>
            <a:ext cx="8425339" cy="879383"/>
          </a:xfrm>
        </p:spPr>
        <p:txBody>
          <a:bodyPr>
            <a:normAutofit/>
          </a:bodyPr>
          <a:lstStyle/>
          <a:p>
            <a:pPr algn="l"/>
            <a:r>
              <a:rPr lang="en-US" sz="4000" dirty="0">
                <a:solidFill>
                  <a:srgbClr val="A50021"/>
                </a:solidFill>
                <a:latin typeface="Times New Roman" pitchFamily="18" charset="0"/>
                <a:cs typeface="Times New Roman" pitchFamily="18" charset="0"/>
              </a:rPr>
              <a:t>Basic Approaches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872191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lstStyle/>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Multiple Testing Problem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One way to tackle this would be to increase the number of tests. So more the tests, more easily you can say that the maximum number of tests are resulting in rejection of Null. But also, more tests will mean that there will be more false positives(5% of total tests in our case). 5 out of 100, 50 out of 1000 or 500 out of 10,000! This is also called the </a:t>
            </a:r>
            <a:r>
              <a:rPr lang="en-US" sz="1800" b="1" dirty="0">
                <a:solidFill>
                  <a:srgbClr val="000000"/>
                </a:solidFill>
                <a:effectLst/>
                <a:latin typeface="proxima_novaregular"/>
                <a:ea typeface="Times New Roman" panose="02020603050405020304" pitchFamily="18" charset="0"/>
                <a:cs typeface="Times New Roman" panose="02020603050405020304" pitchFamily="18" charset="0"/>
              </a:rPr>
              <a:t>Multiple Testing Problem</a:t>
            </a: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False Discovery Rate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One of the ways to tackle above problems is to adjust all the P-Value by using a mechanism called </a:t>
            </a:r>
            <a:r>
              <a:rPr lang="en-US" sz="1800" b="1" dirty="0">
                <a:solidFill>
                  <a:srgbClr val="000000"/>
                </a:solidFill>
                <a:effectLst/>
                <a:latin typeface="proxima_novaregular"/>
                <a:ea typeface="Times New Roman" panose="02020603050405020304" pitchFamily="18" charset="0"/>
                <a:cs typeface="Times New Roman" panose="02020603050405020304" pitchFamily="18" charset="0"/>
              </a:rPr>
              <a:t>False Discovery Rate</a:t>
            </a: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 (FDR). FDR is a mathematical adjustment of the P-Values which increases them by some values and in the end, the P-Values which incorrectly came lower, might get adjusted to values higher than 0.05.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7714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D4310-AB67-4C1C-82B7-145539DC6A11}"/>
              </a:ext>
            </a:extLst>
          </p:cNvPr>
          <p:cNvSpPr>
            <a:spLocks noGrp="1"/>
          </p:cNvSpPr>
          <p:nvPr>
            <p:ph idx="1"/>
          </p:nvPr>
        </p:nvSpPr>
        <p:spPr>
          <a:xfrm>
            <a:off x="410817" y="304800"/>
            <a:ext cx="11410122" cy="6122504"/>
          </a:xfrm>
        </p:spPr>
        <p:txBody>
          <a:bodyPr/>
          <a:lstStyle/>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 Hack 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Now consider a case from example where Vaccine B gave a P-value of 0.058. Wouldn’t you be tempting to add some more data and retest to see if P-Value decreases? Say, you add a few more data points, and the P-value for Vaccine B came to be 0.048. Is this legit? No, you’d again be P-Hacking. We cannot change or add data to suit our tests later and the exact sample size needs to be decided prior to performing the tests by doing </a:t>
            </a:r>
            <a:r>
              <a:rPr lang="en-US" sz="1800" b="1" dirty="0">
                <a:solidFill>
                  <a:srgbClr val="000000"/>
                </a:solidFill>
                <a:effectLst/>
                <a:latin typeface="proxima_novaregular"/>
                <a:ea typeface="Times New Roman" panose="02020603050405020304" pitchFamily="18" charset="0"/>
                <a:cs typeface="Times New Roman" panose="02020603050405020304" pitchFamily="18" charset="0"/>
              </a:rPr>
              <a:t>Power Analysis</a:t>
            </a: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Power Analysis tells us the right sample size we need to have the maximum chances of correctly rejecting the null hypothesis and not getting fooled.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spc="-25" dirty="0">
                <a:solidFill>
                  <a:srgbClr val="303133"/>
                </a:solidFill>
                <a:effectLst/>
                <a:latin typeface="Segoe UI" panose="020B0502040204020203" pitchFamily="34" charset="0"/>
                <a:ea typeface="Times New Roman" panose="02020603050405020304" pitchFamily="18" charset="0"/>
                <a:cs typeface="Times New Roman" panose="02020603050405020304" pitchFamily="18" charset="0"/>
              </a:rPr>
              <a:t># Hack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One more mistake you shouldn’t do is to change the alpha after you perform the experiments. So once you see a P-Value of 0.058, you think what if my alpha was 0.06?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proxima_novaregular"/>
                <a:ea typeface="Times New Roman" panose="02020603050405020304" pitchFamily="18" charset="0"/>
                <a:cs typeface="Times New Roman" panose="02020603050405020304" pitchFamily="18" charset="0"/>
              </a:rPr>
              <a:t>But you cannot change it once your experiment starts.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863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3334" y="1663338"/>
            <a:ext cx="8733072" cy="4262449"/>
          </a:xfrm>
        </p:spPr>
        <p:txBody>
          <a:bodyPr>
            <a:normAutofit fontScale="92500" lnSpcReduction="20000"/>
          </a:bodyPr>
          <a:lstStyle/>
          <a:p>
            <a:pPr marL="0" indent="0">
              <a:buNone/>
            </a:pPr>
            <a:r>
              <a:rPr lang="en-US" sz="2000" b="1" dirty="0">
                <a:latin typeface="Times New Roman" panose="02020603050405020304" pitchFamily="18" charset="0"/>
                <a:cs typeface="Times New Roman" panose="02020603050405020304" pitchFamily="18" charset="0"/>
              </a:rPr>
              <a:t>What is Hypothesis?</a:t>
            </a:r>
          </a:p>
          <a:p>
            <a:pPr marL="0" indent="0">
              <a:buNone/>
            </a:pPr>
            <a:endParaRPr lang="en-US" sz="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hypothesis is an educated prediction that can be tested” </a:t>
            </a:r>
            <a:r>
              <a:rPr lang="en-US" dirty="0">
                <a:solidFill>
                  <a:srgbClr val="0B5ED7"/>
                </a:solidFill>
                <a:latin typeface="Times New Roman" panose="02020603050405020304" pitchFamily="18" charset="0"/>
                <a:cs typeface="Times New Roman" panose="02020603050405020304" pitchFamily="18" charset="0"/>
              </a:rPr>
              <a:t>(study.com)</a:t>
            </a:r>
            <a:r>
              <a:rPr lang="en-US" dirty="0">
                <a:latin typeface="Times New Roman" panose="02020603050405020304" pitchFamily="18" charset="0"/>
                <a:cs typeface="Times New Roman" panose="02020603050405020304" pitchFamily="18" charset="0"/>
              </a:rPr>
              <a:t>.</a:t>
            </a:r>
          </a:p>
          <a:p>
            <a:pPr lvl="8"/>
            <a:endParaRPr lang="en-US" sz="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hypothesis is a proposed explanation for a phenomenon” </a:t>
            </a:r>
            <a:r>
              <a:rPr lang="en-US" dirty="0">
                <a:solidFill>
                  <a:srgbClr val="0B5ED7"/>
                </a:solidFill>
                <a:latin typeface="Times New Roman" panose="02020603050405020304" pitchFamily="18" charset="0"/>
                <a:cs typeface="Times New Roman" panose="02020603050405020304" pitchFamily="18" charset="0"/>
              </a:rPr>
              <a:t>(Wikipedia)</a:t>
            </a:r>
            <a:r>
              <a:rPr lang="en-US" dirty="0">
                <a:latin typeface="Times New Roman" panose="02020603050405020304" pitchFamily="18" charset="0"/>
                <a:cs typeface="Times New Roman" panose="02020603050405020304" pitchFamily="18" charset="0"/>
              </a:rPr>
              <a:t>.</a:t>
            </a:r>
          </a:p>
          <a:p>
            <a:pPr lvl="8"/>
            <a:endParaRPr lang="en-US" sz="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hypothesis is used to define the relationship between two variables” </a:t>
            </a:r>
            <a:r>
              <a:rPr lang="en-US" dirty="0">
                <a:solidFill>
                  <a:srgbClr val="0B5ED7"/>
                </a:solidFill>
                <a:latin typeface="Times New Roman" panose="02020603050405020304" pitchFamily="18" charset="0"/>
                <a:cs typeface="Times New Roman" panose="02020603050405020304" pitchFamily="18" charset="0"/>
              </a:rPr>
              <a:t>(Oxford dictionary)</a:t>
            </a:r>
            <a:r>
              <a:rPr lang="en-US" dirty="0">
                <a:latin typeface="Times New Roman" panose="02020603050405020304" pitchFamily="18" charset="0"/>
                <a:cs typeface="Times New Roman" panose="02020603050405020304" pitchFamily="18" charset="0"/>
              </a:rPr>
              <a:t>.</a:t>
            </a:r>
          </a:p>
          <a:p>
            <a:pPr lvl="8"/>
            <a:endParaRPr lang="en-US" sz="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supposition or proposed explanation made on the basis of limited evidence as a starting point for further investigation” </a:t>
            </a:r>
            <a:r>
              <a:rPr lang="en-US" dirty="0">
                <a:solidFill>
                  <a:srgbClr val="0B5ED7"/>
                </a:solidFill>
                <a:latin typeface="Times New Roman" panose="02020603050405020304" pitchFamily="18" charset="0"/>
                <a:cs typeface="Times New Roman" panose="02020603050405020304" pitchFamily="18" charset="0"/>
              </a:rPr>
              <a:t>(Walpole)</a:t>
            </a:r>
            <a:r>
              <a:rPr lang="en-US"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r>
              <a:rPr lang="en-US" b="1" dirty="0">
                <a:solidFill>
                  <a:srgbClr val="073C8B"/>
                </a:solidFill>
                <a:latin typeface="Times New Roman" panose="02020603050405020304" pitchFamily="18" charset="0"/>
                <a:cs typeface="Times New Roman" panose="02020603050405020304" pitchFamily="18" charset="0"/>
              </a:rPr>
              <a:t>Example 6.1: </a:t>
            </a:r>
            <a:r>
              <a:rPr lang="en-US" b="1" dirty="0">
                <a:solidFill>
                  <a:srgbClr val="0B5ED7"/>
                </a:solidFill>
                <a:latin typeface="Times New Roman" panose="02020603050405020304" pitchFamily="18" charset="0"/>
                <a:cs typeface="Times New Roman" panose="02020603050405020304" pitchFamily="18" charset="0"/>
              </a:rPr>
              <a:t>Avogadro’s Hypothesis(1811)</a:t>
            </a:r>
          </a:p>
          <a:p>
            <a:pPr marL="0" indent="0">
              <a:buNone/>
            </a:pPr>
            <a:r>
              <a:rPr lang="en-US" sz="800" dirty="0">
                <a:solidFill>
                  <a:srgbClr val="0B5ED7"/>
                </a:solidFill>
                <a:latin typeface="Times New Roman" panose="02020603050405020304" pitchFamily="18" charset="0"/>
                <a:cs typeface="Times New Roman" panose="02020603050405020304" pitchFamily="18" charset="0"/>
              </a:rPr>
              <a:t>         </a:t>
            </a:r>
          </a:p>
          <a:p>
            <a:pPr marL="0" indent="0">
              <a:buNone/>
            </a:pPr>
            <a:r>
              <a:rPr lang="en-US" sz="1600" dirty="0">
                <a:solidFill>
                  <a:srgbClr val="0B5ED7"/>
                </a:solidFill>
                <a:latin typeface="Times New Roman" panose="02020603050405020304" pitchFamily="18" charset="0"/>
                <a:cs typeface="Times New Roman" panose="02020603050405020304" pitchFamily="18" charset="0"/>
              </a:rPr>
              <a:t>     </a:t>
            </a:r>
            <a:r>
              <a:rPr lang="en-US" dirty="0">
                <a:solidFill>
                  <a:srgbClr val="0B5ED7"/>
                </a:solidFill>
                <a:latin typeface="Times New Roman" panose="02020603050405020304" pitchFamily="18" charset="0"/>
                <a:cs typeface="Times New Roman" panose="02020603050405020304" pitchFamily="18" charset="0"/>
              </a:rPr>
              <a:t>“The volume of a gas is directly proportional to the number of molecules of the gas.”</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6" name="Title 1"/>
          <p:cNvSpPr>
            <a:spLocks noGrp="1"/>
          </p:cNvSpPr>
          <p:nvPr>
            <p:ph type="title"/>
          </p:nvPr>
        </p:nvSpPr>
        <p:spPr>
          <a:xfrm>
            <a:off x="1820205" y="260648"/>
            <a:ext cx="8425339" cy="1010012"/>
          </a:xfrm>
        </p:spPr>
        <p:txBody>
          <a:bodyPr>
            <a:normAutofit/>
          </a:bodyPr>
          <a:lstStyle/>
          <a:p>
            <a:r>
              <a:rPr lang="en-US" sz="4000" dirty="0">
                <a:solidFill>
                  <a:srgbClr val="A50021"/>
                </a:solidFill>
                <a:latin typeface="Times New Roman" pitchFamily="18" charset="0"/>
                <a:cs typeface="Times New Roman" pitchFamily="18" charset="0"/>
              </a:rPr>
              <a:t>Hypothesis Testing</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5239657" y="5856696"/>
                <a:ext cx="10102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dirty="0">
                          <a:solidFill>
                            <a:srgbClr val="0B5ED7"/>
                          </a:solidFill>
                          <a:latin typeface="Cambria Math" panose="02040503050406030204" pitchFamily="18" charset="0"/>
                          <a:cs typeface="Times New Roman" panose="02020603050405020304" pitchFamily="18" charset="0"/>
                        </a:rPr>
                        <m:t>𝑽</m:t>
                      </m:r>
                      <m:r>
                        <a:rPr lang="en-US" b="1" i="1" dirty="0">
                          <a:solidFill>
                            <a:srgbClr val="0B5ED7"/>
                          </a:solidFill>
                          <a:latin typeface="Cambria Math" panose="02040503050406030204" pitchFamily="18" charset="0"/>
                          <a:cs typeface="Times New Roman" panose="02020603050405020304" pitchFamily="18" charset="0"/>
                        </a:rPr>
                        <m:t>=</m:t>
                      </m:r>
                      <m:r>
                        <a:rPr lang="en-US" b="1" i="1" dirty="0" err="1">
                          <a:solidFill>
                            <a:srgbClr val="0B5ED7"/>
                          </a:solidFill>
                          <a:latin typeface="Cambria Math" panose="02040503050406030204" pitchFamily="18" charset="0"/>
                          <a:cs typeface="Times New Roman" panose="02020603050405020304" pitchFamily="18" charset="0"/>
                        </a:rPr>
                        <m:t>𝒂𝑵</m:t>
                      </m:r>
                    </m:oMath>
                  </m:oMathPara>
                </a14:m>
                <a:endParaRPr lang="en-US" b="1" dirty="0">
                  <a:solidFill>
                    <a:srgbClr val="0B5ED7"/>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239657" y="5856696"/>
                <a:ext cx="1010213" cy="369332"/>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2134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3335" y="1663338"/>
            <a:ext cx="8425339" cy="4464330"/>
          </a:xfrm>
        </p:spPr>
        <p:txBody>
          <a:bodyPr>
            <a:noAutofit/>
          </a:bodyPr>
          <a:lstStyle/>
          <a:p>
            <a:r>
              <a:rPr lang="en-US" sz="2000" dirty="0">
                <a:latin typeface="Times New Roman" panose="02020603050405020304" pitchFamily="18" charset="0"/>
                <a:cs typeface="Times New Roman" panose="02020603050405020304" pitchFamily="18" charset="0"/>
              </a:rPr>
              <a:t>If the hypothesis is stated in terms of population parameters (such as mean and variance), the hypothesis is called </a:t>
            </a:r>
            <a:r>
              <a:rPr lang="en-US" sz="2000" dirty="0">
                <a:solidFill>
                  <a:srgbClr val="0070C0"/>
                </a:solidFill>
                <a:latin typeface="Times New Roman" panose="02020603050405020304" pitchFamily="18" charset="0"/>
                <a:cs typeface="Times New Roman" panose="02020603050405020304" pitchFamily="18" charset="0"/>
              </a:rPr>
              <a:t>statistical hypothesis</a:t>
            </a:r>
            <a:r>
              <a:rPr lang="en-US" sz="2000" dirty="0">
                <a:latin typeface="Times New Roman" panose="02020603050405020304" pitchFamily="18" charset="0"/>
                <a:cs typeface="Times New Roman" panose="02020603050405020304" pitchFamily="18" charset="0"/>
              </a:rPr>
              <a:t>.</a:t>
            </a:r>
          </a:p>
          <a:p>
            <a:pPr marL="0" indent="0">
              <a:buNone/>
            </a:pPr>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from a sample (which may be an experiment)  are used to test the validity of the hypothesis.</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procedure that enables us to agree (or disagree) with the statistical hypothesis is called a </a:t>
            </a:r>
            <a:r>
              <a:rPr lang="en-US" b="1" dirty="0">
                <a:latin typeface="Times New Roman" panose="02020603050405020304" pitchFamily="18" charset="0"/>
                <a:cs typeface="Times New Roman" panose="02020603050405020304" pitchFamily="18" charset="0"/>
              </a:rPr>
              <a:t>test of the hypothesis.</a:t>
            </a:r>
          </a:p>
          <a:p>
            <a:pPr marL="0" indent="0">
              <a:buNone/>
            </a:pPr>
            <a:endParaRPr lang="en-US" sz="800" b="1" dirty="0">
              <a:latin typeface="Times New Roman" panose="02020603050405020304" pitchFamily="18" charset="0"/>
              <a:cs typeface="Times New Roman" panose="02020603050405020304" pitchFamily="18" charset="0"/>
            </a:endParaRPr>
          </a:p>
          <a:p>
            <a:pPr marL="0" indent="0">
              <a:buNone/>
            </a:pPr>
            <a:r>
              <a:rPr lang="en-US" b="1" dirty="0">
                <a:solidFill>
                  <a:srgbClr val="073C8B"/>
                </a:solidFill>
                <a:latin typeface="Times New Roman" panose="02020603050405020304" pitchFamily="18" charset="0"/>
                <a:cs typeface="Times New Roman" panose="02020603050405020304" pitchFamily="18" charset="0"/>
              </a:rPr>
              <a:t>Example 6.2:</a:t>
            </a:r>
          </a:p>
          <a:p>
            <a:pPr>
              <a:buFont typeface="+mj-lt"/>
              <a:buAutoNum type="arabicPeriod"/>
            </a:pPr>
            <a:r>
              <a:rPr lang="en-US" dirty="0">
                <a:solidFill>
                  <a:srgbClr val="0B5ED7"/>
                </a:solidFill>
                <a:latin typeface="Times New Roman" panose="02020603050405020304" pitchFamily="18" charset="0"/>
                <a:cs typeface="Times New Roman" panose="02020603050405020304" pitchFamily="18" charset="0"/>
              </a:rPr>
              <a:t>To determine whether the wages of men and women are equal.</a:t>
            </a:r>
          </a:p>
          <a:p>
            <a:pPr marL="2537460" lvl="8" indent="-342900">
              <a:buFont typeface="+mj-lt"/>
              <a:buAutoNum type="arabicPeriod"/>
            </a:pPr>
            <a:endParaRPr lang="en-US" sz="600" dirty="0">
              <a:solidFill>
                <a:srgbClr val="0B5ED7"/>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B5ED7"/>
                </a:solidFill>
                <a:latin typeface="Times New Roman" panose="02020603050405020304" pitchFamily="18" charset="0"/>
                <a:cs typeface="Times New Roman" panose="02020603050405020304" pitchFamily="18" charset="0"/>
              </a:rPr>
              <a:t>A product in the market is of standard quality.</a:t>
            </a:r>
          </a:p>
          <a:p>
            <a:pPr marL="2537460" lvl="8" indent="-342900">
              <a:buFont typeface="+mj-lt"/>
              <a:buAutoNum type="arabicPeriod"/>
            </a:pPr>
            <a:endParaRPr lang="en-US" sz="600" dirty="0">
              <a:solidFill>
                <a:srgbClr val="0B5ED7"/>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B5ED7"/>
                </a:solidFill>
                <a:latin typeface="Times New Roman" panose="02020603050405020304" pitchFamily="18" charset="0"/>
                <a:cs typeface="Times New Roman" panose="02020603050405020304" pitchFamily="18" charset="0"/>
              </a:rPr>
              <a:t>Whether a particular medicine is effective to cure a disease. </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
        <p:nvSpPr>
          <p:cNvPr id="6" name="Title 1"/>
          <p:cNvSpPr>
            <a:spLocks noGrp="1"/>
          </p:cNvSpPr>
          <p:nvPr>
            <p:ph type="title"/>
          </p:nvPr>
        </p:nvSpPr>
        <p:spPr>
          <a:xfrm>
            <a:off x="1820205" y="260649"/>
            <a:ext cx="8425339" cy="950635"/>
          </a:xfrm>
        </p:spPr>
        <p:txBody>
          <a:bodyPr>
            <a:normAutofit/>
          </a:bodyPr>
          <a:lstStyle/>
          <a:p>
            <a:r>
              <a:rPr lang="en-US" sz="4000" dirty="0">
                <a:solidFill>
                  <a:srgbClr val="A50021"/>
                </a:solidFill>
                <a:latin typeface="Times New Roman" pitchFamily="18" charset="0"/>
                <a:cs typeface="Times New Roman" pitchFamily="18" charset="0"/>
              </a:rPr>
              <a:t>Statistical Hypothesis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95316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3335" y="1445618"/>
                <a:ext cx="8425339" cy="4910739"/>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The main purpose of statistical hypothesis testing is to choose between two competing hypotheses.</a:t>
                </a:r>
              </a:p>
              <a:p>
                <a:pPr lvl="8"/>
                <a:endParaRPr lang="en-US" sz="800" dirty="0">
                  <a:latin typeface="Times New Roman" panose="02020603050405020304" pitchFamily="18" charset="0"/>
                  <a:cs typeface="Times New Roman" panose="02020603050405020304" pitchFamily="18" charset="0"/>
                </a:endParaRPr>
              </a:p>
              <a:p>
                <a:pPr marL="0" indent="0">
                  <a:buNone/>
                </a:pPr>
                <a:r>
                  <a:rPr lang="en-US" b="1" dirty="0">
                    <a:solidFill>
                      <a:srgbClr val="073C8B"/>
                    </a:solidFill>
                    <a:latin typeface="Times New Roman" panose="02020603050405020304" pitchFamily="18" charset="0"/>
                    <a:cs typeface="Times New Roman" panose="02020603050405020304" pitchFamily="18" charset="0"/>
                  </a:rPr>
                  <a:t>Example 6.3:</a:t>
                </a:r>
              </a:p>
              <a:p>
                <a:pPr marL="914400" indent="0">
                  <a:buNone/>
                </a:pPr>
                <a:r>
                  <a:rPr lang="en-US" dirty="0">
                    <a:solidFill>
                      <a:srgbClr val="0B5ED7"/>
                    </a:solidFill>
                    <a:latin typeface="Times New Roman" panose="02020603050405020304" pitchFamily="18" charset="0"/>
                    <a:cs typeface="Times New Roman" panose="02020603050405020304" pitchFamily="18" charset="0"/>
                  </a:rPr>
                  <a:t>One hypothesis might claim that wages of men and women are equal, while the </a:t>
                </a:r>
                <a:r>
                  <a:rPr lang="en-US" b="1" dirty="0">
                    <a:solidFill>
                      <a:srgbClr val="0B5ED7"/>
                    </a:solidFill>
                    <a:latin typeface="Times New Roman" panose="02020603050405020304" pitchFamily="18" charset="0"/>
                    <a:cs typeface="Times New Roman" panose="02020603050405020304" pitchFamily="18" charset="0"/>
                  </a:rPr>
                  <a:t>alternative</a:t>
                </a:r>
                <a:r>
                  <a:rPr lang="en-US" dirty="0">
                    <a:solidFill>
                      <a:srgbClr val="0B5ED7"/>
                    </a:solidFill>
                    <a:latin typeface="Times New Roman" panose="02020603050405020304" pitchFamily="18" charset="0"/>
                    <a:cs typeface="Times New Roman" panose="02020603050405020304" pitchFamily="18" charset="0"/>
                  </a:rPr>
                  <a:t> might claim that men make more than women.</a:t>
                </a:r>
              </a:p>
              <a:p>
                <a:pPr marL="914400" indent="0">
                  <a:buNone/>
                </a:pPr>
                <a:endParaRPr lang="en-US" sz="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Hypothesis testing start by making a set of two statements about the parameter(s) in question.</a:t>
                </a:r>
              </a:p>
              <a:p>
                <a:pPr lvl="8"/>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hypothesis actually to be tested is usually given the symbol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𝐻</m:t>
                        </m:r>
                      </m:e>
                      <m:sub>
                        <m:r>
                          <a:rPr lang="en-US" sz="2000" i="1">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and is commonly referred as the</a:t>
                </a:r>
                <a:r>
                  <a:rPr lang="en-US" sz="2000" b="1" dirty="0">
                    <a:solidFill>
                      <a:srgbClr val="0B5ED7"/>
                    </a:solidFill>
                    <a:latin typeface="Times New Roman" panose="02020603050405020304" pitchFamily="18" charset="0"/>
                    <a:cs typeface="Times New Roman" panose="02020603050405020304" pitchFamily="18" charset="0"/>
                  </a:rPr>
                  <a:t>null hypothesis</a:t>
                </a:r>
                <a:r>
                  <a:rPr lang="en-US" sz="2000" b="1" dirty="0">
                    <a:latin typeface="Times New Roman" panose="02020603050405020304" pitchFamily="18" charset="0"/>
                    <a:cs typeface="Times New Roman" panose="02020603050405020304" pitchFamily="18" charset="0"/>
                  </a:rPr>
                  <a:t>. </a:t>
                </a:r>
              </a:p>
              <a:p>
                <a:pPr lvl="8"/>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other hypothesis, which is assumed to be true when null hypothesis is false, is referred as the </a:t>
                </a:r>
                <a:r>
                  <a:rPr lang="en-US" sz="2000" b="1" dirty="0">
                    <a:solidFill>
                      <a:srgbClr val="0B5ED7"/>
                    </a:solidFill>
                    <a:latin typeface="Times New Roman" panose="02020603050405020304" pitchFamily="18" charset="0"/>
                    <a:cs typeface="Times New Roman" panose="02020603050405020304" pitchFamily="18" charset="0"/>
                  </a:rPr>
                  <a:t>alternate hypothesis </a:t>
                </a:r>
                <a:r>
                  <a:rPr lang="en-US" sz="2000" dirty="0">
                    <a:latin typeface="Times New Roman" panose="02020603050405020304" pitchFamily="18" charset="0"/>
                    <a:cs typeface="Times New Roman" panose="02020603050405020304" pitchFamily="18" charset="0"/>
                  </a:rPr>
                  <a:t>and is often symbolized by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𝐻</m:t>
                        </m:r>
                      </m:e>
                      <m:sub>
                        <m:r>
                          <a:rPr lang="en-US" sz="2000" i="1">
                            <a:latin typeface="Cambria Math" panose="02040503050406030204" pitchFamily="18" charset="0"/>
                            <a:cs typeface="Times New Roman" panose="02020603050405020304" pitchFamily="18" charset="0"/>
                          </a:rPr>
                          <m:t>1</m:t>
                        </m:r>
                      </m:sub>
                    </m:sSub>
                  </m:oMath>
                </a14:m>
                <a:endParaRPr lang="en-US" sz="2000" dirty="0">
                  <a:latin typeface="Times New Roman" panose="02020603050405020304" pitchFamily="18" charset="0"/>
                  <a:cs typeface="Times New Roman" panose="02020603050405020304" pitchFamily="18" charset="0"/>
                </a:endParaRPr>
              </a:p>
              <a:p>
                <a:pPr lvl="8"/>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two hypotheses are </a:t>
                </a:r>
                <a:r>
                  <a:rPr lang="en-US" sz="2000" dirty="0">
                    <a:solidFill>
                      <a:srgbClr val="A50021"/>
                    </a:solidFill>
                    <a:latin typeface="Times New Roman" panose="02020603050405020304" pitchFamily="18" charset="0"/>
                    <a:cs typeface="Times New Roman" panose="02020603050405020304" pitchFamily="18" charset="0"/>
                  </a:rPr>
                  <a:t>exclusive</a:t>
                </a:r>
                <a:r>
                  <a:rPr lang="en-US" sz="2000" dirty="0">
                    <a:latin typeface="Times New Roman" panose="02020603050405020304" pitchFamily="18" charset="0"/>
                    <a:cs typeface="Times New Roman" panose="02020603050405020304" pitchFamily="18" charset="0"/>
                  </a:rPr>
                  <a:t> and </a:t>
                </a:r>
                <a:r>
                  <a:rPr lang="en-US" sz="2000" dirty="0">
                    <a:solidFill>
                      <a:srgbClr val="A50021"/>
                    </a:solidFill>
                    <a:latin typeface="Times New Roman" panose="02020603050405020304" pitchFamily="18" charset="0"/>
                    <a:cs typeface="Times New Roman" panose="02020603050405020304" pitchFamily="18" charset="0"/>
                  </a:rPr>
                  <a:t>exhaustive</a:t>
                </a:r>
                <a:r>
                  <a:rPr lang="en-US" sz="20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3335" y="1445618"/>
                <a:ext cx="8425339" cy="4910739"/>
              </a:xfrm>
              <a:blipFill>
                <a:blip r:embed="rId2"/>
                <a:stretch>
                  <a:fillRect l="-507" t="-1737" r="-434"/>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
        <p:nvSpPr>
          <p:cNvPr id="6" name="Title 1"/>
          <p:cNvSpPr>
            <a:spLocks noGrp="1"/>
          </p:cNvSpPr>
          <p:nvPr>
            <p:ph type="title"/>
          </p:nvPr>
        </p:nvSpPr>
        <p:spPr>
          <a:xfrm>
            <a:off x="1820205" y="260648"/>
            <a:ext cx="8425339" cy="974386"/>
          </a:xfrm>
        </p:spPr>
        <p:txBody>
          <a:bodyPr>
            <a:normAutofit/>
          </a:bodyPr>
          <a:lstStyle/>
          <a:p>
            <a:r>
              <a:rPr lang="en-US" sz="4000" dirty="0">
                <a:solidFill>
                  <a:srgbClr val="A50021"/>
                </a:solidFill>
                <a:latin typeface="Times New Roman" pitchFamily="18" charset="0"/>
                <a:cs typeface="Times New Roman" pitchFamily="18" charset="0"/>
              </a:rPr>
              <a:t>The Hypotheses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970079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6315</Words>
  <Application>Microsoft Office PowerPoint</Application>
  <PresentationFormat>Widescreen</PresentationFormat>
  <Paragraphs>712</Paragraphs>
  <Slides>61</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5" baseType="lpstr">
      <vt:lpstr>Arial</vt:lpstr>
      <vt:lpstr>Calibri</vt:lpstr>
      <vt:lpstr>Cambria Math</vt:lpstr>
      <vt:lpstr>DejaVu Serif</vt:lpstr>
      <vt:lpstr>proxima_novaregular</vt:lpstr>
      <vt:lpstr>Segoe UI</vt:lpstr>
      <vt:lpstr>Symbol</vt:lpstr>
      <vt:lpstr>Times New Roman</vt:lpstr>
      <vt:lpstr>Trebuchet MS</vt:lpstr>
      <vt:lpstr>Wingdings</vt:lpstr>
      <vt:lpstr>Wingdings 2</vt:lpstr>
      <vt:lpstr>Wingdings 3</vt:lpstr>
      <vt:lpstr>Facet</vt:lpstr>
      <vt:lpstr>Visio</vt:lpstr>
      <vt:lpstr>HYPOTHESIS TESTING</vt:lpstr>
      <vt:lpstr>In this session ….</vt:lpstr>
      <vt:lpstr>What is Hypothesis Testing?</vt:lpstr>
      <vt:lpstr>Hypothesis Testing</vt:lpstr>
      <vt:lpstr>Introduction</vt:lpstr>
      <vt:lpstr>Basic Approaches</vt:lpstr>
      <vt:lpstr>Hypothesis Testing</vt:lpstr>
      <vt:lpstr>Statistical Hypothesis</vt:lpstr>
      <vt:lpstr>The Hypotheses</vt:lpstr>
      <vt:lpstr>The Hypotheses</vt:lpstr>
      <vt:lpstr>The Hypotheses</vt:lpstr>
      <vt:lpstr>The Hypotheses</vt:lpstr>
      <vt:lpstr>The Hypotheses</vt:lpstr>
      <vt:lpstr>Hypothesis Testing Procedures </vt:lpstr>
      <vt:lpstr>Hypothesis Testing Procedure </vt:lpstr>
      <vt:lpstr>PowerPoint Presentation</vt:lpstr>
      <vt:lpstr>Probabilities of Making Errors </vt:lpstr>
      <vt:lpstr>PowerPoint Presentation</vt:lpstr>
      <vt:lpstr>PowerPoint Presentation</vt:lpstr>
      <vt:lpstr>The Rejection Region</vt:lpstr>
      <vt:lpstr>PowerPoint Presentation</vt:lpstr>
      <vt:lpstr>PowerPoint Presentation</vt:lpstr>
      <vt:lpstr>PowerPoint Presentation</vt:lpstr>
      <vt:lpstr>Example 6.7: Calculatingα</vt:lpstr>
      <vt:lpstr>Example 6.7: Calculatingα</vt:lpstr>
      <vt:lpstr>PowerPoint Presentation</vt:lpstr>
      <vt:lpstr>PowerPoint Presentation</vt:lpstr>
      <vt:lpstr>PowerPoint Presentation</vt:lpstr>
      <vt:lpstr>Case Study 1: Coffee Sale</vt:lpstr>
      <vt:lpstr>Hypothesis Testing : 5 Steps </vt:lpstr>
      <vt:lpstr>Case Study 1: Step 1</vt:lpstr>
      <vt:lpstr>Case Study 1: Step 2</vt:lpstr>
      <vt:lpstr>Case Study 1: Step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K V RAVI TEJA</dc:creator>
  <cp:lastModifiedBy>Dr.Vithya Ganesan</cp:lastModifiedBy>
  <cp:revision>17</cp:revision>
  <dcterms:created xsi:type="dcterms:W3CDTF">2020-12-01T04:22:05Z</dcterms:created>
  <dcterms:modified xsi:type="dcterms:W3CDTF">2021-04-07T03:18:03Z</dcterms:modified>
</cp:coreProperties>
</file>