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9" r:id="rId2"/>
    <p:sldId id="349" r:id="rId3"/>
    <p:sldId id="350" r:id="rId4"/>
    <p:sldId id="351" r:id="rId5"/>
    <p:sldId id="352" r:id="rId6"/>
    <p:sldId id="353" r:id="rId7"/>
    <p:sldId id="267" r:id="rId8"/>
    <p:sldId id="354" r:id="rId9"/>
    <p:sldId id="355" r:id="rId10"/>
    <p:sldId id="356" r:id="rId11"/>
    <p:sldId id="357" r:id="rId12"/>
    <p:sldId id="358" r:id="rId13"/>
    <p:sldId id="360" r:id="rId14"/>
    <p:sldId id="361" r:id="rId15"/>
    <p:sldId id="256" r:id="rId16"/>
    <p:sldId id="257" r:id="rId17"/>
    <p:sldId id="259" r:id="rId18"/>
    <p:sldId id="260" r:id="rId19"/>
    <p:sldId id="261" r:id="rId20"/>
    <p:sldId id="263" r:id="rId21"/>
    <p:sldId id="264" r:id="rId22"/>
    <p:sldId id="265" r:id="rId23"/>
    <p:sldId id="266" r:id="rId24"/>
    <p:sldId id="268" r:id="rId25"/>
    <p:sldId id="269" r:id="rId26"/>
    <p:sldId id="270" r:id="rId27"/>
    <p:sldId id="273"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D25DA-EDE9-4470-9AFA-A1FB332A542B}"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78E8327F-DBE4-4D1D-8D7D-704F93839A66}">
      <dgm:prSet phldrT="[Text]"/>
      <dgm:spPr/>
      <dgm:t>
        <a:bodyPr/>
        <a:lstStyle/>
        <a:p>
          <a:r>
            <a:rPr lang="en-US" dirty="0"/>
            <a:t>STATISTICS</a:t>
          </a:r>
        </a:p>
      </dgm:t>
    </dgm:pt>
    <dgm:pt modelId="{BE9608C9-33DF-451B-85A3-639F4EDBF6DC}" type="parTrans" cxnId="{3ED661B1-2BDB-4ACC-AD9C-09CC5CE97B68}">
      <dgm:prSet/>
      <dgm:spPr/>
      <dgm:t>
        <a:bodyPr/>
        <a:lstStyle/>
        <a:p>
          <a:endParaRPr lang="en-US"/>
        </a:p>
      </dgm:t>
    </dgm:pt>
    <dgm:pt modelId="{39F7FE02-BE14-4D13-95F6-F624836EA27F}" type="sibTrans" cxnId="{3ED661B1-2BDB-4ACC-AD9C-09CC5CE97B68}">
      <dgm:prSet/>
      <dgm:spPr/>
      <dgm:t>
        <a:bodyPr/>
        <a:lstStyle/>
        <a:p>
          <a:endParaRPr lang="en-US"/>
        </a:p>
      </dgm:t>
    </dgm:pt>
    <dgm:pt modelId="{2DE68FE7-1CD2-4821-86EF-873062934617}">
      <dgm:prSet phldrT="[Text]" custT="1"/>
      <dgm:spPr/>
      <dgm:t>
        <a:bodyPr/>
        <a:lstStyle/>
        <a:p>
          <a:r>
            <a:rPr lang="en-US" sz="1600" b="1" dirty="0"/>
            <a:t>aggregates of facts</a:t>
          </a:r>
        </a:p>
      </dgm:t>
    </dgm:pt>
    <dgm:pt modelId="{82D0AEFB-B4CB-44A8-BA10-641600FE18FD}" type="parTrans" cxnId="{46C202D0-ED4E-436F-93CB-C21B48EE970F}">
      <dgm:prSet/>
      <dgm:spPr/>
      <dgm:t>
        <a:bodyPr/>
        <a:lstStyle/>
        <a:p>
          <a:endParaRPr lang="en-US"/>
        </a:p>
      </dgm:t>
    </dgm:pt>
    <dgm:pt modelId="{D2211E14-6306-44CA-BC64-1DFA59137ABD}" type="sibTrans" cxnId="{46C202D0-ED4E-436F-93CB-C21B48EE970F}">
      <dgm:prSet/>
      <dgm:spPr/>
      <dgm:t>
        <a:bodyPr/>
        <a:lstStyle/>
        <a:p>
          <a:endParaRPr lang="en-US"/>
        </a:p>
      </dgm:t>
    </dgm:pt>
    <dgm:pt modelId="{CD44A51C-F4D7-4DD8-81A2-10BE4EE8990F}">
      <dgm:prSet phldrT="[Text]"/>
      <dgm:spPr/>
      <dgm:t>
        <a:bodyPr/>
        <a:lstStyle/>
        <a:p>
          <a:r>
            <a:rPr lang="en-US" dirty="0"/>
            <a:t>affected to a marked extent by multiplicity of causes</a:t>
          </a:r>
        </a:p>
      </dgm:t>
    </dgm:pt>
    <dgm:pt modelId="{5B358903-F4E5-4152-9D0C-A974597323C9}" type="parTrans" cxnId="{82A910C7-106B-48A1-9FA3-1ABBAFD80785}">
      <dgm:prSet/>
      <dgm:spPr/>
      <dgm:t>
        <a:bodyPr/>
        <a:lstStyle/>
        <a:p>
          <a:endParaRPr lang="en-US"/>
        </a:p>
      </dgm:t>
    </dgm:pt>
    <dgm:pt modelId="{FEC998F1-E9FA-45AD-B48F-3D952900E0A3}" type="sibTrans" cxnId="{82A910C7-106B-48A1-9FA3-1ABBAFD80785}">
      <dgm:prSet/>
      <dgm:spPr/>
      <dgm:t>
        <a:bodyPr/>
        <a:lstStyle/>
        <a:p>
          <a:endParaRPr lang="en-US"/>
        </a:p>
      </dgm:t>
    </dgm:pt>
    <dgm:pt modelId="{B9F2F1E9-6C65-4D81-8B4C-745829AEB562}">
      <dgm:prSet phldrT="[Text]"/>
      <dgm:spPr/>
      <dgm:t>
        <a:bodyPr/>
        <a:lstStyle/>
        <a:p>
          <a:r>
            <a:rPr lang="en-US" dirty="0"/>
            <a:t>numerically expressed, enumerated or estimated</a:t>
          </a:r>
        </a:p>
      </dgm:t>
    </dgm:pt>
    <dgm:pt modelId="{25AC0390-11E6-4098-87F3-8C99968A2080}" type="parTrans" cxnId="{25E899C8-7CF9-4070-8742-D5EA1DC12FE8}">
      <dgm:prSet/>
      <dgm:spPr/>
      <dgm:t>
        <a:bodyPr/>
        <a:lstStyle/>
        <a:p>
          <a:endParaRPr lang="en-US"/>
        </a:p>
      </dgm:t>
    </dgm:pt>
    <dgm:pt modelId="{65101526-28CF-497A-A62E-55669A56002F}" type="sibTrans" cxnId="{25E899C8-7CF9-4070-8742-D5EA1DC12FE8}">
      <dgm:prSet/>
      <dgm:spPr/>
      <dgm:t>
        <a:bodyPr/>
        <a:lstStyle/>
        <a:p>
          <a:endParaRPr lang="en-US"/>
        </a:p>
      </dgm:t>
    </dgm:pt>
    <dgm:pt modelId="{8792ECAF-1C07-43F7-86D8-332C768206F4}">
      <dgm:prSet phldrT="[Text]"/>
      <dgm:spPr/>
      <dgm:t>
        <a:bodyPr/>
        <a:lstStyle/>
        <a:p>
          <a:r>
            <a:rPr lang="en-US" dirty="0"/>
            <a:t>according to reasonable standards of accuracy</a:t>
          </a:r>
        </a:p>
      </dgm:t>
    </dgm:pt>
    <dgm:pt modelId="{C857C250-53F8-429B-973F-378F22C28C34}" type="parTrans" cxnId="{BABCE534-9232-4D4F-AB4C-121C569E9578}">
      <dgm:prSet/>
      <dgm:spPr/>
      <dgm:t>
        <a:bodyPr/>
        <a:lstStyle/>
        <a:p>
          <a:endParaRPr lang="en-US"/>
        </a:p>
      </dgm:t>
    </dgm:pt>
    <dgm:pt modelId="{3B7CFF8F-420E-4371-B8EF-E79F8B436CE4}" type="sibTrans" cxnId="{BABCE534-9232-4D4F-AB4C-121C569E9578}">
      <dgm:prSet/>
      <dgm:spPr/>
      <dgm:t>
        <a:bodyPr/>
        <a:lstStyle/>
        <a:p>
          <a:endParaRPr lang="en-US"/>
        </a:p>
      </dgm:t>
    </dgm:pt>
    <dgm:pt modelId="{BCBD288D-629E-4DC3-BC37-10EC2916B87E}">
      <dgm:prSet phldrT="[Text]"/>
      <dgm:spPr/>
      <dgm:t>
        <a:bodyPr/>
        <a:lstStyle/>
        <a:p>
          <a:r>
            <a:rPr lang="en-US" dirty="0"/>
            <a:t>collected in a systematic manner</a:t>
          </a:r>
        </a:p>
      </dgm:t>
    </dgm:pt>
    <dgm:pt modelId="{E0EEC88C-015C-4278-89AD-2F25F6B93962}" type="parTrans" cxnId="{AA88B249-117F-4C01-9705-F463F5F949BF}">
      <dgm:prSet/>
      <dgm:spPr/>
      <dgm:t>
        <a:bodyPr/>
        <a:lstStyle/>
        <a:p>
          <a:endParaRPr lang="en-US"/>
        </a:p>
      </dgm:t>
    </dgm:pt>
    <dgm:pt modelId="{F9A4BA99-78FD-4D94-8891-21C452D717D4}" type="sibTrans" cxnId="{AA88B249-117F-4C01-9705-F463F5F949BF}">
      <dgm:prSet/>
      <dgm:spPr/>
      <dgm:t>
        <a:bodyPr/>
        <a:lstStyle/>
        <a:p>
          <a:endParaRPr lang="en-US"/>
        </a:p>
      </dgm:t>
    </dgm:pt>
    <dgm:pt modelId="{012094CB-E080-4F35-A20E-ABC9706345CD}">
      <dgm:prSet phldrT="[Text]"/>
      <dgm:spPr/>
      <dgm:t>
        <a:bodyPr/>
        <a:lstStyle/>
        <a:p>
          <a:r>
            <a:rPr lang="en-US" dirty="0"/>
            <a:t>manner for pre determined purpose</a:t>
          </a:r>
        </a:p>
      </dgm:t>
    </dgm:pt>
    <dgm:pt modelId="{58D3CE60-5C07-4B31-AEFA-8119C7B50E8F}" type="parTrans" cxnId="{64B796B1-A9C9-45FB-9DAB-EACD7732EB6B}">
      <dgm:prSet/>
      <dgm:spPr/>
      <dgm:t>
        <a:bodyPr/>
        <a:lstStyle/>
        <a:p>
          <a:endParaRPr lang="en-US"/>
        </a:p>
      </dgm:t>
    </dgm:pt>
    <dgm:pt modelId="{CF6ACD0A-066A-49D9-8241-6A7CCAB44A53}" type="sibTrans" cxnId="{64B796B1-A9C9-45FB-9DAB-EACD7732EB6B}">
      <dgm:prSet/>
      <dgm:spPr/>
      <dgm:t>
        <a:bodyPr/>
        <a:lstStyle/>
        <a:p>
          <a:endParaRPr lang="en-US"/>
        </a:p>
      </dgm:t>
    </dgm:pt>
    <dgm:pt modelId="{56C2BAA3-3B95-4876-9B85-8B245A9FF3C3}">
      <dgm:prSet phldrT="[Text]"/>
      <dgm:spPr/>
      <dgm:t>
        <a:bodyPr/>
        <a:lstStyle/>
        <a:p>
          <a:r>
            <a:rPr lang="en-US" dirty="0"/>
            <a:t>placed in relation to each other.</a:t>
          </a:r>
        </a:p>
      </dgm:t>
    </dgm:pt>
    <dgm:pt modelId="{E1CD9D23-53B9-4FC3-9125-DD2D404FE852}" type="parTrans" cxnId="{8845CC5F-39BE-495F-88AA-117FF5A5F699}">
      <dgm:prSet/>
      <dgm:spPr/>
      <dgm:t>
        <a:bodyPr/>
        <a:lstStyle/>
        <a:p>
          <a:endParaRPr lang="en-US"/>
        </a:p>
      </dgm:t>
    </dgm:pt>
    <dgm:pt modelId="{9C6A1D97-1027-469B-82A3-C29F99A6082D}" type="sibTrans" cxnId="{8845CC5F-39BE-495F-88AA-117FF5A5F699}">
      <dgm:prSet/>
      <dgm:spPr/>
      <dgm:t>
        <a:bodyPr/>
        <a:lstStyle/>
        <a:p>
          <a:endParaRPr lang="en-US"/>
        </a:p>
      </dgm:t>
    </dgm:pt>
    <dgm:pt modelId="{D94DD887-EF7D-43E2-A7F7-5FE88F785F07}" type="pres">
      <dgm:prSet presAssocID="{39BD25DA-EDE9-4470-9AFA-A1FB332A542B}" presName="Name0" presStyleCnt="0">
        <dgm:presLayoutVars>
          <dgm:chMax val="1"/>
          <dgm:dir/>
          <dgm:animLvl val="ctr"/>
          <dgm:resizeHandles val="exact"/>
        </dgm:presLayoutVars>
      </dgm:prSet>
      <dgm:spPr/>
    </dgm:pt>
    <dgm:pt modelId="{A00E3C37-9DF2-477B-BA56-C63360FFA054}" type="pres">
      <dgm:prSet presAssocID="{78E8327F-DBE4-4D1D-8D7D-704F93839A66}" presName="centerShape" presStyleLbl="node0" presStyleIdx="0" presStyleCnt="1"/>
      <dgm:spPr/>
    </dgm:pt>
    <dgm:pt modelId="{4303358F-4816-461A-8F81-4E8640E0A5FD}" type="pres">
      <dgm:prSet presAssocID="{82D0AEFB-B4CB-44A8-BA10-641600FE18FD}" presName="parTrans" presStyleLbl="sibTrans2D1" presStyleIdx="0" presStyleCnt="7"/>
      <dgm:spPr/>
    </dgm:pt>
    <dgm:pt modelId="{5AA873EF-E228-4C04-96A9-82E1A31194F8}" type="pres">
      <dgm:prSet presAssocID="{82D0AEFB-B4CB-44A8-BA10-641600FE18FD}" presName="connectorText" presStyleLbl="sibTrans2D1" presStyleIdx="0" presStyleCnt="7"/>
      <dgm:spPr/>
    </dgm:pt>
    <dgm:pt modelId="{4E3A6CF5-256D-4592-BCD4-4DF803462BCC}" type="pres">
      <dgm:prSet presAssocID="{2DE68FE7-1CD2-4821-86EF-873062934617}" presName="node" presStyleLbl="node1" presStyleIdx="0" presStyleCnt="7">
        <dgm:presLayoutVars>
          <dgm:bulletEnabled val="1"/>
        </dgm:presLayoutVars>
      </dgm:prSet>
      <dgm:spPr/>
    </dgm:pt>
    <dgm:pt modelId="{4FA4D2CE-9FFE-447B-B3BB-75941695EDBF}" type="pres">
      <dgm:prSet presAssocID="{5B358903-F4E5-4152-9D0C-A974597323C9}" presName="parTrans" presStyleLbl="sibTrans2D1" presStyleIdx="1" presStyleCnt="7"/>
      <dgm:spPr/>
    </dgm:pt>
    <dgm:pt modelId="{77FA2163-8D65-4A7E-BF8A-44186EC8B329}" type="pres">
      <dgm:prSet presAssocID="{5B358903-F4E5-4152-9D0C-A974597323C9}" presName="connectorText" presStyleLbl="sibTrans2D1" presStyleIdx="1" presStyleCnt="7"/>
      <dgm:spPr/>
    </dgm:pt>
    <dgm:pt modelId="{94F73946-4C59-486B-8E0E-458987CD1E6D}" type="pres">
      <dgm:prSet presAssocID="{CD44A51C-F4D7-4DD8-81A2-10BE4EE8990F}" presName="node" presStyleLbl="node1" presStyleIdx="1" presStyleCnt="7" custRadScaleRad="99911" custRadScaleInc="-1838">
        <dgm:presLayoutVars>
          <dgm:bulletEnabled val="1"/>
        </dgm:presLayoutVars>
      </dgm:prSet>
      <dgm:spPr/>
    </dgm:pt>
    <dgm:pt modelId="{C164418A-E23F-4CC8-823B-F2417C7E92B0}" type="pres">
      <dgm:prSet presAssocID="{25AC0390-11E6-4098-87F3-8C99968A2080}" presName="parTrans" presStyleLbl="sibTrans2D1" presStyleIdx="2" presStyleCnt="7"/>
      <dgm:spPr/>
    </dgm:pt>
    <dgm:pt modelId="{F5E45485-82DF-402D-BEFF-D735D1C6C3EC}" type="pres">
      <dgm:prSet presAssocID="{25AC0390-11E6-4098-87F3-8C99968A2080}" presName="connectorText" presStyleLbl="sibTrans2D1" presStyleIdx="2" presStyleCnt="7"/>
      <dgm:spPr/>
    </dgm:pt>
    <dgm:pt modelId="{7725271D-AEDE-4604-B0E4-679ECB9C0D43}" type="pres">
      <dgm:prSet presAssocID="{B9F2F1E9-6C65-4D81-8B4C-745829AEB562}" presName="node" presStyleLbl="node1" presStyleIdx="2" presStyleCnt="7">
        <dgm:presLayoutVars>
          <dgm:bulletEnabled val="1"/>
        </dgm:presLayoutVars>
      </dgm:prSet>
      <dgm:spPr/>
    </dgm:pt>
    <dgm:pt modelId="{48AC8B68-3269-4E43-BA93-81837EB58CE5}" type="pres">
      <dgm:prSet presAssocID="{C857C250-53F8-429B-973F-378F22C28C34}" presName="parTrans" presStyleLbl="sibTrans2D1" presStyleIdx="3" presStyleCnt="7"/>
      <dgm:spPr/>
    </dgm:pt>
    <dgm:pt modelId="{B3A07B93-D9EF-49D3-AE99-60DE30DD9593}" type="pres">
      <dgm:prSet presAssocID="{C857C250-53F8-429B-973F-378F22C28C34}" presName="connectorText" presStyleLbl="sibTrans2D1" presStyleIdx="3" presStyleCnt="7"/>
      <dgm:spPr/>
    </dgm:pt>
    <dgm:pt modelId="{F931F8A4-21FF-4875-B8F8-1E13EACEBC67}" type="pres">
      <dgm:prSet presAssocID="{8792ECAF-1C07-43F7-86D8-332C768206F4}" presName="node" presStyleLbl="node1" presStyleIdx="3" presStyleCnt="7">
        <dgm:presLayoutVars>
          <dgm:bulletEnabled val="1"/>
        </dgm:presLayoutVars>
      </dgm:prSet>
      <dgm:spPr/>
    </dgm:pt>
    <dgm:pt modelId="{0BC387B5-38E3-4AAB-81D0-E527EAD66922}" type="pres">
      <dgm:prSet presAssocID="{E0EEC88C-015C-4278-89AD-2F25F6B93962}" presName="parTrans" presStyleLbl="sibTrans2D1" presStyleIdx="4" presStyleCnt="7"/>
      <dgm:spPr/>
    </dgm:pt>
    <dgm:pt modelId="{D5C8AE9B-2970-4B86-8CD9-0AA5E53A2AA4}" type="pres">
      <dgm:prSet presAssocID="{E0EEC88C-015C-4278-89AD-2F25F6B93962}" presName="connectorText" presStyleLbl="sibTrans2D1" presStyleIdx="4" presStyleCnt="7"/>
      <dgm:spPr/>
    </dgm:pt>
    <dgm:pt modelId="{5F118A83-1A97-4AFD-A211-3E728A1D4580}" type="pres">
      <dgm:prSet presAssocID="{BCBD288D-629E-4DC3-BC37-10EC2916B87E}" presName="node" presStyleLbl="node1" presStyleIdx="4" presStyleCnt="7">
        <dgm:presLayoutVars>
          <dgm:bulletEnabled val="1"/>
        </dgm:presLayoutVars>
      </dgm:prSet>
      <dgm:spPr/>
    </dgm:pt>
    <dgm:pt modelId="{33164D8C-FEF6-4584-9C36-6F500C5F76FB}" type="pres">
      <dgm:prSet presAssocID="{58D3CE60-5C07-4B31-AEFA-8119C7B50E8F}" presName="parTrans" presStyleLbl="sibTrans2D1" presStyleIdx="5" presStyleCnt="7"/>
      <dgm:spPr/>
    </dgm:pt>
    <dgm:pt modelId="{75646801-5864-42F1-A53C-CB425D8A453B}" type="pres">
      <dgm:prSet presAssocID="{58D3CE60-5C07-4B31-AEFA-8119C7B50E8F}" presName="connectorText" presStyleLbl="sibTrans2D1" presStyleIdx="5" presStyleCnt="7"/>
      <dgm:spPr/>
    </dgm:pt>
    <dgm:pt modelId="{73317441-3C5E-4816-9248-A64D479189F2}" type="pres">
      <dgm:prSet presAssocID="{012094CB-E080-4F35-A20E-ABC9706345CD}" presName="node" presStyleLbl="node1" presStyleIdx="5" presStyleCnt="7">
        <dgm:presLayoutVars>
          <dgm:bulletEnabled val="1"/>
        </dgm:presLayoutVars>
      </dgm:prSet>
      <dgm:spPr/>
    </dgm:pt>
    <dgm:pt modelId="{8F13C8AC-C1B7-45A7-B61A-094FA892E947}" type="pres">
      <dgm:prSet presAssocID="{E1CD9D23-53B9-4FC3-9125-DD2D404FE852}" presName="parTrans" presStyleLbl="sibTrans2D1" presStyleIdx="6" presStyleCnt="7"/>
      <dgm:spPr/>
    </dgm:pt>
    <dgm:pt modelId="{7EDC07C5-5682-4B1C-9A43-4B8A3D87CB34}" type="pres">
      <dgm:prSet presAssocID="{E1CD9D23-53B9-4FC3-9125-DD2D404FE852}" presName="connectorText" presStyleLbl="sibTrans2D1" presStyleIdx="6" presStyleCnt="7"/>
      <dgm:spPr/>
    </dgm:pt>
    <dgm:pt modelId="{2830FE0B-4348-494C-97D7-BF46741A6022}" type="pres">
      <dgm:prSet presAssocID="{56C2BAA3-3B95-4876-9B85-8B245A9FF3C3}" presName="node" presStyleLbl="node1" presStyleIdx="6" presStyleCnt="7">
        <dgm:presLayoutVars>
          <dgm:bulletEnabled val="1"/>
        </dgm:presLayoutVars>
      </dgm:prSet>
      <dgm:spPr/>
    </dgm:pt>
  </dgm:ptLst>
  <dgm:cxnLst>
    <dgm:cxn modelId="{542C6810-3A72-4E99-8121-9514D15B944D}" type="presOf" srcId="{78E8327F-DBE4-4D1D-8D7D-704F93839A66}" destId="{A00E3C37-9DF2-477B-BA56-C63360FFA054}" srcOrd="0" destOrd="0" presId="urn:microsoft.com/office/officeart/2005/8/layout/radial5"/>
    <dgm:cxn modelId="{D9140114-3647-4EBA-B92D-E9801B9CBE6D}" type="presOf" srcId="{B9F2F1E9-6C65-4D81-8B4C-745829AEB562}" destId="{7725271D-AEDE-4604-B0E4-679ECB9C0D43}" srcOrd="0" destOrd="0" presId="urn:microsoft.com/office/officeart/2005/8/layout/radial5"/>
    <dgm:cxn modelId="{0F58CF24-0E51-4243-B068-340B079953EF}" type="presOf" srcId="{25AC0390-11E6-4098-87F3-8C99968A2080}" destId="{C164418A-E23F-4CC8-823B-F2417C7E92B0}" srcOrd="0" destOrd="0" presId="urn:microsoft.com/office/officeart/2005/8/layout/radial5"/>
    <dgm:cxn modelId="{C3E1862B-8B3A-44D2-8B06-8113743BB65C}" type="presOf" srcId="{58D3CE60-5C07-4B31-AEFA-8119C7B50E8F}" destId="{33164D8C-FEF6-4584-9C36-6F500C5F76FB}" srcOrd="0" destOrd="0" presId="urn:microsoft.com/office/officeart/2005/8/layout/radial5"/>
    <dgm:cxn modelId="{BABCE534-9232-4D4F-AB4C-121C569E9578}" srcId="{78E8327F-DBE4-4D1D-8D7D-704F93839A66}" destId="{8792ECAF-1C07-43F7-86D8-332C768206F4}" srcOrd="3" destOrd="0" parTransId="{C857C250-53F8-429B-973F-378F22C28C34}" sibTransId="{3B7CFF8F-420E-4371-B8EF-E79F8B436CE4}"/>
    <dgm:cxn modelId="{30A8B73E-2BBA-4A5B-BD93-B5D4EEC73DC2}" type="presOf" srcId="{CD44A51C-F4D7-4DD8-81A2-10BE4EE8990F}" destId="{94F73946-4C59-486B-8E0E-458987CD1E6D}" srcOrd="0" destOrd="0" presId="urn:microsoft.com/office/officeart/2005/8/layout/radial5"/>
    <dgm:cxn modelId="{8845CC5F-39BE-495F-88AA-117FF5A5F699}" srcId="{78E8327F-DBE4-4D1D-8D7D-704F93839A66}" destId="{56C2BAA3-3B95-4876-9B85-8B245A9FF3C3}" srcOrd="6" destOrd="0" parTransId="{E1CD9D23-53B9-4FC3-9125-DD2D404FE852}" sibTransId="{9C6A1D97-1027-469B-82A3-C29F99A6082D}"/>
    <dgm:cxn modelId="{C0B79245-6583-4767-AE22-80F281623CCD}" type="presOf" srcId="{E0EEC88C-015C-4278-89AD-2F25F6B93962}" destId="{D5C8AE9B-2970-4B86-8CD9-0AA5E53A2AA4}" srcOrd="1" destOrd="0" presId="urn:microsoft.com/office/officeart/2005/8/layout/radial5"/>
    <dgm:cxn modelId="{0E579A45-95D9-4FE0-B2CF-2DC387366D8C}" type="presOf" srcId="{C857C250-53F8-429B-973F-378F22C28C34}" destId="{B3A07B93-D9EF-49D3-AE99-60DE30DD9593}" srcOrd="1" destOrd="0" presId="urn:microsoft.com/office/officeart/2005/8/layout/radial5"/>
    <dgm:cxn modelId="{AA88B249-117F-4C01-9705-F463F5F949BF}" srcId="{78E8327F-DBE4-4D1D-8D7D-704F93839A66}" destId="{BCBD288D-629E-4DC3-BC37-10EC2916B87E}" srcOrd="4" destOrd="0" parTransId="{E0EEC88C-015C-4278-89AD-2F25F6B93962}" sibTransId="{F9A4BA99-78FD-4D94-8891-21C452D717D4}"/>
    <dgm:cxn modelId="{33FD7E6C-2257-42E6-9862-90FDB359C57A}" type="presOf" srcId="{2DE68FE7-1CD2-4821-86EF-873062934617}" destId="{4E3A6CF5-256D-4592-BCD4-4DF803462BCC}" srcOrd="0" destOrd="0" presId="urn:microsoft.com/office/officeart/2005/8/layout/radial5"/>
    <dgm:cxn modelId="{F1A1AF4F-1C91-4121-8E93-F5C7570469F7}" type="presOf" srcId="{E0EEC88C-015C-4278-89AD-2F25F6B93962}" destId="{0BC387B5-38E3-4AAB-81D0-E527EAD66922}" srcOrd="0" destOrd="0" presId="urn:microsoft.com/office/officeart/2005/8/layout/radial5"/>
    <dgm:cxn modelId="{44851355-DF04-44D5-8B1B-DC0F17175635}" type="presOf" srcId="{C857C250-53F8-429B-973F-378F22C28C34}" destId="{48AC8B68-3269-4E43-BA93-81837EB58CE5}" srcOrd="0" destOrd="0" presId="urn:microsoft.com/office/officeart/2005/8/layout/radial5"/>
    <dgm:cxn modelId="{972E4E56-FAD1-4832-AF02-D1B3DCF03B28}" type="presOf" srcId="{8792ECAF-1C07-43F7-86D8-332C768206F4}" destId="{F931F8A4-21FF-4875-B8F8-1E13EACEBC67}" srcOrd="0" destOrd="0" presId="urn:microsoft.com/office/officeart/2005/8/layout/radial5"/>
    <dgm:cxn modelId="{F9727056-3EF4-49BE-875C-A64A1D9191A0}" type="presOf" srcId="{56C2BAA3-3B95-4876-9B85-8B245A9FF3C3}" destId="{2830FE0B-4348-494C-97D7-BF46741A6022}" srcOrd="0" destOrd="0" presId="urn:microsoft.com/office/officeart/2005/8/layout/radial5"/>
    <dgm:cxn modelId="{9405D687-80DE-4C7B-A9A6-12CB5C579A92}" type="presOf" srcId="{58D3CE60-5C07-4B31-AEFA-8119C7B50E8F}" destId="{75646801-5864-42F1-A53C-CB425D8A453B}" srcOrd="1" destOrd="0" presId="urn:microsoft.com/office/officeart/2005/8/layout/radial5"/>
    <dgm:cxn modelId="{10E1188C-FFE1-41D3-9B9D-2D6073FC9FAE}" type="presOf" srcId="{39BD25DA-EDE9-4470-9AFA-A1FB332A542B}" destId="{D94DD887-EF7D-43E2-A7F7-5FE88F785F07}" srcOrd="0" destOrd="0" presId="urn:microsoft.com/office/officeart/2005/8/layout/radial5"/>
    <dgm:cxn modelId="{B869388D-392E-4E5F-BF71-08F47FF424FC}" type="presOf" srcId="{82D0AEFB-B4CB-44A8-BA10-641600FE18FD}" destId="{5AA873EF-E228-4C04-96A9-82E1A31194F8}" srcOrd="1" destOrd="0" presId="urn:microsoft.com/office/officeart/2005/8/layout/radial5"/>
    <dgm:cxn modelId="{55EB2BB0-FC78-412C-8251-4BCF36C1A308}" type="presOf" srcId="{E1CD9D23-53B9-4FC3-9125-DD2D404FE852}" destId="{8F13C8AC-C1B7-45A7-B61A-094FA892E947}" srcOrd="0" destOrd="0" presId="urn:microsoft.com/office/officeart/2005/8/layout/radial5"/>
    <dgm:cxn modelId="{3ED661B1-2BDB-4ACC-AD9C-09CC5CE97B68}" srcId="{39BD25DA-EDE9-4470-9AFA-A1FB332A542B}" destId="{78E8327F-DBE4-4D1D-8D7D-704F93839A66}" srcOrd="0" destOrd="0" parTransId="{BE9608C9-33DF-451B-85A3-639F4EDBF6DC}" sibTransId="{39F7FE02-BE14-4D13-95F6-F624836EA27F}"/>
    <dgm:cxn modelId="{64B796B1-A9C9-45FB-9DAB-EACD7732EB6B}" srcId="{78E8327F-DBE4-4D1D-8D7D-704F93839A66}" destId="{012094CB-E080-4F35-A20E-ABC9706345CD}" srcOrd="5" destOrd="0" parTransId="{58D3CE60-5C07-4B31-AEFA-8119C7B50E8F}" sibTransId="{CF6ACD0A-066A-49D9-8241-6A7CCAB44A53}"/>
    <dgm:cxn modelId="{13F6BCBB-C97C-448D-8DD6-B6D44336D227}" type="presOf" srcId="{25AC0390-11E6-4098-87F3-8C99968A2080}" destId="{F5E45485-82DF-402D-BEFF-D735D1C6C3EC}" srcOrd="1" destOrd="0" presId="urn:microsoft.com/office/officeart/2005/8/layout/radial5"/>
    <dgm:cxn modelId="{ACFA77C3-33F5-4283-9D83-F9AD040AE41D}" type="presOf" srcId="{5B358903-F4E5-4152-9D0C-A974597323C9}" destId="{77FA2163-8D65-4A7E-BF8A-44186EC8B329}" srcOrd="1" destOrd="0" presId="urn:microsoft.com/office/officeart/2005/8/layout/radial5"/>
    <dgm:cxn modelId="{82A910C7-106B-48A1-9FA3-1ABBAFD80785}" srcId="{78E8327F-DBE4-4D1D-8D7D-704F93839A66}" destId="{CD44A51C-F4D7-4DD8-81A2-10BE4EE8990F}" srcOrd="1" destOrd="0" parTransId="{5B358903-F4E5-4152-9D0C-A974597323C9}" sibTransId="{FEC998F1-E9FA-45AD-B48F-3D952900E0A3}"/>
    <dgm:cxn modelId="{25E899C8-7CF9-4070-8742-D5EA1DC12FE8}" srcId="{78E8327F-DBE4-4D1D-8D7D-704F93839A66}" destId="{B9F2F1E9-6C65-4D81-8B4C-745829AEB562}" srcOrd="2" destOrd="0" parTransId="{25AC0390-11E6-4098-87F3-8C99968A2080}" sibTransId="{65101526-28CF-497A-A62E-55669A56002F}"/>
    <dgm:cxn modelId="{8E697CCE-B000-473D-AADB-61A9D1756754}" type="presOf" srcId="{BCBD288D-629E-4DC3-BC37-10EC2916B87E}" destId="{5F118A83-1A97-4AFD-A211-3E728A1D4580}" srcOrd="0" destOrd="0" presId="urn:microsoft.com/office/officeart/2005/8/layout/radial5"/>
    <dgm:cxn modelId="{96C69ECF-353F-4D0E-9DE3-7BBDAA3FBB1D}" type="presOf" srcId="{5B358903-F4E5-4152-9D0C-A974597323C9}" destId="{4FA4D2CE-9FFE-447B-B3BB-75941695EDBF}" srcOrd="0" destOrd="0" presId="urn:microsoft.com/office/officeart/2005/8/layout/radial5"/>
    <dgm:cxn modelId="{46C202D0-ED4E-436F-93CB-C21B48EE970F}" srcId="{78E8327F-DBE4-4D1D-8D7D-704F93839A66}" destId="{2DE68FE7-1CD2-4821-86EF-873062934617}" srcOrd="0" destOrd="0" parTransId="{82D0AEFB-B4CB-44A8-BA10-641600FE18FD}" sibTransId="{D2211E14-6306-44CA-BC64-1DFA59137ABD}"/>
    <dgm:cxn modelId="{5DAB00DA-5A7B-4990-93E5-D0CD2F952579}" type="presOf" srcId="{82D0AEFB-B4CB-44A8-BA10-641600FE18FD}" destId="{4303358F-4816-461A-8F81-4E8640E0A5FD}" srcOrd="0" destOrd="0" presId="urn:microsoft.com/office/officeart/2005/8/layout/radial5"/>
    <dgm:cxn modelId="{321057DE-F920-4FBD-B10C-68984D57E178}" type="presOf" srcId="{E1CD9D23-53B9-4FC3-9125-DD2D404FE852}" destId="{7EDC07C5-5682-4B1C-9A43-4B8A3D87CB34}" srcOrd="1" destOrd="0" presId="urn:microsoft.com/office/officeart/2005/8/layout/radial5"/>
    <dgm:cxn modelId="{5A4F57F9-E148-4308-ACA7-C3052637B188}" type="presOf" srcId="{012094CB-E080-4F35-A20E-ABC9706345CD}" destId="{73317441-3C5E-4816-9248-A64D479189F2}" srcOrd="0" destOrd="0" presId="urn:microsoft.com/office/officeart/2005/8/layout/radial5"/>
    <dgm:cxn modelId="{471AAF65-D9FC-4F58-B724-438DD01EB973}" type="presParOf" srcId="{D94DD887-EF7D-43E2-A7F7-5FE88F785F07}" destId="{A00E3C37-9DF2-477B-BA56-C63360FFA054}" srcOrd="0" destOrd="0" presId="urn:microsoft.com/office/officeart/2005/8/layout/radial5"/>
    <dgm:cxn modelId="{799A7E31-044D-43B8-8869-4F0AD78A32C2}" type="presParOf" srcId="{D94DD887-EF7D-43E2-A7F7-5FE88F785F07}" destId="{4303358F-4816-461A-8F81-4E8640E0A5FD}" srcOrd="1" destOrd="0" presId="urn:microsoft.com/office/officeart/2005/8/layout/radial5"/>
    <dgm:cxn modelId="{A28664E3-91DF-4BDE-BFA4-AA1DA391613D}" type="presParOf" srcId="{4303358F-4816-461A-8F81-4E8640E0A5FD}" destId="{5AA873EF-E228-4C04-96A9-82E1A31194F8}" srcOrd="0" destOrd="0" presId="urn:microsoft.com/office/officeart/2005/8/layout/radial5"/>
    <dgm:cxn modelId="{3EB0EDF1-4D21-42F8-B1DF-9EDF05DE0667}" type="presParOf" srcId="{D94DD887-EF7D-43E2-A7F7-5FE88F785F07}" destId="{4E3A6CF5-256D-4592-BCD4-4DF803462BCC}" srcOrd="2" destOrd="0" presId="urn:microsoft.com/office/officeart/2005/8/layout/radial5"/>
    <dgm:cxn modelId="{63B648A4-1548-4322-AFB5-EB3AFD6E8567}" type="presParOf" srcId="{D94DD887-EF7D-43E2-A7F7-5FE88F785F07}" destId="{4FA4D2CE-9FFE-447B-B3BB-75941695EDBF}" srcOrd="3" destOrd="0" presId="urn:microsoft.com/office/officeart/2005/8/layout/radial5"/>
    <dgm:cxn modelId="{AAA3A03B-011F-4CB1-B91E-B73412BA982F}" type="presParOf" srcId="{4FA4D2CE-9FFE-447B-B3BB-75941695EDBF}" destId="{77FA2163-8D65-4A7E-BF8A-44186EC8B329}" srcOrd="0" destOrd="0" presId="urn:microsoft.com/office/officeart/2005/8/layout/radial5"/>
    <dgm:cxn modelId="{4184B3E0-95F8-4280-A438-B7861A493D1A}" type="presParOf" srcId="{D94DD887-EF7D-43E2-A7F7-5FE88F785F07}" destId="{94F73946-4C59-486B-8E0E-458987CD1E6D}" srcOrd="4" destOrd="0" presId="urn:microsoft.com/office/officeart/2005/8/layout/radial5"/>
    <dgm:cxn modelId="{AAB96B65-63CF-4985-BB7F-BF611E3E6460}" type="presParOf" srcId="{D94DD887-EF7D-43E2-A7F7-5FE88F785F07}" destId="{C164418A-E23F-4CC8-823B-F2417C7E92B0}" srcOrd="5" destOrd="0" presId="urn:microsoft.com/office/officeart/2005/8/layout/radial5"/>
    <dgm:cxn modelId="{D7B4AC37-F600-451A-9E1B-FFBEA85C96CC}" type="presParOf" srcId="{C164418A-E23F-4CC8-823B-F2417C7E92B0}" destId="{F5E45485-82DF-402D-BEFF-D735D1C6C3EC}" srcOrd="0" destOrd="0" presId="urn:microsoft.com/office/officeart/2005/8/layout/radial5"/>
    <dgm:cxn modelId="{BEA775C3-EC82-411A-AFF6-D36CF933444E}" type="presParOf" srcId="{D94DD887-EF7D-43E2-A7F7-5FE88F785F07}" destId="{7725271D-AEDE-4604-B0E4-679ECB9C0D43}" srcOrd="6" destOrd="0" presId="urn:microsoft.com/office/officeart/2005/8/layout/radial5"/>
    <dgm:cxn modelId="{C628DDE4-6215-4DB8-9C5F-32CBBA998126}" type="presParOf" srcId="{D94DD887-EF7D-43E2-A7F7-5FE88F785F07}" destId="{48AC8B68-3269-4E43-BA93-81837EB58CE5}" srcOrd="7" destOrd="0" presId="urn:microsoft.com/office/officeart/2005/8/layout/radial5"/>
    <dgm:cxn modelId="{CD08E06C-1602-4B2F-A8E6-3301DCE2468A}" type="presParOf" srcId="{48AC8B68-3269-4E43-BA93-81837EB58CE5}" destId="{B3A07B93-D9EF-49D3-AE99-60DE30DD9593}" srcOrd="0" destOrd="0" presId="urn:microsoft.com/office/officeart/2005/8/layout/radial5"/>
    <dgm:cxn modelId="{20D26950-A584-462F-88C9-33CFDC33A691}" type="presParOf" srcId="{D94DD887-EF7D-43E2-A7F7-5FE88F785F07}" destId="{F931F8A4-21FF-4875-B8F8-1E13EACEBC67}" srcOrd="8" destOrd="0" presId="urn:microsoft.com/office/officeart/2005/8/layout/radial5"/>
    <dgm:cxn modelId="{AE79573B-D945-4339-B637-F34298D789C7}" type="presParOf" srcId="{D94DD887-EF7D-43E2-A7F7-5FE88F785F07}" destId="{0BC387B5-38E3-4AAB-81D0-E527EAD66922}" srcOrd="9" destOrd="0" presId="urn:microsoft.com/office/officeart/2005/8/layout/radial5"/>
    <dgm:cxn modelId="{719C42DE-E09C-4347-9F20-BAB1481A61FA}" type="presParOf" srcId="{0BC387B5-38E3-4AAB-81D0-E527EAD66922}" destId="{D5C8AE9B-2970-4B86-8CD9-0AA5E53A2AA4}" srcOrd="0" destOrd="0" presId="urn:microsoft.com/office/officeart/2005/8/layout/radial5"/>
    <dgm:cxn modelId="{E6CD212D-1F9C-4DE8-8015-5A6D2BF8B7C2}" type="presParOf" srcId="{D94DD887-EF7D-43E2-A7F7-5FE88F785F07}" destId="{5F118A83-1A97-4AFD-A211-3E728A1D4580}" srcOrd="10" destOrd="0" presId="urn:microsoft.com/office/officeart/2005/8/layout/radial5"/>
    <dgm:cxn modelId="{298C0487-A5FF-4FA3-8359-AB3AA4387C38}" type="presParOf" srcId="{D94DD887-EF7D-43E2-A7F7-5FE88F785F07}" destId="{33164D8C-FEF6-4584-9C36-6F500C5F76FB}" srcOrd="11" destOrd="0" presId="urn:microsoft.com/office/officeart/2005/8/layout/radial5"/>
    <dgm:cxn modelId="{D9C74154-3025-45C5-BE7D-1AA4DB8A7D45}" type="presParOf" srcId="{33164D8C-FEF6-4584-9C36-6F500C5F76FB}" destId="{75646801-5864-42F1-A53C-CB425D8A453B}" srcOrd="0" destOrd="0" presId="urn:microsoft.com/office/officeart/2005/8/layout/radial5"/>
    <dgm:cxn modelId="{87B8CF6C-8412-43F1-A7A1-A7A2B39165A1}" type="presParOf" srcId="{D94DD887-EF7D-43E2-A7F7-5FE88F785F07}" destId="{73317441-3C5E-4816-9248-A64D479189F2}" srcOrd="12" destOrd="0" presId="urn:microsoft.com/office/officeart/2005/8/layout/radial5"/>
    <dgm:cxn modelId="{83EC00CF-7C3D-4583-A535-2653AE9841D5}" type="presParOf" srcId="{D94DD887-EF7D-43E2-A7F7-5FE88F785F07}" destId="{8F13C8AC-C1B7-45A7-B61A-094FA892E947}" srcOrd="13" destOrd="0" presId="urn:microsoft.com/office/officeart/2005/8/layout/radial5"/>
    <dgm:cxn modelId="{FF4B382E-D830-439C-88FB-3024AE7BBB58}" type="presParOf" srcId="{8F13C8AC-C1B7-45A7-B61A-094FA892E947}" destId="{7EDC07C5-5682-4B1C-9A43-4B8A3D87CB34}" srcOrd="0" destOrd="0" presId="urn:microsoft.com/office/officeart/2005/8/layout/radial5"/>
    <dgm:cxn modelId="{80C53E10-D3AB-4A7E-8E71-6D5FA0AABDCB}" type="presParOf" srcId="{D94DD887-EF7D-43E2-A7F7-5FE88F785F07}" destId="{2830FE0B-4348-494C-97D7-BF46741A6022}"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FE57D-28B3-324E-8799-198E1CFD552E}" type="doc">
      <dgm:prSet loTypeId="urn:microsoft.com/office/officeart/2005/8/layout/hProcess6" loCatId="" qsTypeId="urn:microsoft.com/office/officeart/2005/8/quickstyle/simple1" qsCatId="simple" csTypeId="urn:microsoft.com/office/officeart/2005/8/colors/accent1_2" csCatId="accent1" phldr="1"/>
      <dgm:spPr/>
      <dgm:t>
        <a:bodyPr/>
        <a:lstStyle/>
        <a:p>
          <a:endParaRPr lang="en-GB"/>
        </a:p>
      </dgm:t>
    </dgm:pt>
    <dgm:pt modelId="{A6D5C015-B8DF-AA44-B996-A7706A2704D5}">
      <dgm:prSet phldrT="[Text]" custT="1"/>
      <dgm:spPr/>
      <dgm:t>
        <a:bodyPr/>
        <a:lstStyle/>
        <a:p>
          <a:r>
            <a:rPr lang="en-GB" sz="1800" dirty="0"/>
            <a:t>Data</a:t>
          </a:r>
        </a:p>
      </dgm:t>
    </dgm:pt>
    <dgm:pt modelId="{31DFC264-324E-244C-A84F-3F511BF8BF10}" type="parTrans" cxnId="{225AA9FA-6BD0-1B4B-86CD-B191EF114EB2}">
      <dgm:prSet/>
      <dgm:spPr/>
      <dgm:t>
        <a:bodyPr/>
        <a:lstStyle/>
        <a:p>
          <a:endParaRPr lang="en-GB"/>
        </a:p>
      </dgm:t>
    </dgm:pt>
    <dgm:pt modelId="{085680A1-7D37-B941-902F-3F498EAA1A34}" type="sibTrans" cxnId="{225AA9FA-6BD0-1B4B-86CD-B191EF114EB2}">
      <dgm:prSet/>
      <dgm:spPr/>
      <dgm:t>
        <a:bodyPr/>
        <a:lstStyle/>
        <a:p>
          <a:endParaRPr lang="en-GB"/>
        </a:p>
      </dgm:t>
    </dgm:pt>
    <dgm:pt modelId="{697CB9E4-8C0F-0A4C-9E2E-25B7F0EB3F30}">
      <dgm:prSet phldrT="[Text]"/>
      <dgm:spPr/>
      <dgm:t>
        <a:bodyPr/>
        <a:lstStyle/>
        <a:p>
          <a:r>
            <a:rPr lang="en-GB" dirty="0"/>
            <a:t>Quantitative</a:t>
          </a:r>
        </a:p>
      </dgm:t>
    </dgm:pt>
    <dgm:pt modelId="{D8D54FFC-C612-3943-8C5F-A3CE0AEDEBE4}" type="parTrans" cxnId="{E9BC7D52-55D6-C94C-AADD-C6EFE717C604}">
      <dgm:prSet/>
      <dgm:spPr/>
      <dgm:t>
        <a:bodyPr/>
        <a:lstStyle/>
        <a:p>
          <a:endParaRPr lang="en-GB"/>
        </a:p>
      </dgm:t>
    </dgm:pt>
    <dgm:pt modelId="{07A4B3AB-D1B6-B44C-B137-C61D0D05837E}" type="sibTrans" cxnId="{E9BC7D52-55D6-C94C-AADD-C6EFE717C604}">
      <dgm:prSet/>
      <dgm:spPr/>
      <dgm:t>
        <a:bodyPr/>
        <a:lstStyle/>
        <a:p>
          <a:endParaRPr lang="en-GB"/>
        </a:p>
      </dgm:t>
    </dgm:pt>
    <dgm:pt modelId="{D177D708-07A2-9A40-AA66-32E9A47737AC}">
      <dgm:prSet phldrT="[Text]"/>
      <dgm:spPr/>
      <dgm:t>
        <a:bodyPr/>
        <a:lstStyle/>
        <a:p>
          <a:r>
            <a:rPr lang="en-GB" dirty="0"/>
            <a:t>Qualitative</a:t>
          </a:r>
        </a:p>
      </dgm:t>
    </dgm:pt>
    <dgm:pt modelId="{2E09E60E-78B7-2549-9779-FDFFCCB624DA}" type="parTrans" cxnId="{2A93A559-8CBB-5C4D-A4BC-0CE9DBC9FCFB}">
      <dgm:prSet/>
      <dgm:spPr/>
      <dgm:t>
        <a:bodyPr/>
        <a:lstStyle/>
        <a:p>
          <a:endParaRPr lang="en-GB"/>
        </a:p>
      </dgm:t>
    </dgm:pt>
    <dgm:pt modelId="{B2D16C77-2D6F-9045-A331-E3494EE9E8AE}" type="sibTrans" cxnId="{2A93A559-8CBB-5C4D-A4BC-0CE9DBC9FCFB}">
      <dgm:prSet/>
      <dgm:spPr/>
      <dgm:t>
        <a:bodyPr/>
        <a:lstStyle/>
        <a:p>
          <a:endParaRPr lang="en-GB"/>
        </a:p>
      </dgm:t>
    </dgm:pt>
    <dgm:pt modelId="{D06DB91A-D32F-A644-927A-D1057702730F}">
      <dgm:prSet phldrT="[Text]" custT="1"/>
      <dgm:spPr/>
      <dgm:t>
        <a:bodyPr/>
        <a:lstStyle/>
        <a:p>
          <a:r>
            <a:rPr lang="en-GB" sz="1600" dirty="0"/>
            <a:t>Process</a:t>
          </a:r>
          <a:endParaRPr lang="en-GB" sz="1100" dirty="0"/>
        </a:p>
      </dgm:t>
    </dgm:pt>
    <dgm:pt modelId="{37CD480C-5E87-714E-90F5-45FD98DC9DD9}" type="parTrans" cxnId="{8F1BA1AA-8B70-CB4C-A931-252049287C79}">
      <dgm:prSet/>
      <dgm:spPr/>
      <dgm:t>
        <a:bodyPr/>
        <a:lstStyle/>
        <a:p>
          <a:endParaRPr lang="en-GB"/>
        </a:p>
      </dgm:t>
    </dgm:pt>
    <dgm:pt modelId="{C695FC75-2C76-9845-A474-9608B128D8C5}" type="sibTrans" cxnId="{8F1BA1AA-8B70-CB4C-A931-252049287C79}">
      <dgm:prSet/>
      <dgm:spPr/>
      <dgm:t>
        <a:bodyPr/>
        <a:lstStyle/>
        <a:p>
          <a:endParaRPr lang="en-GB"/>
        </a:p>
      </dgm:t>
    </dgm:pt>
    <dgm:pt modelId="{9F841613-D2B3-9C49-87E6-3128427B75EB}">
      <dgm:prSet phldrT="[Text]"/>
      <dgm:spPr/>
      <dgm:t>
        <a:bodyPr/>
        <a:lstStyle/>
        <a:p>
          <a:r>
            <a:rPr lang="en-GB" dirty="0"/>
            <a:t>Statistics</a:t>
          </a:r>
        </a:p>
      </dgm:t>
    </dgm:pt>
    <dgm:pt modelId="{5D94BC56-CED6-6741-AFD8-CDB9493E1D95}" type="parTrans" cxnId="{B92E369B-F21A-B543-986B-305BF1AFD5B3}">
      <dgm:prSet/>
      <dgm:spPr/>
      <dgm:t>
        <a:bodyPr/>
        <a:lstStyle/>
        <a:p>
          <a:endParaRPr lang="en-GB"/>
        </a:p>
      </dgm:t>
    </dgm:pt>
    <dgm:pt modelId="{DF3827D7-3DE9-4446-B544-2E8AD79703D2}" type="sibTrans" cxnId="{B92E369B-F21A-B543-986B-305BF1AFD5B3}">
      <dgm:prSet/>
      <dgm:spPr/>
      <dgm:t>
        <a:bodyPr/>
        <a:lstStyle/>
        <a:p>
          <a:endParaRPr lang="en-GB"/>
        </a:p>
      </dgm:t>
    </dgm:pt>
    <dgm:pt modelId="{06B93DF1-3CA6-FA43-87CA-DDDF471AB67D}">
      <dgm:prSet phldrT="[Text]"/>
      <dgm:spPr/>
      <dgm:t>
        <a:bodyPr/>
        <a:lstStyle/>
        <a:p>
          <a:r>
            <a:rPr lang="en-GB" dirty="0"/>
            <a:t>Mathematics</a:t>
          </a:r>
        </a:p>
      </dgm:t>
    </dgm:pt>
    <dgm:pt modelId="{21C394BC-EA17-7443-BFBC-D61A5AB9E65F}" type="parTrans" cxnId="{719D32A5-07DC-C349-8368-B615C464526B}">
      <dgm:prSet/>
      <dgm:spPr/>
      <dgm:t>
        <a:bodyPr/>
        <a:lstStyle/>
        <a:p>
          <a:endParaRPr lang="en-GB"/>
        </a:p>
      </dgm:t>
    </dgm:pt>
    <dgm:pt modelId="{22131DB4-13D0-D14B-9E17-CE8133C4D903}" type="sibTrans" cxnId="{719D32A5-07DC-C349-8368-B615C464526B}">
      <dgm:prSet/>
      <dgm:spPr/>
      <dgm:t>
        <a:bodyPr/>
        <a:lstStyle/>
        <a:p>
          <a:endParaRPr lang="en-GB"/>
        </a:p>
      </dgm:t>
    </dgm:pt>
    <dgm:pt modelId="{3CCA91CD-3EE0-314F-A133-C9284CDBC405}">
      <dgm:prSet phldrT="[Text]" custT="1"/>
      <dgm:spPr/>
      <dgm:t>
        <a:bodyPr/>
        <a:lstStyle/>
        <a:p>
          <a:r>
            <a:rPr lang="en-GB" sz="1600" dirty="0"/>
            <a:t>Information</a:t>
          </a:r>
          <a:endParaRPr lang="en-GB" sz="1100" dirty="0"/>
        </a:p>
      </dgm:t>
    </dgm:pt>
    <dgm:pt modelId="{4802F4DF-A9EA-C445-A1DB-D80420BA32C5}" type="parTrans" cxnId="{BDCA7DD3-3F45-8842-BDA6-704457509905}">
      <dgm:prSet/>
      <dgm:spPr/>
      <dgm:t>
        <a:bodyPr/>
        <a:lstStyle/>
        <a:p>
          <a:endParaRPr lang="en-GB"/>
        </a:p>
      </dgm:t>
    </dgm:pt>
    <dgm:pt modelId="{502B8904-13B2-4C4B-A0DE-9FB9328B81A8}" type="sibTrans" cxnId="{BDCA7DD3-3F45-8842-BDA6-704457509905}">
      <dgm:prSet/>
      <dgm:spPr/>
      <dgm:t>
        <a:bodyPr/>
        <a:lstStyle/>
        <a:p>
          <a:endParaRPr lang="en-GB"/>
        </a:p>
      </dgm:t>
    </dgm:pt>
    <dgm:pt modelId="{F6EAE7C1-6249-0A4F-8E2E-4563C33C3320}">
      <dgm:prSet phldrT="[Text]"/>
      <dgm:spPr/>
      <dgm:t>
        <a:bodyPr/>
        <a:lstStyle/>
        <a:p>
          <a:r>
            <a:rPr lang="en-GB" dirty="0"/>
            <a:t>Knowledge</a:t>
          </a:r>
        </a:p>
      </dgm:t>
    </dgm:pt>
    <dgm:pt modelId="{8540676D-51E9-884E-B95B-B11FF90374D6}" type="parTrans" cxnId="{B5AD201B-240A-D242-917E-4210A120663A}">
      <dgm:prSet/>
      <dgm:spPr/>
      <dgm:t>
        <a:bodyPr/>
        <a:lstStyle/>
        <a:p>
          <a:endParaRPr lang="en-GB"/>
        </a:p>
      </dgm:t>
    </dgm:pt>
    <dgm:pt modelId="{3D4A8133-3A93-F140-A547-87B37C9B3636}" type="sibTrans" cxnId="{B5AD201B-240A-D242-917E-4210A120663A}">
      <dgm:prSet/>
      <dgm:spPr/>
      <dgm:t>
        <a:bodyPr/>
        <a:lstStyle/>
        <a:p>
          <a:endParaRPr lang="en-GB"/>
        </a:p>
      </dgm:t>
    </dgm:pt>
    <dgm:pt modelId="{5876CA15-6C7C-7A4F-AB4D-EDE9F2C9C6ED}">
      <dgm:prSet phldrT="[Text]"/>
      <dgm:spPr/>
      <dgm:t>
        <a:bodyPr/>
        <a:lstStyle/>
        <a:p>
          <a:r>
            <a:rPr lang="en-GB" dirty="0"/>
            <a:t>Wisdom</a:t>
          </a:r>
        </a:p>
      </dgm:t>
    </dgm:pt>
    <dgm:pt modelId="{764FB096-01E2-9B4D-83E2-00C85356E7B0}" type="parTrans" cxnId="{E53C5B04-94E5-8A4C-A658-DA630418BC59}">
      <dgm:prSet/>
      <dgm:spPr/>
      <dgm:t>
        <a:bodyPr/>
        <a:lstStyle/>
        <a:p>
          <a:endParaRPr lang="en-GB"/>
        </a:p>
      </dgm:t>
    </dgm:pt>
    <dgm:pt modelId="{CA970F5D-6F54-B947-8F9C-3AEC12358BC9}" type="sibTrans" cxnId="{E53C5B04-94E5-8A4C-A658-DA630418BC59}">
      <dgm:prSet/>
      <dgm:spPr/>
      <dgm:t>
        <a:bodyPr/>
        <a:lstStyle/>
        <a:p>
          <a:endParaRPr lang="en-GB"/>
        </a:p>
      </dgm:t>
    </dgm:pt>
    <dgm:pt modelId="{5C933BE2-6A86-3A40-8151-1A2EE17B062D}" type="pres">
      <dgm:prSet presAssocID="{72BFE57D-28B3-324E-8799-198E1CFD552E}" presName="theList" presStyleCnt="0">
        <dgm:presLayoutVars>
          <dgm:dir/>
          <dgm:animLvl val="lvl"/>
          <dgm:resizeHandles val="exact"/>
        </dgm:presLayoutVars>
      </dgm:prSet>
      <dgm:spPr/>
    </dgm:pt>
    <dgm:pt modelId="{DBC3F28B-C7C8-D845-8B14-E689EFFF6EB6}" type="pres">
      <dgm:prSet presAssocID="{A6D5C015-B8DF-AA44-B996-A7706A2704D5}" presName="compNode" presStyleCnt="0"/>
      <dgm:spPr/>
    </dgm:pt>
    <dgm:pt modelId="{72D3C752-EB1F-6C4A-9AD8-7C6DD94F73C1}" type="pres">
      <dgm:prSet presAssocID="{A6D5C015-B8DF-AA44-B996-A7706A2704D5}" presName="noGeometry" presStyleCnt="0"/>
      <dgm:spPr/>
    </dgm:pt>
    <dgm:pt modelId="{EBB6777A-21CD-CC4D-81BF-59C4F6BABE73}" type="pres">
      <dgm:prSet presAssocID="{A6D5C015-B8DF-AA44-B996-A7706A2704D5}" presName="childTextVisible" presStyleLbl="bgAccFollowNode1" presStyleIdx="0" presStyleCnt="3">
        <dgm:presLayoutVars>
          <dgm:bulletEnabled val="1"/>
        </dgm:presLayoutVars>
      </dgm:prSet>
      <dgm:spPr/>
    </dgm:pt>
    <dgm:pt modelId="{9BD80BDE-BC50-514F-A1BF-82C51D8409C9}" type="pres">
      <dgm:prSet presAssocID="{A6D5C015-B8DF-AA44-B996-A7706A2704D5}" presName="childTextHidden" presStyleLbl="bgAccFollowNode1" presStyleIdx="0" presStyleCnt="3"/>
      <dgm:spPr/>
    </dgm:pt>
    <dgm:pt modelId="{098D7EE9-491D-5149-9E34-BCCBD71A1F45}" type="pres">
      <dgm:prSet presAssocID="{A6D5C015-B8DF-AA44-B996-A7706A2704D5}" presName="parentText" presStyleLbl="node1" presStyleIdx="0" presStyleCnt="3">
        <dgm:presLayoutVars>
          <dgm:chMax val="1"/>
          <dgm:bulletEnabled val="1"/>
        </dgm:presLayoutVars>
      </dgm:prSet>
      <dgm:spPr/>
    </dgm:pt>
    <dgm:pt modelId="{205F01D5-EA71-9643-A9D9-38A3C2F5D199}" type="pres">
      <dgm:prSet presAssocID="{A6D5C015-B8DF-AA44-B996-A7706A2704D5}" presName="aSpace" presStyleCnt="0"/>
      <dgm:spPr/>
    </dgm:pt>
    <dgm:pt modelId="{46D4A639-4EBA-7A4B-8DA7-BE5F80E0DD1A}" type="pres">
      <dgm:prSet presAssocID="{D06DB91A-D32F-A644-927A-D1057702730F}" presName="compNode" presStyleCnt="0"/>
      <dgm:spPr/>
    </dgm:pt>
    <dgm:pt modelId="{09346686-34DE-E24E-BF9D-1FFE650C6889}" type="pres">
      <dgm:prSet presAssocID="{D06DB91A-D32F-A644-927A-D1057702730F}" presName="noGeometry" presStyleCnt="0"/>
      <dgm:spPr/>
    </dgm:pt>
    <dgm:pt modelId="{1A31AF3F-3593-B146-A20C-06A40104288C}" type="pres">
      <dgm:prSet presAssocID="{D06DB91A-D32F-A644-927A-D1057702730F}" presName="childTextVisible" presStyleLbl="bgAccFollowNode1" presStyleIdx="1" presStyleCnt="3" custLinFactNeighborX="-5723" custLinFactNeighborY="655">
        <dgm:presLayoutVars>
          <dgm:bulletEnabled val="1"/>
        </dgm:presLayoutVars>
      </dgm:prSet>
      <dgm:spPr/>
    </dgm:pt>
    <dgm:pt modelId="{AEB3F36D-2230-8E4F-A4EF-F66BE7780DB8}" type="pres">
      <dgm:prSet presAssocID="{D06DB91A-D32F-A644-927A-D1057702730F}" presName="childTextHidden" presStyleLbl="bgAccFollowNode1" presStyleIdx="1" presStyleCnt="3"/>
      <dgm:spPr/>
    </dgm:pt>
    <dgm:pt modelId="{DF30F2C2-51FC-C546-8821-1EE29A37BC51}" type="pres">
      <dgm:prSet presAssocID="{D06DB91A-D32F-A644-927A-D1057702730F}" presName="parentText" presStyleLbl="node1" presStyleIdx="1" presStyleCnt="3" custLinFactNeighborX="-9157" custLinFactNeighborY="1145">
        <dgm:presLayoutVars>
          <dgm:chMax val="1"/>
          <dgm:bulletEnabled val="1"/>
        </dgm:presLayoutVars>
      </dgm:prSet>
      <dgm:spPr/>
    </dgm:pt>
    <dgm:pt modelId="{866509C4-B9A7-2B4B-AFA5-1CE5E831CFF1}" type="pres">
      <dgm:prSet presAssocID="{D06DB91A-D32F-A644-927A-D1057702730F}" presName="aSpace" presStyleCnt="0"/>
      <dgm:spPr/>
    </dgm:pt>
    <dgm:pt modelId="{2668DEEA-7571-3042-8D25-B9D4730D1A1E}" type="pres">
      <dgm:prSet presAssocID="{3CCA91CD-3EE0-314F-A133-C9284CDBC405}" presName="compNode" presStyleCnt="0"/>
      <dgm:spPr/>
    </dgm:pt>
    <dgm:pt modelId="{761AF690-7A9B-8142-845D-C64301D6E6BF}" type="pres">
      <dgm:prSet presAssocID="{3CCA91CD-3EE0-314F-A133-C9284CDBC405}" presName="noGeometry" presStyleCnt="0"/>
      <dgm:spPr/>
    </dgm:pt>
    <dgm:pt modelId="{3505F55A-E902-884A-A6E8-68363C575EB4}" type="pres">
      <dgm:prSet presAssocID="{3CCA91CD-3EE0-314F-A133-C9284CDBC405}" presName="childTextVisible" presStyleLbl="bgAccFollowNode1" presStyleIdx="2" presStyleCnt="3" custLinFactNeighborX="16025" custLinFactNeighborY="655">
        <dgm:presLayoutVars>
          <dgm:bulletEnabled val="1"/>
        </dgm:presLayoutVars>
      </dgm:prSet>
      <dgm:spPr/>
    </dgm:pt>
    <dgm:pt modelId="{9C858E5C-BE18-2D48-B650-E41D9A770A10}" type="pres">
      <dgm:prSet presAssocID="{3CCA91CD-3EE0-314F-A133-C9284CDBC405}" presName="childTextHidden" presStyleLbl="bgAccFollowNode1" presStyleIdx="2" presStyleCnt="3"/>
      <dgm:spPr/>
    </dgm:pt>
    <dgm:pt modelId="{A246A913-94A1-2942-90E5-03E3CB458F92}" type="pres">
      <dgm:prSet presAssocID="{3CCA91CD-3EE0-314F-A133-C9284CDBC405}" presName="parentText" presStyleLbl="node1" presStyleIdx="2" presStyleCnt="3" custScaleX="152503" custLinFactNeighborX="-22893">
        <dgm:presLayoutVars>
          <dgm:chMax val="1"/>
          <dgm:bulletEnabled val="1"/>
        </dgm:presLayoutVars>
      </dgm:prSet>
      <dgm:spPr/>
    </dgm:pt>
  </dgm:ptLst>
  <dgm:cxnLst>
    <dgm:cxn modelId="{E53C5B04-94E5-8A4C-A658-DA630418BC59}" srcId="{3CCA91CD-3EE0-314F-A133-C9284CDBC405}" destId="{5876CA15-6C7C-7A4F-AB4D-EDE9F2C9C6ED}" srcOrd="1" destOrd="0" parTransId="{764FB096-01E2-9B4D-83E2-00C85356E7B0}" sibTransId="{CA970F5D-6F54-B947-8F9C-3AEC12358BC9}"/>
    <dgm:cxn modelId="{C002050F-B1E9-984A-BCB1-E51E6985BB37}" type="presOf" srcId="{9F841613-D2B3-9C49-87E6-3128427B75EB}" destId="{AEB3F36D-2230-8E4F-A4EF-F66BE7780DB8}" srcOrd="1" destOrd="0" presId="urn:microsoft.com/office/officeart/2005/8/layout/hProcess6"/>
    <dgm:cxn modelId="{083CEE0F-FCFF-8141-BD44-8AAC928F7806}" type="presOf" srcId="{9F841613-D2B3-9C49-87E6-3128427B75EB}" destId="{1A31AF3F-3593-B146-A20C-06A40104288C}" srcOrd="0" destOrd="0" presId="urn:microsoft.com/office/officeart/2005/8/layout/hProcess6"/>
    <dgm:cxn modelId="{B5AD201B-240A-D242-917E-4210A120663A}" srcId="{3CCA91CD-3EE0-314F-A133-C9284CDBC405}" destId="{F6EAE7C1-6249-0A4F-8E2E-4563C33C3320}" srcOrd="0" destOrd="0" parTransId="{8540676D-51E9-884E-B95B-B11FF90374D6}" sibTransId="{3D4A8133-3A93-F140-A547-87B37C9B3636}"/>
    <dgm:cxn modelId="{52C1FF2B-E55C-FD45-A779-8D2C5FFD97A1}" type="presOf" srcId="{F6EAE7C1-6249-0A4F-8E2E-4563C33C3320}" destId="{3505F55A-E902-884A-A6E8-68363C575EB4}" srcOrd="0" destOrd="0" presId="urn:microsoft.com/office/officeart/2005/8/layout/hProcess6"/>
    <dgm:cxn modelId="{AF1EDA39-731F-1D42-A1D2-44928DC4AF88}" type="presOf" srcId="{5876CA15-6C7C-7A4F-AB4D-EDE9F2C9C6ED}" destId="{9C858E5C-BE18-2D48-B650-E41D9A770A10}" srcOrd="1" destOrd="1" presId="urn:microsoft.com/office/officeart/2005/8/layout/hProcess6"/>
    <dgm:cxn modelId="{7ADA4041-0DBC-1044-B27D-086A9197F736}" type="presOf" srcId="{72BFE57D-28B3-324E-8799-198E1CFD552E}" destId="{5C933BE2-6A86-3A40-8151-1A2EE17B062D}" srcOrd="0" destOrd="0" presId="urn:microsoft.com/office/officeart/2005/8/layout/hProcess6"/>
    <dgm:cxn modelId="{21AB456A-0E83-3549-BC30-40F7B97A4289}" type="presOf" srcId="{697CB9E4-8C0F-0A4C-9E2E-25B7F0EB3F30}" destId="{9BD80BDE-BC50-514F-A1BF-82C51D8409C9}" srcOrd="1" destOrd="0" presId="urn:microsoft.com/office/officeart/2005/8/layout/hProcess6"/>
    <dgm:cxn modelId="{F5CC736C-619C-EB4F-9674-AB03FC50D110}" type="presOf" srcId="{06B93DF1-3CA6-FA43-87CA-DDDF471AB67D}" destId="{AEB3F36D-2230-8E4F-A4EF-F66BE7780DB8}" srcOrd="1" destOrd="1" presId="urn:microsoft.com/office/officeart/2005/8/layout/hProcess6"/>
    <dgm:cxn modelId="{E9BC7D52-55D6-C94C-AADD-C6EFE717C604}" srcId="{A6D5C015-B8DF-AA44-B996-A7706A2704D5}" destId="{697CB9E4-8C0F-0A4C-9E2E-25B7F0EB3F30}" srcOrd="0" destOrd="0" parTransId="{D8D54FFC-C612-3943-8C5F-A3CE0AEDEBE4}" sibTransId="{07A4B3AB-D1B6-B44C-B137-C61D0D05837E}"/>
    <dgm:cxn modelId="{D0C8F676-7E0C-0D48-9DB4-7F7D641456F8}" type="presOf" srcId="{5876CA15-6C7C-7A4F-AB4D-EDE9F2C9C6ED}" destId="{3505F55A-E902-884A-A6E8-68363C575EB4}" srcOrd="0" destOrd="1" presId="urn:microsoft.com/office/officeart/2005/8/layout/hProcess6"/>
    <dgm:cxn modelId="{2A93A559-8CBB-5C4D-A4BC-0CE9DBC9FCFB}" srcId="{A6D5C015-B8DF-AA44-B996-A7706A2704D5}" destId="{D177D708-07A2-9A40-AA66-32E9A47737AC}" srcOrd="1" destOrd="0" parTransId="{2E09E60E-78B7-2549-9779-FDFFCCB624DA}" sibTransId="{B2D16C77-2D6F-9045-A331-E3494EE9E8AE}"/>
    <dgm:cxn modelId="{C4F7FB8A-D909-C54D-8D7E-A12070B9B302}" type="presOf" srcId="{F6EAE7C1-6249-0A4F-8E2E-4563C33C3320}" destId="{9C858E5C-BE18-2D48-B650-E41D9A770A10}" srcOrd="1" destOrd="0" presId="urn:microsoft.com/office/officeart/2005/8/layout/hProcess6"/>
    <dgm:cxn modelId="{15225D8C-2D08-E14C-A378-FB3B4A970207}" type="presOf" srcId="{697CB9E4-8C0F-0A4C-9E2E-25B7F0EB3F30}" destId="{EBB6777A-21CD-CC4D-81BF-59C4F6BABE73}" srcOrd="0" destOrd="0" presId="urn:microsoft.com/office/officeart/2005/8/layout/hProcess6"/>
    <dgm:cxn modelId="{51F06D8F-E014-FA44-BE30-B9F5F174D910}" type="presOf" srcId="{3CCA91CD-3EE0-314F-A133-C9284CDBC405}" destId="{A246A913-94A1-2942-90E5-03E3CB458F92}" srcOrd="0" destOrd="0" presId="urn:microsoft.com/office/officeart/2005/8/layout/hProcess6"/>
    <dgm:cxn modelId="{06066090-B295-9441-B44E-6E079D163F71}" type="presOf" srcId="{D177D708-07A2-9A40-AA66-32E9A47737AC}" destId="{EBB6777A-21CD-CC4D-81BF-59C4F6BABE73}" srcOrd="0" destOrd="1" presId="urn:microsoft.com/office/officeart/2005/8/layout/hProcess6"/>
    <dgm:cxn modelId="{B92E369B-F21A-B543-986B-305BF1AFD5B3}" srcId="{D06DB91A-D32F-A644-927A-D1057702730F}" destId="{9F841613-D2B3-9C49-87E6-3128427B75EB}" srcOrd="0" destOrd="0" parTransId="{5D94BC56-CED6-6741-AFD8-CDB9493E1D95}" sibTransId="{DF3827D7-3DE9-4446-B544-2E8AD79703D2}"/>
    <dgm:cxn modelId="{719D32A5-07DC-C349-8368-B615C464526B}" srcId="{D06DB91A-D32F-A644-927A-D1057702730F}" destId="{06B93DF1-3CA6-FA43-87CA-DDDF471AB67D}" srcOrd="1" destOrd="0" parTransId="{21C394BC-EA17-7443-BFBC-D61A5AB9E65F}" sibTransId="{22131DB4-13D0-D14B-9E17-CE8133C4D903}"/>
    <dgm:cxn modelId="{8F1BA1AA-8B70-CB4C-A931-252049287C79}" srcId="{72BFE57D-28B3-324E-8799-198E1CFD552E}" destId="{D06DB91A-D32F-A644-927A-D1057702730F}" srcOrd="1" destOrd="0" parTransId="{37CD480C-5E87-714E-90F5-45FD98DC9DD9}" sibTransId="{C695FC75-2C76-9845-A474-9608B128D8C5}"/>
    <dgm:cxn modelId="{48B6BDC5-0A95-2D49-B6A2-84AF6BFD0EED}" type="presOf" srcId="{A6D5C015-B8DF-AA44-B996-A7706A2704D5}" destId="{098D7EE9-491D-5149-9E34-BCCBD71A1F45}" srcOrd="0" destOrd="0" presId="urn:microsoft.com/office/officeart/2005/8/layout/hProcess6"/>
    <dgm:cxn modelId="{70F1DECA-7985-614E-AF7C-EB7429637C8E}" type="presOf" srcId="{06B93DF1-3CA6-FA43-87CA-DDDF471AB67D}" destId="{1A31AF3F-3593-B146-A20C-06A40104288C}" srcOrd="0" destOrd="1" presId="urn:microsoft.com/office/officeart/2005/8/layout/hProcess6"/>
    <dgm:cxn modelId="{FF5F03CD-EE23-EF43-993E-2871EDE0D50E}" type="presOf" srcId="{D06DB91A-D32F-A644-927A-D1057702730F}" destId="{DF30F2C2-51FC-C546-8821-1EE29A37BC51}" srcOrd="0" destOrd="0" presId="urn:microsoft.com/office/officeart/2005/8/layout/hProcess6"/>
    <dgm:cxn modelId="{BDCA7DD3-3F45-8842-BDA6-704457509905}" srcId="{72BFE57D-28B3-324E-8799-198E1CFD552E}" destId="{3CCA91CD-3EE0-314F-A133-C9284CDBC405}" srcOrd="2" destOrd="0" parTransId="{4802F4DF-A9EA-C445-A1DB-D80420BA32C5}" sibTransId="{502B8904-13B2-4C4B-A0DE-9FB9328B81A8}"/>
    <dgm:cxn modelId="{710FF2EC-932D-8B4F-90A9-1E350FF7FF45}" type="presOf" srcId="{D177D708-07A2-9A40-AA66-32E9A47737AC}" destId="{9BD80BDE-BC50-514F-A1BF-82C51D8409C9}" srcOrd="1" destOrd="1" presId="urn:microsoft.com/office/officeart/2005/8/layout/hProcess6"/>
    <dgm:cxn modelId="{225AA9FA-6BD0-1B4B-86CD-B191EF114EB2}" srcId="{72BFE57D-28B3-324E-8799-198E1CFD552E}" destId="{A6D5C015-B8DF-AA44-B996-A7706A2704D5}" srcOrd="0" destOrd="0" parTransId="{31DFC264-324E-244C-A84F-3F511BF8BF10}" sibTransId="{085680A1-7D37-B941-902F-3F498EAA1A34}"/>
    <dgm:cxn modelId="{82B3F228-E374-7E45-B828-6026A984F0FA}" type="presParOf" srcId="{5C933BE2-6A86-3A40-8151-1A2EE17B062D}" destId="{DBC3F28B-C7C8-D845-8B14-E689EFFF6EB6}" srcOrd="0" destOrd="0" presId="urn:microsoft.com/office/officeart/2005/8/layout/hProcess6"/>
    <dgm:cxn modelId="{D116D0DB-6F6B-C94E-8EE2-C84079D9C320}" type="presParOf" srcId="{DBC3F28B-C7C8-D845-8B14-E689EFFF6EB6}" destId="{72D3C752-EB1F-6C4A-9AD8-7C6DD94F73C1}" srcOrd="0" destOrd="0" presId="urn:microsoft.com/office/officeart/2005/8/layout/hProcess6"/>
    <dgm:cxn modelId="{42732A09-AB29-7D4B-8AC5-860B707CADE6}" type="presParOf" srcId="{DBC3F28B-C7C8-D845-8B14-E689EFFF6EB6}" destId="{EBB6777A-21CD-CC4D-81BF-59C4F6BABE73}" srcOrd="1" destOrd="0" presId="urn:microsoft.com/office/officeart/2005/8/layout/hProcess6"/>
    <dgm:cxn modelId="{7F096163-6AE0-7142-9B73-CA153EB75529}" type="presParOf" srcId="{DBC3F28B-C7C8-D845-8B14-E689EFFF6EB6}" destId="{9BD80BDE-BC50-514F-A1BF-82C51D8409C9}" srcOrd="2" destOrd="0" presId="urn:microsoft.com/office/officeart/2005/8/layout/hProcess6"/>
    <dgm:cxn modelId="{14A43BF0-C781-2948-9106-329D09EE8AB5}" type="presParOf" srcId="{DBC3F28B-C7C8-D845-8B14-E689EFFF6EB6}" destId="{098D7EE9-491D-5149-9E34-BCCBD71A1F45}" srcOrd="3" destOrd="0" presId="urn:microsoft.com/office/officeart/2005/8/layout/hProcess6"/>
    <dgm:cxn modelId="{CDA9BA94-81D7-534C-994C-16C20149A67E}" type="presParOf" srcId="{5C933BE2-6A86-3A40-8151-1A2EE17B062D}" destId="{205F01D5-EA71-9643-A9D9-38A3C2F5D199}" srcOrd="1" destOrd="0" presId="urn:microsoft.com/office/officeart/2005/8/layout/hProcess6"/>
    <dgm:cxn modelId="{733BA53D-2A7C-8840-BCCA-95597D621C3D}" type="presParOf" srcId="{5C933BE2-6A86-3A40-8151-1A2EE17B062D}" destId="{46D4A639-4EBA-7A4B-8DA7-BE5F80E0DD1A}" srcOrd="2" destOrd="0" presId="urn:microsoft.com/office/officeart/2005/8/layout/hProcess6"/>
    <dgm:cxn modelId="{A2CA3039-38E5-5B44-BFF2-FB9D48DA68B8}" type="presParOf" srcId="{46D4A639-4EBA-7A4B-8DA7-BE5F80E0DD1A}" destId="{09346686-34DE-E24E-BF9D-1FFE650C6889}" srcOrd="0" destOrd="0" presId="urn:microsoft.com/office/officeart/2005/8/layout/hProcess6"/>
    <dgm:cxn modelId="{952CAC4C-1EB4-A541-9B91-279D4D810EC1}" type="presParOf" srcId="{46D4A639-4EBA-7A4B-8DA7-BE5F80E0DD1A}" destId="{1A31AF3F-3593-B146-A20C-06A40104288C}" srcOrd="1" destOrd="0" presId="urn:microsoft.com/office/officeart/2005/8/layout/hProcess6"/>
    <dgm:cxn modelId="{393102D3-862F-0B44-8222-1223412294B8}" type="presParOf" srcId="{46D4A639-4EBA-7A4B-8DA7-BE5F80E0DD1A}" destId="{AEB3F36D-2230-8E4F-A4EF-F66BE7780DB8}" srcOrd="2" destOrd="0" presId="urn:microsoft.com/office/officeart/2005/8/layout/hProcess6"/>
    <dgm:cxn modelId="{02420AA3-F2D3-DE4A-9521-06865124B013}" type="presParOf" srcId="{46D4A639-4EBA-7A4B-8DA7-BE5F80E0DD1A}" destId="{DF30F2C2-51FC-C546-8821-1EE29A37BC51}" srcOrd="3" destOrd="0" presId="urn:microsoft.com/office/officeart/2005/8/layout/hProcess6"/>
    <dgm:cxn modelId="{0A5760B4-9FB5-4343-9C4A-CCADC9B4D76A}" type="presParOf" srcId="{5C933BE2-6A86-3A40-8151-1A2EE17B062D}" destId="{866509C4-B9A7-2B4B-AFA5-1CE5E831CFF1}" srcOrd="3" destOrd="0" presId="urn:microsoft.com/office/officeart/2005/8/layout/hProcess6"/>
    <dgm:cxn modelId="{5C5DED8C-4A71-E748-BBC5-9EBD8FF3D4CD}" type="presParOf" srcId="{5C933BE2-6A86-3A40-8151-1A2EE17B062D}" destId="{2668DEEA-7571-3042-8D25-B9D4730D1A1E}" srcOrd="4" destOrd="0" presId="urn:microsoft.com/office/officeart/2005/8/layout/hProcess6"/>
    <dgm:cxn modelId="{BF65898E-A9A8-FB42-B1EA-699FFAF7C2E9}" type="presParOf" srcId="{2668DEEA-7571-3042-8D25-B9D4730D1A1E}" destId="{761AF690-7A9B-8142-845D-C64301D6E6BF}" srcOrd="0" destOrd="0" presId="urn:microsoft.com/office/officeart/2005/8/layout/hProcess6"/>
    <dgm:cxn modelId="{A90AC7EC-B0E9-524D-8A77-72C2A880C08E}" type="presParOf" srcId="{2668DEEA-7571-3042-8D25-B9D4730D1A1E}" destId="{3505F55A-E902-884A-A6E8-68363C575EB4}" srcOrd="1" destOrd="0" presId="urn:microsoft.com/office/officeart/2005/8/layout/hProcess6"/>
    <dgm:cxn modelId="{099A2F0A-9202-784A-9BB6-9F66EF7FD2BF}" type="presParOf" srcId="{2668DEEA-7571-3042-8D25-B9D4730D1A1E}" destId="{9C858E5C-BE18-2D48-B650-E41D9A770A10}" srcOrd="2" destOrd="0" presId="urn:microsoft.com/office/officeart/2005/8/layout/hProcess6"/>
    <dgm:cxn modelId="{3BA2E5FF-AB5C-EB4A-AF4F-CC1E43A37384}" type="presParOf" srcId="{2668DEEA-7571-3042-8D25-B9D4730D1A1E}" destId="{A246A913-94A1-2942-90E5-03E3CB458F92}"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E3C37-9DF2-477B-BA56-C63360FFA054}">
      <dsp:nvSpPr>
        <dsp:cNvPr id="0" name=""/>
        <dsp:cNvSpPr/>
      </dsp:nvSpPr>
      <dsp:spPr>
        <a:xfrm>
          <a:off x="4178047" y="2010674"/>
          <a:ext cx="1544560" cy="15445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STATISTICS</a:t>
          </a:r>
        </a:p>
      </dsp:txBody>
      <dsp:txXfrm>
        <a:off x="4404243" y="2236870"/>
        <a:ext cx="1092168" cy="1092168"/>
      </dsp:txXfrm>
    </dsp:sp>
    <dsp:sp modelId="{4303358F-4816-461A-8F81-4E8640E0A5FD}">
      <dsp:nvSpPr>
        <dsp:cNvPr id="0" name=""/>
        <dsp:cNvSpPr/>
      </dsp:nvSpPr>
      <dsp:spPr>
        <a:xfrm rot="16200000">
          <a:off x="4787115" y="1449391"/>
          <a:ext cx="326423" cy="52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36079" y="1603385"/>
        <a:ext cx="228496" cy="315090"/>
      </dsp:txXfrm>
    </dsp:sp>
    <dsp:sp modelId="{4E3A6CF5-256D-4592-BCD4-4DF803462BCC}">
      <dsp:nvSpPr>
        <dsp:cNvPr id="0" name=""/>
        <dsp:cNvSpPr/>
      </dsp:nvSpPr>
      <dsp:spPr>
        <a:xfrm>
          <a:off x="4255275" y="4677"/>
          <a:ext cx="1390104" cy="13901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aggregates of facts</a:t>
          </a:r>
        </a:p>
      </dsp:txBody>
      <dsp:txXfrm>
        <a:off x="4458851" y="208253"/>
        <a:ext cx="982952" cy="982952"/>
      </dsp:txXfrm>
    </dsp:sp>
    <dsp:sp modelId="{4FA4D2CE-9FFE-447B-B3BB-75941695EDBF}">
      <dsp:nvSpPr>
        <dsp:cNvPr id="0" name=""/>
        <dsp:cNvSpPr/>
      </dsp:nvSpPr>
      <dsp:spPr>
        <a:xfrm rot="19257357">
          <a:off x="5618704" y="1846311"/>
          <a:ext cx="325440" cy="52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29606" y="1982091"/>
        <a:ext cx="227808" cy="315090"/>
      </dsp:txXfrm>
    </dsp:sp>
    <dsp:sp modelId="{94F73946-4C59-486B-8E0E-458987CD1E6D}">
      <dsp:nvSpPr>
        <dsp:cNvPr id="0" name=""/>
        <dsp:cNvSpPr/>
      </dsp:nvSpPr>
      <dsp:spPr>
        <a:xfrm>
          <a:off x="5871796" y="776809"/>
          <a:ext cx="1390104" cy="13901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affected to a marked extent by multiplicity of causes</a:t>
          </a:r>
        </a:p>
      </dsp:txBody>
      <dsp:txXfrm>
        <a:off x="6075372" y="980385"/>
        <a:ext cx="982952" cy="982952"/>
      </dsp:txXfrm>
    </dsp:sp>
    <dsp:sp modelId="{C164418A-E23F-4CC8-823B-F2417C7E92B0}">
      <dsp:nvSpPr>
        <dsp:cNvPr id="0" name=""/>
        <dsp:cNvSpPr/>
      </dsp:nvSpPr>
      <dsp:spPr>
        <a:xfrm rot="771429">
          <a:off x="5831252" y="2758696"/>
          <a:ext cx="326423" cy="52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832480" y="2852831"/>
        <a:ext cx="228496" cy="315090"/>
      </dsp:txXfrm>
    </dsp:sp>
    <dsp:sp modelId="{7725271D-AEDE-4604-B0E4-679ECB9C0D43}">
      <dsp:nvSpPr>
        <dsp:cNvPr id="0" name=""/>
        <dsp:cNvSpPr/>
      </dsp:nvSpPr>
      <dsp:spPr>
        <a:xfrm>
          <a:off x="6286269" y="2551463"/>
          <a:ext cx="1390104" cy="13901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numerically expressed, enumerated or estimated</a:t>
          </a:r>
        </a:p>
      </dsp:txBody>
      <dsp:txXfrm>
        <a:off x="6489845" y="2755039"/>
        <a:ext cx="982952" cy="982952"/>
      </dsp:txXfrm>
    </dsp:sp>
    <dsp:sp modelId="{48AC8B68-3269-4E43-BA93-81837EB58CE5}">
      <dsp:nvSpPr>
        <dsp:cNvPr id="0" name=""/>
        <dsp:cNvSpPr/>
      </dsp:nvSpPr>
      <dsp:spPr>
        <a:xfrm rot="3857143">
          <a:off x="5251800" y="3485306"/>
          <a:ext cx="326423" cy="52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279519" y="3546221"/>
        <a:ext cx="228496" cy="315090"/>
      </dsp:txXfrm>
    </dsp:sp>
    <dsp:sp modelId="{F931F8A4-21FF-4875-B8F8-1E13EACEBC67}">
      <dsp:nvSpPr>
        <dsp:cNvPr id="0" name=""/>
        <dsp:cNvSpPr/>
      </dsp:nvSpPr>
      <dsp:spPr>
        <a:xfrm>
          <a:off x="5159152" y="3964823"/>
          <a:ext cx="1390104" cy="13901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according to reasonable standards of accuracy</a:t>
          </a:r>
        </a:p>
      </dsp:txBody>
      <dsp:txXfrm>
        <a:off x="5362728" y="4168399"/>
        <a:ext cx="982952" cy="982952"/>
      </dsp:txXfrm>
    </dsp:sp>
    <dsp:sp modelId="{0BC387B5-38E3-4AAB-81D0-E527EAD66922}">
      <dsp:nvSpPr>
        <dsp:cNvPr id="0" name=""/>
        <dsp:cNvSpPr/>
      </dsp:nvSpPr>
      <dsp:spPr>
        <a:xfrm rot="6942857">
          <a:off x="4322431" y="3485306"/>
          <a:ext cx="326423" cy="52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392639" y="3546221"/>
        <a:ext cx="228496" cy="315090"/>
      </dsp:txXfrm>
    </dsp:sp>
    <dsp:sp modelId="{5F118A83-1A97-4AFD-A211-3E728A1D4580}">
      <dsp:nvSpPr>
        <dsp:cNvPr id="0" name=""/>
        <dsp:cNvSpPr/>
      </dsp:nvSpPr>
      <dsp:spPr>
        <a:xfrm>
          <a:off x="3351398" y="3964823"/>
          <a:ext cx="1390104" cy="13901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collected in a systematic manner</a:t>
          </a:r>
        </a:p>
      </dsp:txBody>
      <dsp:txXfrm>
        <a:off x="3554974" y="4168399"/>
        <a:ext cx="982952" cy="982952"/>
      </dsp:txXfrm>
    </dsp:sp>
    <dsp:sp modelId="{33164D8C-FEF6-4584-9C36-6F500C5F76FB}">
      <dsp:nvSpPr>
        <dsp:cNvPr id="0" name=""/>
        <dsp:cNvSpPr/>
      </dsp:nvSpPr>
      <dsp:spPr>
        <a:xfrm rot="10028571">
          <a:off x="3742979" y="2758696"/>
          <a:ext cx="326423" cy="52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839678" y="2852831"/>
        <a:ext cx="228496" cy="315090"/>
      </dsp:txXfrm>
    </dsp:sp>
    <dsp:sp modelId="{73317441-3C5E-4816-9248-A64D479189F2}">
      <dsp:nvSpPr>
        <dsp:cNvPr id="0" name=""/>
        <dsp:cNvSpPr/>
      </dsp:nvSpPr>
      <dsp:spPr>
        <a:xfrm>
          <a:off x="2224281" y="2551463"/>
          <a:ext cx="1390104" cy="13901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manner for pre determined purpose</a:t>
          </a:r>
        </a:p>
      </dsp:txBody>
      <dsp:txXfrm>
        <a:off x="2427857" y="2755039"/>
        <a:ext cx="982952" cy="982952"/>
      </dsp:txXfrm>
    </dsp:sp>
    <dsp:sp modelId="{8F13C8AC-C1B7-45A7-B61A-094FA892E947}">
      <dsp:nvSpPr>
        <dsp:cNvPr id="0" name=""/>
        <dsp:cNvSpPr/>
      </dsp:nvSpPr>
      <dsp:spPr>
        <a:xfrm rot="13114286">
          <a:off x="3949783" y="1852629"/>
          <a:ext cx="326423" cy="52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037028" y="1988187"/>
        <a:ext cx="228496" cy="315090"/>
      </dsp:txXfrm>
    </dsp:sp>
    <dsp:sp modelId="{2830FE0B-4348-494C-97D7-BF46741A6022}">
      <dsp:nvSpPr>
        <dsp:cNvPr id="0" name=""/>
        <dsp:cNvSpPr/>
      </dsp:nvSpPr>
      <dsp:spPr>
        <a:xfrm>
          <a:off x="2626544" y="789033"/>
          <a:ext cx="1390104" cy="13901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placed in relation to each other.</a:t>
          </a:r>
        </a:p>
      </dsp:txBody>
      <dsp:txXfrm>
        <a:off x="2830120" y="992609"/>
        <a:ext cx="982952" cy="982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6777A-21CD-CC4D-81BF-59C4F6BABE73}">
      <dsp:nvSpPr>
        <dsp:cNvPr id="0" name=""/>
        <dsp:cNvSpPr/>
      </dsp:nvSpPr>
      <dsp:spPr>
        <a:xfrm>
          <a:off x="605192" y="1304176"/>
          <a:ext cx="2420757" cy="211604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Quantitative</a:t>
          </a:r>
        </a:p>
        <a:p>
          <a:pPr marL="114300" lvl="1" indent="-114300" algn="l" defTabSz="622300">
            <a:lnSpc>
              <a:spcPct val="90000"/>
            </a:lnSpc>
            <a:spcBef>
              <a:spcPct val="0"/>
            </a:spcBef>
            <a:spcAft>
              <a:spcPct val="15000"/>
            </a:spcAft>
            <a:buChar char="•"/>
          </a:pPr>
          <a:r>
            <a:rPr lang="en-GB" sz="1400" kern="1200" dirty="0"/>
            <a:t>Qualitative</a:t>
          </a:r>
        </a:p>
      </dsp:txBody>
      <dsp:txXfrm>
        <a:off x="1210381" y="1621583"/>
        <a:ext cx="1180119" cy="1481232"/>
      </dsp:txXfrm>
    </dsp:sp>
    <dsp:sp modelId="{098D7EE9-491D-5149-9E34-BCCBD71A1F45}">
      <dsp:nvSpPr>
        <dsp:cNvPr id="0" name=""/>
        <dsp:cNvSpPr/>
      </dsp:nvSpPr>
      <dsp:spPr>
        <a:xfrm>
          <a:off x="2" y="1757010"/>
          <a:ext cx="1210378" cy="12103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Data</a:t>
          </a:r>
        </a:p>
      </dsp:txBody>
      <dsp:txXfrm>
        <a:off x="177258" y="1934266"/>
        <a:ext cx="855866" cy="855866"/>
      </dsp:txXfrm>
    </dsp:sp>
    <dsp:sp modelId="{1A31AF3F-3593-B146-A20C-06A40104288C}">
      <dsp:nvSpPr>
        <dsp:cNvPr id="0" name=""/>
        <dsp:cNvSpPr/>
      </dsp:nvSpPr>
      <dsp:spPr>
        <a:xfrm>
          <a:off x="3643895" y="1318036"/>
          <a:ext cx="2420757" cy="211604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Statistics</a:t>
          </a:r>
        </a:p>
        <a:p>
          <a:pPr marL="114300" lvl="1" indent="-114300" algn="l" defTabSz="622300">
            <a:lnSpc>
              <a:spcPct val="90000"/>
            </a:lnSpc>
            <a:spcBef>
              <a:spcPct val="0"/>
            </a:spcBef>
            <a:spcAft>
              <a:spcPct val="15000"/>
            </a:spcAft>
            <a:buChar char="•"/>
          </a:pPr>
          <a:r>
            <a:rPr lang="en-GB" sz="1400" kern="1200" dirty="0"/>
            <a:t>Mathematics</a:t>
          </a:r>
        </a:p>
      </dsp:txBody>
      <dsp:txXfrm>
        <a:off x="4249085" y="1635443"/>
        <a:ext cx="1180119" cy="1481232"/>
      </dsp:txXfrm>
    </dsp:sp>
    <dsp:sp modelId="{DF30F2C2-51FC-C546-8821-1EE29A37BC51}">
      <dsp:nvSpPr>
        <dsp:cNvPr id="0" name=""/>
        <dsp:cNvSpPr/>
      </dsp:nvSpPr>
      <dsp:spPr>
        <a:xfrm>
          <a:off x="3066412" y="1770869"/>
          <a:ext cx="1210378" cy="12103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Process</a:t>
          </a:r>
          <a:endParaRPr lang="en-GB" sz="1100" kern="1200" dirty="0"/>
        </a:p>
      </dsp:txBody>
      <dsp:txXfrm>
        <a:off x="3243668" y="1948125"/>
        <a:ext cx="855866" cy="855866"/>
      </dsp:txXfrm>
    </dsp:sp>
    <dsp:sp modelId="{3505F55A-E902-884A-A6E8-68363C575EB4}">
      <dsp:nvSpPr>
        <dsp:cNvPr id="0" name=""/>
        <dsp:cNvSpPr/>
      </dsp:nvSpPr>
      <dsp:spPr>
        <a:xfrm>
          <a:off x="7277424" y="1318036"/>
          <a:ext cx="2420757" cy="211604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Knowledge</a:t>
          </a:r>
        </a:p>
        <a:p>
          <a:pPr marL="114300" lvl="1" indent="-114300" algn="l" defTabSz="622300">
            <a:lnSpc>
              <a:spcPct val="90000"/>
            </a:lnSpc>
            <a:spcBef>
              <a:spcPct val="0"/>
            </a:spcBef>
            <a:spcAft>
              <a:spcPct val="15000"/>
            </a:spcAft>
            <a:buChar char="•"/>
          </a:pPr>
          <a:r>
            <a:rPr lang="en-GB" sz="1400" kern="1200" dirty="0"/>
            <a:t>Wisdom</a:t>
          </a:r>
        </a:p>
      </dsp:txBody>
      <dsp:txXfrm>
        <a:off x="7882614" y="1635443"/>
        <a:ext cx="1180119" cy="1481232"/>
      </dsp:txXfrm>
    </dsp:sp>
    <dsp:sp modelId="{A246A913-94A1-2942-90E5-03E3CB458F92}">
      <dsp:nvSpPr>
        <dsp:cNvPr id="0" name=""/>
        <dsp:cNvSpPr/>
      </dsp:nvSpPr>
      <dsp:spPr>
        <a:xfrm>
          <a:off x="6077398" y="1757010"/>
          <a:ext cx="1845863" cy="12103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Information</a:t>
          </a:r>
          <a:endParaRPr lang="en-GB" sz="1100" kern="1200" dirty="0"/>
        </a:p>
      </dsp:txBody>
      <dsp:txXfrm>
        <a:off x="6347718" y="1934266"/>
        <a:ext cx="1305223" cy="85586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B0A4-A1FA-41CC-B481-55A7619341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121F06-AB60-4216-9304-4F43FD999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7E36AF-C6C5-4D30-B727-47A7E4BB283C}"/>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5" name="Footer Placeholder 4">
            <a:extLst>
              <a:ext uri="{FF2B5EF4-FFF2-40B4-BE49-F238E27FC236}">
                <a16:creationId xmlns:a16="http://schemas.microsoft.com/office/drawing/2014/main" id="{7169AA12-C2E3-409B-A340-A799894A5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64D32-FFEC-4A18-9390-0A7EFFCDE9F3}"/>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308931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2698-EAA8-46EA-B2BB-AE5E08419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67BDB-9FD1-4533-9A1D-43E7502E4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9938D-DC09-4C45-858F-18C0A8D7A4C9}"/>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5" name="Footer Placeholder 4">
            <a:extLst>
              <a:ext uri="{FF2B5EF4-FFF2-40B4-BE49-F238E27FC236}">
                <a16:creationId xmlns:a16="http://schemas.microsoft.com/office/drawing/2014/main" id="{C1D511C8-F333-4BD3-AA9E-4968ECED3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F2FCC-15CB-441E-BD37-F3E68F0E35AC}"/>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66304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6FFB6-66C8-4310-978D-FEBF772842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D45C0C-B356-4C1C-A66F-8B8227F50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ABF2F-4BFB-47E3-AE36-0E5D4572D011}"/>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5" name="Footer Placeholder 4">
            <a:extLst>
              <a:ext uri="{FF2B5EF4-FFF2-40B4-BE49-F238E27FC236}">
                <a16:creationId xmlns:a16="http://schemas.microsoft.com/office/drawing/2014/main" id="{B6B468B6-401C-4F6A-A5FF-FA8E1A0C3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B65CB-497E-413D-9245-DDAC7D45C0E8}"/>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45026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GB"/>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GB"/>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GB"/>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grpSp>
        <p:nvGrpSpPr>
          <p:cNvPr id="19" name="Group 18">
            <a:extLst>
              <a:ext uri="{FF2B5EF4-FFF2-40B4-BE49-F238E27FC236}">
                <a16:creationId xmlns:a16="http://schemas.microsoft.com/office/drawing/2014/main" id="{CE76EE94-4211-3F45-A884-87BA11EF2BE8}"/>
              </a:ext>
            </a:extLst>
          </p:cNvPr>
          <p:cNvGrpSpPr/>
          <p:nvPr/>
        </p:nvGrpSpPr>
        <p:grpSpPr>
          <a:xfrm rot="5400000">
            <a:off x="-21619" y="1088453"/>
            <a:ext cx="910099" cy="99010"/>
            <a:chOff x="622418" y="280927"/>
            <a:chExt cx="2335705" cy="254101"/>
          </a:xfrm>
        </p:grpSpPr>
        <p:sp>
          <p:nvSpPr>
            <p:cNvPr id="20" name="Oval 19">
              <a:extLst>
                <a:ext uri="{FF2B5EF4-FFF2-40B4-BE49-F238E27FC236}">
                  <a16:creationId xmlns:a16="http://schemas.microsoft.com/office/drawing/2014/main" id="{7DA110EB-C401-1D44-95E9-E6554F59B9D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DC3EB11-9AEC-0F43-852C-52455107BCB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CB82A200-F11A-1844-8D6E-A13CE8F5EF2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D333CA45-5F3B-5743-96AB-2A7A170579B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3C934FFC-DCAB-344D-9A0E-6F77DE86194F}"/>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FF3BF438-B095-8A48-BB46-94155C0F208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BCA1A9A-0A9A-F845-B2B1-C2C76CD16812}"/>
              </a:ext>
            </a:extLst>
          </p:cNvPr>
          <p:cNvGrpSpPr/>
          <p:nvPr userDrawn="1"/>
        </p:nvGrpSpPr>
        <p:grpSpPr>
          <a:xfrm rot="5400000">
            <a:off x="-21619" y="1088453"/>
            <a:ext cx="910099" cy="99010"/>
            <a:chOff x="622418" y="280927"/>
            <a:chExt cx="2335705" cy="254101"/>
          </a:xfrm>
        </p:grpSpPr>
        <p:sp>
          <p:nvSpPr>
            <p:cNvPr id="40" name="Oval 39">
              <a:extLst>
                <a:ext uri="{FF2B5EF4-FFF2-40B4-BE49-F238E27FC236}">
                  <a16:creationId xmlns:a16="http://schemas.microsoft.com/office/drawing/2014/main" id="{6D6C3CE3-DC3B-A546-AF19-7AE589B72F8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44943F53-C790-0F46-94C0-5747358D0DF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CF6FCC4A-B0A1-C54B-B208-EC3504C25622}"/>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EAE0C1E2-1BF4-2745-A2CF-F0851163ABFA}"/>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C7686698-5363-274E-A32C-A193027632B2}"/>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5EB2E19C-2662-6E4F-B509-5470C4489D11}"/>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317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F3A9-D14D-42D3-9863-1DB03A93D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040E75-8C60-4BAA-B4AA-EE7050F23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8546E-8BC9-4795-8400-D8E732882691}"/>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5" name="Footer Placeholder 4">
            <a:extLst>
              <a:ext uri="{FF2B5EF4-FFF2-40B4-BE49-F238E27FC236}">
                <a16:creationId xmlns:a16="http://schemas.microsoft.com/office/drawing/2014/main" id="{DADCECD6-37F9-4EF7-A1D8-B1DDE43FF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F9F5C-895F-410D-9A50-F284E10AD473}"/>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91262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6552-E05F-4ED6-894B-44353A970E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129ABD-5182-4371-8C95-3DAB79CFE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2FDD7-8968-4F29-91B9-464A8EDCD0BF}"/>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5" name="Footer Placeholder 4">
            <a:extLst>
              <a:ext uri="{FF2B5EF4-FFF2-40B4-BE49-F238E27FC236}">
                <a16:creationId xmlns:a16="http://schemas.microsoft.com/office/drawing/2014/main" id="{552E7AB3-180E-4692-819A-A67B9BF11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C1C44-9A3F-4612-BFE1-DD4DC166D021}"/>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78046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25A3-4E73-45CC-B87C-B7CF97D694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11926-2A52-4010-8663-6FCA4D01F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AB1B9E-7213-4A14-AAC4-86E4911DC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CF4522-7C7A-4F02-935D-D56AF7F34A38}"/>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6" name="Footer Placeholder 5">
            <a:extLst>
              <a:ext uri="{FF2B5EF4-FFF2-40B4-BE49-F238E27FC236}">
                <a16:creationId xmlns:a16="http://schemas.microsoft.com/office/drawing/2014/main" id="{15372903-304E-4BB4-8DC6-84D33D1EA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0FD3B3-85B6-4BAC-8BD9-0F8DDA3D50BE}"/>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23647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42B1-7E00-4393-B770-A8448CDB26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952D7B-CC5A-40EC-985C-1737E5D53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7D5B4-AF84-469F-9432-995158210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1E9445-FA4A-4905-9B76-AE039C5ED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40C182-C37D-412C-B359-B17067773A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EA926-75C8-4E99-9BA0-D196B2DA4318}"/>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8" name="Footer Placeholder 7">
            <a:extLst>
              <a:ext uri="{FF2B5EF4-FFF2-40B4-BE49-F238E27FC236}">
                <a16:creationId xmlns:a16="http://schemas.microsoft.com/office/drawing/2014/main" id="{E2B8439B-9D3E-4CFF-914E-1AA1245E5D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E60CFE-BA69-4BA7-92AE-A4D942B14E15}"/>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907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DF08-83AF-4A28-AF6B-1A7D9C314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C95173-5D92-437D-B6F1-7C7BF3EF99BA}"/>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4" name="Footer Placeholder 3">
            <a:extLst>
              <a:ext uri="{FF2B5EF4-FFF2-40B4-BE49-F238E27FC236}">
                <a16:creationId xmlns:a16="http://schemas.microsoft.com/office/drawing/2014/main" id="{91E3DB00-D813-4392-A14F-40865FDA3B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2E5135-D77F-4409-A40A-5554EC6D9250}"/>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11750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F96ED-967D-4E06-AC34-071B326F7E8A}"/>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3" name="Footer Placeholder 2">
            <a:extLst>
              <a:ext uri="{FF2B5EF4-FFF2-40B4-BE49-F238E27FC236}">
                <a16:creationId xmlns:a16="http://schemas.microsoft.com/office/drawing/2014/main" id="{1B6E8A8A-AFA7-4CAA-B21D-643EFB2832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A7DCF-54DE-4A05-81E4-73B3B377DE73}"/>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59310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967B-3195-4F38-928A-A0E8DC54E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531DF1-6E73-4D72-B65A-A40745BED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56B3D3-1C38-4FA9-B361-AEA5739E9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C9BB2-5B14-4314-B7A8-4C53989D5831}"/>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6" name="Footer Placeholder 5">
            <a:extLst>
              <a:ext uri="{FF2B5EF4-FFF2-40B4-BE49-F238E27FC236}">
                <a16:creationId xmlns:a16="http://schemas.microsoft.com/office/drawing/2014/main" id="{0404150F-065B-4EA5-96C0-73994FFD9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9E092-C7C8-4A2C-934A-9C1F3D642740}"/>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72750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B48D-EC00-4DFB-9FFD-CBACD5D8E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18458E-CA0D-42BE-97B4-0D0BBBC78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79DA40-6B0A-4DF9-81AC-E7589FE1C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F5474-F632-402D-A064-CBF699C7E6C5}"/>
              </a:ext>
            </a:extLst>
          </p:cNvPr>
          <p:cNvSpPr>
            <a:spLocks noGrp="1"/>
          </p:cNvSpPr>
          <p:nvPr>
            <p:ph type="dt" sz="half" idx="10"/>
          </p:nvPr>
        </p:nvSpPr>
        <p:spPr/>
        <p:txBody>
          <a:bodyPr/>
          <a:lstStyle/>
          <a:p>
            <a:fld id="{CF2AFC3C-6CEE-47D5-87CB-AC5D72776C89}" type="datetimeFigureOut">
              <a:rPr lang="en-IN" smtClean="0"/>
              <a:t>15-03-2021</a:t>
            </a:fld>
            <a:endParaRPr lang="en-IN"/>
          </a:p>
        </p:txBody>
      </p:sp>
      <p:sp>
        <p:nvSpPr>
          <p:cNvPr id="6" name="Footer Placeholder 5">
            <a:extLst>
              <a:ext uri="{FF2B5EF4-FFF2-40B4-BE49-F238E27FC236}">
                <a16:creationId xmlns:a16="http://schemas.microsoft.com/office/drawing/2014/main" id="{2502F8DF-4D9E-4F98-8A02-44591AD4D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CAD8B9-A4A2-4EAA-9724-1771191EEBDD}"/>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399293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8BD3E-A55B-4BD8-94DE-3F1ECA2EC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CDAFED-BCBB-44C3-9149-110B9BA7A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DF56D-B5C2-4C00-998B-7087C6AC5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AFC3C-6CEE-47D5-87CB-AC5D72776C89}" type="datetimeFigureOut">
              <a:rPr lang="en-IN" smtClean="0"/>
              <a:t>15-03-2021</a:t>
            </a:fld>
            <a:endParaRPr lang="en-IN"/>
          </a:p>
        </p:txBody>
      </p:sp>
      <p:sp>
        <p:nvSpPr>
          <p:cNvPr id="5" name="Footer Placeholder 4">
            <a:extLst>
              <a:ext uri="{FF2B5EF4-FFF2-40B4-BE49-F238E27FC236}">
                <a16:creationId xmlns:a16="http://schemas.microsoft.com/office/drawing/2014/main" id="{EF0387BB-3FD2-4FA9-91B5-5D6FC7F18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604695-90A1-4439-B428-76E6D1505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890A5-8DE9-44AE-BDBF-4844EAEA3721}" type="slidenum">
              <a:rPr lang="en-IN" smtClean="0"/>
              <a:t>‹#›</a:t>
            </a:fld>
            <a:endParaRPr lang="en-IN"/>
          </a:p>
        </p:txBody>
      </p:sp>
    </p:spTree>
    <p:extLst>
      <p:ext uri="{BB962C8B-B14F-4D97-AF65-F5344CB8AC3E}">
        <p14:creationId xmlns:p14="http://schemas.microsoft.com/office/powerpoint/2010/main" val="304613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B185-BF27-4BD0-BB71-E60625200065}"/>
              </a:ext>
            </a:extLst>
          </p:cNvPr>
          <p:cNvSpPr>
            <a:spLocks noGrp="1"/>
          </p:cNvSpPr>
          <p:nvPr>
            <p:ph type="ctrTitle"/>
          </p:nvPr>
        </p:nvSpPr>
        <p:spPr/>
        <p:txBody>
          <a:bodyPr/>
          <a:lstStyle/>
          <a:p>
            <a:r>
              <a:rPr lang="en-US" dirty="0"/>
              <a:t>STATISTICS</a:t>
            </a:r>
            <a:br>
              <a:rPr lang="en-IN" dirty="0"/>
            </a:br>
            <a:endParaRPr lang="en-IN" dirty="0"/>
          </a:p>
        </p:txBody>
      </p:sp>
      <p:sp>
        <p:nvSpPr>
          <p:cNvPr id="3" name="Subtitle 2">
            <a:extLst>
              <a:ext uri="{FF2B5EF4-FFF2-40B4-BE49-F238E27FC236}">
                <a16:creationId xmlns:a16="http://schemas.microsoft.com/office/drawing/2014/main" id="{E2333D08-D561-4A3F-987D-E0007572062E}"/>
              </a:ext>
            </a:extLst>
          </p:cNvPr>
          <p:cNvSpPr>
            <a:spLocks noGrp="1"/>
          </p:cNvSpPr>
          <p:nvPr>
            <p:ph type="subTitle" idx="1"/>
          </p:nvPr>
        </p:nvSpPr>
        <p:spPr/>
        <p:txBody>
          <a:bodyPr>
            <a:normAutofit/>
          </a:bodyPr>
          <a:lstStyle/>
          <a:p>
            <a:r>
              <a:rPr lang="en-IN" dirty="0"/>
              <a:t>CO4- </a:t>
            </a:r>
            <a:r>
              <a:rPr lang="en-IN" b="1" dirty="0">
                <a:effectLst/>
                <a:latin typeface="Times New Roman" panose="02020603050405020304" pitchFamily="18" charset="0"/>
                <a:ea typeface="Times New Roman" panose="02020603050405020304" pitchFamily="18" charset="0"/>
              </a:rPr>
              <a:t>Inferential Statistical Analysis</a:t>
            </a:r>
            <a:endParaRPr lang="en-IN" dirty="0"/>
          </a:p>
        </p:txBody>
      </p:sp>
    </p:spTree>
    <p:extLst>
      <p:ext uri="{BB962C8B-B14F-4D97-AF65-F5344CB8AC3E}">
        <p14:creationId xmlns:p14="http://schemas.microsoft.com/office/powerpoint/2010/main" val="420868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5F21-7D11-E146-B74E-81517C131620}"/>
              </a:ext>
            </a:extLst>
          </p:cNvPr>
          <p:cNvSpPr>
            <a:spLocks noGrp="1"/>
          </p:cNvSpPr>
          <p:nvPr>
            <p:ph type="title"/>
          </p:nvPr>
        </p:nvSpPr>
        <p:spPr/>
        <p:txBody>
          <a:bodyPr/>
          <a:lstStyle/>
          <a:p>
            <a:r>
              <a:rPr lang="en-US" dirty="0"/>
              <a:t>Datum - Data - Information</a:t>
            </a:r>
          </a:p>
        </p:txBody>
      </p:sp>
      <p:graphicFrame>
        <p:nvGraphicFramePr>
          <p:cNvPr id="4" name="Diagram 3">
            <a:extLst>
              <a:ext uri="{FF2B5EF4-FFF2-40B4-BE49-F238E27FC236}">
                <a16:creationId xmlns:a16="http://schemas.microsoft.com/office/drawing/2014/main" id="{094376BF-9D8D-7E4F-B400-B46128B536C2}"/>
              </a:ext>
            </a:extLst>
          </p:cNvPr>
          <p:cNvGraphicFramePr/>
          <p:nvPr/>
        </p:nvGraphicFramePr>
        <p:xfrm>
          <a:off x="1025236" y="1510145"/>
          <a:ext cx="9698182"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699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Measure of Central Tendency</a:t>
            </a:r>
            <a:endParaRPr lang="en-IN" dirty="0"/>
          </a:p>
        </p:txBody>
      </p:sp>
    </p:spTree>
    <p:extLst>
      <p:ext uri="{BB962C8B-B14F-4D97-AF65-F5344CB8AC3E}">
        <p14:creationId xmlns:p14="http://schemas.microsoft.com/office/powerpoint/2010/main" val="270415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of central tendency</a:t>
            </a:r>
            <a:endParaRPr lang="en-IN" dirty="0"/>
          </a:p>
        </p:txBody>
      </p:sp>
      <p:sp>
        <p:nvSpPr>
          <p:cNvPr id="3" name="Content Placeholder 2"/>
          <p:cNvSpPr>
            <a:spLocks noGrp="1"/>
          </p:cNvSpPr>
          <p:nvPr>
            <p:ph idx="1"/>
          </p:nvPr>
        </p:nvSpPr>
        <p:spPr/>
        <p:txBody>
          <a:bodyPr>
            <a:normAutofit/>
          </a:bodyPr>
          <a:lstStyle/>
          <a:p>
            <a:r>
              <a:rPr lang="en-US" dirty="0"/>
              <a:t>Otherwise called as:</a:t>
            </a:r>
          </a:p>
          <a:p>
            <a:r>
              <a:rPr lang="en-US" b="1" dirty="0"/>
              <a:t>Measure of central tendency </a:t>
            </a:r>
            <a:r>
              <a:rPr lang="en-US" dirty="0"/>
              <a:t>:</a:t>
            </a:r>
            <a:r>
              <a:rPr lang="en-US" sz="2400" dirty="0"/>
              <a:t>All the observations in the data, will </a:t>
            </a:r>
            <a:r>
              <a:rPr lang="en-US" sz="2400" b="1" dirty="0"/>
              <a:t>tend</a:t>
            </a:r>
            <a:r>
              <a:rPr lang="en-US" sz="2400" dirty="0"/>
              <a:t> towards the mean value(</a:t>
            </a:r>
            <a:r>
              <a:rPr lang="en-US" sz="2400" b="1" dirty="0"/>
              <a:t>Central </a:t>
            </a:r>
            <a:r>
              <a:rPr lang="en-US" sz="2400" dirty="0"/>
              <a:t>value)</a:t>
            </a:r>
          </a:p>
          <a:p>
            <a:pPr marL="0" indent="0">
              <a:lnSpc>
                <a:spcPct val="150000"/>
              </a:lnSpc>
              <a:buNone/>
            </a:pPr>
            <a:r>
              <a:rPr lang="en-US" dirty="0"/>
              <a:t>       Arithmetic mean (Simple and Weighted), Median, Mode, Geometric Mean, Harmonic Mean</a:t>
            </a:r>
          </a:p>
          <a:p>
            <a:pPr lvl="1"/>
            <a:endParaRPr lang="en-US" b="1" dirty="0"/>
          </a:p>
          <a:p>
            <a:pPr lvl="1"/>
            <a:r>
              <a:rPr lang="en-US" b="1" dirty="0"/>
              <a:t>Measures of Dispersion</a:t>
            </a:r>
            <a:r>
              <a:rPr lang="en-US" dirty="0"/>
              <a:t> :</a:t>
            </a:r>
          </a:p>
          <a:p>
            <a:pPr lvl="1"/>
            <a:r>
              <a:rPr lang="en-US" b="1" dirty="0"/>
              <a:t>Averages</a:t>
            </a:r>
          </a:p>
          <a:p>
            <a:pPr marL="0" indent="0">
              <a:buNone/>
            </a:pPr>
            <a:endParaRPr lang="en-IN" dirty="0"/>
          </a:p>
        </p:txBody>
      </p:sp>
    </p:spTree>
    <p:extLst>
      <p:ext uri="{BB962C8B-B14F-4D97-AF65-F5344CB8AC3E}">
        <p14:creationId xmlns:p14="http://schemas.microsoft.com/office/powerpoint/2010/main" val="2396564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EADC-71B6-47A8-B0CD-6F110F68535B}"/>
              </a:ext>
            </a:extLst>
          </p:cNvPr>
          <p:cNvSpPr>
            <a:spLocks noGrp="1"/>
          </p:cNvSpPr>
          <p:nvPr>
            <p:ph type="title"/>
          </p:nvPr>
        </p:nvSpPr>
        <p:spPr/>
        <p:txBody>
          <a:bodyPr/>
          <a:lstStyle/>
          <a:p>
            <a:r>
              <a:rPr lang="en-US" dirty="0"/>
              <a:t>Measures of Dispersion</a:t>
            </a:r>
            <a:endParaRPr lang="en-IN" dirty="0"/>
          </a:p>
        </p:txBody>
      </p:sp>
      <p:sp>
        <p:nvSpPr>
          <p:cNvPr id="3" name="Content Placeholder 2">
            <a:extLst>
              <a:ext uri="{FF2B5EF4-FFF2-40B4-BE49-F238E27FC236}">
                <a16:creationId xmlns:a16="http://schemas.microsoft.com/office/drawing/2014/main" id="{98D2AED6-893D-4D6A-9849-5EEA1FCC47C1}"/>
              </a:ext>
            </a:extLst>
          </p:cNvPr>
          <p:cNvSpPr>
            <a:spLocks noGrp="1"/>
          </p:cNvSpPr>
          <p:nvPr>
            <p:ph idx="1"/>
          </p:nvPr>
        </p:nvSpPr>
        <p:spPr/>
        <p:txBody>
          <a:bodyPr>
            <a:normAutofit lnSpcReduction="10000"/>
          </a:bodyPr>
          <a:lstStyle/>
          <a:p>
            <a:r>
              <a:rPr lang="en-US" dirty="0"/>
              <a:t>To understand the pattern of the data , its spread and variability.</a:t>
            </a:r>
          </a:p>
          <a:p>
            <a:pPr marL="0" indent="0">
              <a:buNone/>
            </a:pPr>
            <a:endParaRPr lang="en-US" dirty="0"/>
          </a:p>
          <a:p>
            <a:r>
              <a:rPr lang="en-US" dirty="0"/>
              <a:t>Additional information that enables to judge the reliability of Measure of Central Tendency.</a:t>
            </a:r>
          </a:p>
          <a:p>
            <a:pPr>
              <a:buNone/>
            </a:pPr>
            <a:endParaRPr lang="en-US" dirty="0"/>
          </a:p>
          <a:p>
            <a:r>
              <a:rPr lang="en-US" dirty="0"/>
              <a:t>To understand the dispersion of data to make appropriate analysis and interpretation</a:t>
            </a:r>
          </a:p>
          <a:p>
            <a:endParaRPr lang="en-US" dirty="0"/>
          </a:p>
          <a:p>
            <a:r>
              <a:rPr lang="en-US" dirty="0"/>
              <a:t>Compare the dispersion of various samples and avoid choosing widely dispersed samples.</a:t>
            </a:r>
          </a:p>
          <a:p>
            <a:endParaRPr lang="en-IN" dirty="0"/>
          </a:p>
        </p:txBody>
      </p:sp>
    </p:spTree>
    <p:extLst>
      <p:ext uri="{BB962C8B-B14F-4D97-AF65-F5344CB8AC3E}">
        <p14:creationId xmlns:p14="http://schemas.microsoft.com/office/powerpoint/2010/main" val="17552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ACB1-DE48-4455-8512-8266CEA78075}"/>
              </a:ext>
            </a:extLst>
          </p:cNvPr>
          <p:cNvSpPr>
            <a:spLocks noGrp="1"/>
          </p:cNvSpPr>
          <p:nvPr>
            <p:ph type="title"/>
          </p:nvPr>
        </p:nvSpPr>
        <p:spPr/>
        <p:txBody>
          <a:bodyPr/>
          <a:lstStyle/>
          <a:p>
            <a:r>
              <a:rPr lang="en-US" dirty="0"/>
              <a:t>Range</a:t>
            </a:r>
            <a:endParaRPr lang="en-IN" dirty="0"/>
          </a:p>
        </p:txBody>
      </p:sp>
      <p:sp>
        <p:nvSpPr>
          <p:cNvPr id="3" name="Content Placeholder 2">
            <a:extLst>
              <a:ext uri="{FF2B5EF4-FFF2-40B4-BE49-F238E27FC236}">
                <a16:creationId xmlns:a16="http://schemas.microsoft.com/office/drawing/2014/main" id="{35572976-E025-4831-9FFE-A19F50992C5C}"/>
              </a:ext>
            </a:extLst>
          </p:cNvPr>
          <p:cNvSpPr>
            <a:spLocks noGrp="1"/>
          </p:cNvSpPr>
          <p:nvPr>
            <p:ph idx="1"/>
          </p:nvPr>
        </p:nvSpPr>
        <p:spPr/>
        <p:txBody>
          <a:bodyPr/>
          <a:lstStyle/>
          <a:p>
            <a:pPr>
              <a:buNone/>
            </a:pPr>
            <a:r>
              <a:rPr lang="en-US" dirty="0"/>
              <a:t>Range = Value of the highest observation  - 			Value of the lowest observation</a:t>
            </a:r>
          </a:p>
          <a:p>
            <a:pPr>
              <a:buNone/>
            </a:pPr>
            <a:endParaRPr lang="en-US" dirty="0"/>
          </a:p>
          <a:p>
            <a:pPr>
              <a:buNone/>
            </a:pPr>
            <a:r>
              <a:rPr lang="en-US" dirty="0"/>
              <a:t>Otherwise,</a:t>
            </a:r>
          </a:p>
          <a:p>
            <a:pPr>
              <a:buNone/>
            </a:pPr>
            <a:r>
              <a:rPr lang="en-US" dirty="0"/>
              <a:t>Range = Maximum value – Minimum Value</a:t>
            </a:r>
          </a:p>
          <a:p>
            <a:endParaRPr lang="en-IN" dirty="0"/>
          </a:p>
        </p:txBody>
      </p:sp>
    </p:spTree>
    <p:extLst>
      <p:ext uri="{BB962C8B-B14F-4D97-AF65-F5344CB8AC3E}">
        <p14:creationId xmlns:p14="http://schemas.microsoft.com/office/powerpoint/2010/main" val="108584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D3FF-F9F8-4DFD-A0D2-8C4677927FB5}"/>
              </a:ext>
            </a:extLst>
          </p:cNvPr>
          <p:cNvSpPr>
            <a:spLocks noGrp="1"/>
          </p:cNvSpPr>
          <p:nvPr>
            <p:ph type="ctrTitle"/>
          </p:nvPr>
        </p:nvSpPr>
        <p:spPr>
          <a:xfrm>
            <a:off x="1524000" y="635000"/>
            <a:ext cx="9499600" cy="2489200"/>
          </a:xfrm>
        </p:spPr>
        <p:txBody>
          <a:bodyPr>
            <a:noAutofit/>
          </a:bodyPr>
          <a:lstStyle/>
          <a:p>
            <a:r>
              <a:rPr lang="en-US" b="1"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Inferential Statistical Analysis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2A1924-7BDC-469B-B5E3-B728828B7B18}"/>
              </a:ext>
            </a:extLst>
          </p:cNvPr>
          <p:cNvSpPr>
            <a:spLocks noGrp="1"/>
          </p:cNvSpPr>
          <p:nvPr>
            <p:ph type="subTitle" idx="1"/>
          </p:nvPr>
        </p:nvSpPr>
        <p:spPr>
          <a:xfrm>
            <a:off x="1524000" y="4229100"/>
            <a:ext cx="9144000" cy="495300"/>
          </a:xfrm>
        </p:spPr>
        <p:txBody>
          <a:bodyPr/>
          <a:lstStyle/>
          <a:p>
            <a:r>
              <a:rPr lang="en-US" dirty="0"/>
              <a:t>                                                                   </a:t>
            </a:r>
            <a:endParaRPr lang="en-IN" b="1" dirty="0"/>
          </a:p>
        </p:txBody>
      </p:sp>
    </p:spTree>
    <p:extLst>
      <p:ext uri="{BB962C8B-B14F-4D97-AF65-F5344CB8AC3E}">
        <p14:creationId xmlns:p14="http://schemas.microsoft.com/office/powerpoint/2010/main" val="146037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27FC-50E6-445B-A3E1-1A33D92D1F28}"/>
              </a:ext>
            </a:extLst>
          </p:cNvPr>
          <p:cNvSpPr>
            <a:spLocks noGrp="1"/>
          </p:cNvSpPr>
          <p:nvPr>
            <p:ph type="title"/>
          </p:nvPr>
        </p:nvSpPr>
        <p:spPr>
          <a:xfrm>
            <a:off x="838200" y="365125"/>
            <a:ext cx="10515600" cy="1133737"/>
          </a:xfrm>
        </p:spPr>
        <p:txBody>
          <a:bodyPr>
            <a:noAutofit/>
          </a:bodyPr>
          <a:lstStyle/>
          <a:p>
            <a:pPr algn="ctr"/>
            <a:r>
              <a:rPr lang="en-IN" sz="4000" b="1" dirty="0"/>
              <a:t>Statistical inference defined</a:t>
            </a:r>
            <a:br>
              <a:rPr lang="en-IN" sz="4000" dirty="0"/>
            </a:br>
            <a:endParaRPr lang="en-IN" sz="4000" dirty="0"/>
          </a:p>
        </p:txBody>
      </p:sp>
      <p:sp>
        <p:nvSpPr>
          <p:cNvPr id="3" name="Content Placeholder 2">
            <a:extLst>
              <a:ext uri="{FF2B5EF4-FFF2-40B4-BE49-F238E27FC236}">
                <a16:creationId xmlns:a16="http://schemas.microsoft.com/office/drawing/2014/main" id="{FE3AFF18-AC4E-41BD-AD51-859904F88697}"/>
              </a:ext>
            </a:extLst>
          </p:cNvPr>
          <p:cNvSpPr>
            <a:spLocks noGrp="1"/>
          </p:cNvSpPr>
          <p:nvPr>
            <p:ph idx="1"/>
          </p:nvPr>
        </p:nvSpPr>
        <p:spPr/>
        <p:txBody>
          <a:bodyPr/>
          <a:lstStyle/>
          <a:p>
            <a:pPr marL="0" indent="0">
              <a:buNone/>
            </a:pPr>
            <a:endParaRPr lang="en-IN" b="1" dirty="0"/>
          </a:p>
          <a:p>
            <a:pPr marL="0" indent="0" algn="just">
              <a:lnSpc>
                <a:spcPct val="150000"/>
              </a:lnSpc>
              <a:buNone/>
            </a:pPr>
            <a:r>
              <a:rPr lang="en-US" dirty="0"/>
              <a:t>  	We’ll define statistical inference as the process of generating conclusions about a population from a noisy sample. Without statistical inference we’re simply living within our data. With statistical inference, we’re trying to generate new knowledge.</a:t>
            </a:r>
            <a:endParaRPr lang="en-IN" dirty="0"/>
          </a:p>
        </p:txBody>
      </p:sp>
    </p:spTree>
    <p:extLst>
      <p:ext uri="{BB962C8B-B14F-4D97-AF65-F5344CB8AC3E}">
        <p14:creationId xmlns:p14="http://schemas.microsoft.com/office/powerpoint/2010/main" val="306053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AC5B-1899-4190-995B-E65E7669EDF0}"/>
              </a:ext>
            </a:extLst>
          </p:cNvPr>
          <p:cNvSpPr>
            <a:spLocks noGrp="1"/>
          </p:cNvSpPr>
          <p:nvPr>
            <p:ph type="title"/>
          </p:nvPr>
        </p:nvSpPr>
        <p:spPr/>
        <p:txBody>
          <a:bodyPr/>
          <a:lstStyle/>
          <a:p>
            <a:pPr algn="just"/>
            <a:r>
              <a:rPr lang="en-US" b="1" dirty="0"/>
              <a:t>Motivating example: who’s going to win the election?</a:t>
            </a:r>
            <a:endParaRPr lang="en-IN" b="1" dirty="0"/>
          </a:p>
        </p:txBody>
      </p:sp>
      <p:sp>
        <p:nvSpPr>
          <p:cNvPr id="3" name="Content Placeholder 2">
            <a:extLst>
              <a:ext uri="{FF2B5EF4-FFF2-40B4-BE49-F238E27FC236}">
                <a16:creationId xmlns:a16="http://schemas.microsoft.com/office/drawing/2014/main" id="{6287D3A6-F978-4EF1-A262-26D087A87484}"/>
              </a:ext>
            </a:extLst>
          </p:cNvPr>
          <p:cNvSpPr>
            <a:spLocks noGrp="1"/>
          </p:cNvSpPr>
          <p:nvPr>
            <p:ph idx="1"/>
          </p:nvPr>
        </p:nvSpPr>
        <p:spPr/>
        <p:txBody>
          <a:bodyPr>
            <a:normAutofit fontScale="92500" lnSpcReduction="20000"/>
          </a:bodyPr>
          <a:lstStyle/>
          <a:p>
            <a:pPr algn="just">
              <a:lnSpc>
                <a:spcPct val="150000"/>
              </a:lnSpc>
            </a:pPr>
            <a:r>
              <a:rPr lang="en-US" dirty="0"/>
              <a:t>In every major election, pollsters would like to know, ahead of the actual election, who’s going to win. Here, the target of estimation (the </a:t>
            </a:r>
            <a:r>
              <a:rPr lang="en-US" dirty="0" err="1"/>
              <a:t>estimand</a:t>
            </a:r>
            <a:r>
              <a:rPr lang="en-US" dirty="0"/>
              <a:t>) is clear, the percentage of people in a particular group (city, state, county, country or other electoral grouping) who will vote for each candidate. We can not poll everyone. Even if we could, some polled may change their vote by the time the election occurs. How do we collect a reasonable subset of data and quantify the uncertainty in the process to produce a good guess at who will win?</a:t>
            </a:r>
            <a:endParaRPr lang="en-IN" dirty="0"/>
          </a:p>
        </p:txBody>
      </p:sp>
    </p:spTree>
    <p:extLst>
      <p:ext uri="{BB962C8B-B14F-4D97-AF65-F5344CB8AC3E}">
        <p14:creationId xmlns:p14="http://schemas.microsoft.com/office/powerpoint/2010/main" val="3024616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4D20-5BEE-4D9C-AB36-01E72CE12250}"/>
              </a:ext>
            </a:extLst>
          </p:cNvPr>
          <p:cNvSpPr>
            <a:spLocks noGrp="1"/>
          </p:cNvSpPr>
          <p:nvPr>
            <p:ph type="title"/>
          </p:nvPr>
        </p:nvSpPr>
        <p:spPr/>
        <p:txBody>
          <a:bodyPr/>
          <a:lstStyle/>
          <a:p>
            <a:r>
              <a:rPr lang="en-US" b="1" dirty="0"/>
              <a:t>Motivating example, predicting the weather</a:t>
            </a:r>
            <a:endParaRPr lang="en-IN" b="1" dirty="0"/>
          </a:p>
        </p:txBody>
      </p:sp>
      <p:sp>
        <p:nvSpPr>
          <p:cNvPr id="3" name="Content Placeholder 2">
            <a:extLst>
              <a:ext uri="{FF2B5EF4-FFF2-40B4-BE49-F238E27FC236}">
                <a16:creationId xmlns:a16="http://schemas.microsoft.com/office/drawing/2014/main" id="{0429927D-4673-40EE-8D7A-1836201983DA}"/>
              </a:ext>
            </a:extLst>
          </p:cNvPr>
          <p:cNvSpPr>
            <a:spLocks noGrp="1"/>
          </p:cNvSpPr>
          <p:nvPr>
            <p:ph idx="1"/>
          </p:nvPr>
        </p:nvSpPr>
        <p:spPr>
          <a:xfrm>
            <a:off x="838200" y="1825624"/>
            <a:ext cx="10515600" cy="4528041"/>
          </a:xfrm>
        </p:spPr>
        <p:txBody>
          <a:bodyPr/>
          <a:lstStyle/>
          <a:p>
            <a:pPr algn="just">
              <a:lnSpc>
                <a:spcPct val="150000"/>
              </a:lnSpc>
            </a:pPr>
            <a:r>
              <a:rPr lang="en-US" dirty="0"/>
              <a:t>When a weatherman tells you the probability that it will rain tomorrow is 70%, they’re trying to use historical data to predict tomorrow’s weather - and to actually attach a probability to it. That probability refers to population. </a:t>
            </a:r>
            <a:endParaRPr lang="en-IN" dirty="0"/>
          </a:p>
        </p:txBody>
      </p:sp>
    </p:spTree>
    <p:extLst>
      <p:ext uri="{BB962C8B-B14F-4D97-AF65-F5344CB8AC3E}">
        <p14:creationId xmlns:p14="http://schemas.microsoft.com/office/powerpoint/2010/main" val="54971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7184-F281-422B-BC19-39A34B16430A}"/>
              </a:ext>
            </a:extLst>
          </p:cNvPr>
          <p:cNvSpPr>
            <a:spLocks noGrp="1"/>
          </p:cNvSpPr>
          <p:nvPr>
            <p:ph type="title"/>
          </p:nvPr>
        </p:nvSpPr>
        <p:spPr/>
        <p:txBody>
          <a:bodyPr/>
          <a:lstStyle/>
          <a:p>
            <a:r>
              <a:rPr lang="en-IN" b="1" dirty="0"/>
              <a:t>Motivating example, brain activation</a:t>
            </a:r>
          </a:p>
        </p:txBody>
      </p:sp>
      <p:sp>
        <p:nvSpPr>
          <p:cNvPr id="3" name="Content Placeholder 2">
            <a:extLst>
              <a:ext uri="{FF2B5EF4-FFF2-40B4-BE49-F238E27FC236}">
                <a16:creationId xmlns:a16="http://schemas.microsoft.com/office/drawing/2014/main" id="{719DB9B2-FDD2-44F1-92BB-50E72C5297D0}"/>
              </a:ext>
            </a:extLst>
          </p:cNvPr>
          <p:cNvSpPr>
            <a:spLocks noGrp="1"/>
          </p:cNvSpPr>
          <p:nvPr>
            <p:ph idx="1"/>
          </p:nvPr>
        </p:nvSpPr>
        <p:spPr/>
        <p:txBody>
          <a:bodyPr>
            <a:normAutofit lnSpcReduction="10000"/>
          </a:bodyPr>
          <a:lstStyle/>
          <a:p>
            <a:pPr algn="just">
              <a:lnSpc>
                <a:spcPct val="150000"/>
              </a:lnSpc>
            </a:pPr>
            <a:r>
              <a:rPr lang="en-US" dirty="0"/>
              <a:t>An example that’s very close to the research I do is trying to predict what areas of the brain activate when a person is put in the fMRI scanner. In that case, people are doing a task while in the scanner. For example, they might be tapping their finger. We’d like to compare when they are tapping their finger to when they are not tapping their finger and try to figure out what areas of the brain are associated with the finger tapping. </a:t>
            </a:r>
            <a:endParaRPr lang="en-IN" dirty="0"/>
          </a:p>
        </p:txBody>
      </p:sp>
    </p:spTree>
    <p:extLst>
      <p:ext uri="{BB962C8B-B14F-4D97-AF65-F5344CB8AC3E}">
        <p14:creationId xmlns:p14="http://schemas.microsoft.com/office/powerpoint/2010/main" val="122431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B9671D-1F26-D846-BA8C-9606D5820ECD}"/>
              </a:ext>
            </a:extLst>
          </p:cNvPr>
          <p:cNvSpPr/>
          <p:nvPr/>
        </p:nvSpPr>
        <p:spPr>
          <a:xfrm>
            <a:off x="685800" y="1469571"/>
            <a:ext cx="10333494" cy="369332"/>
          </a:xfrm>
          <a:prstGeom prst="rect">
            <a:avLst/>
          </a:prstGeom>
        </p:spPr>
        <p:txBody>
          <a:bodyPr wrap="square">
            <a:spAutoFit/>
          </a:bodyPr>
          <a:lstStyle/>
          <a:p>
            <a:pPr algn="just"/>
            <a:r>
              <a:rPr lang="en-US" dirty="0"/>
              <a:t>﻿</a:t>
            </a:r>
            <a:endParaRPr lang="en-US" sz="2800" dirty="0"/>
          </a:p>
        </p:txBody>
      </p:sp>
      <p:sp>
        <p:nvSpPr>
          <p:cNvPr id="6" name="Title 1">
            <a:extLst>
              <a:ext uri="{FF2B5EF4-FFF2-40B4-BE49-F238E27FC236}">
                <a16:creationId xmlns:a16="http://schemas.microsoft.com/office/drawing/2014/main" id="{1ED8B376-B668-FB4A-A81D-570C3951ACA9}"/>
              </a:ext>
            </a:extLst>
          </p:cNvPr>
          <p:cNvSpPr txBox="1">
            <a:spLocks/>
          </p:cNvSpPr>
          <p:nvPr/>
        </p:nvSpPr>
        <p:spPr>
          <a:xfrm>
            <a:off x="990600" y="517525"/>
            <a:ext cx="10515600" cy="1325563"/>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STATISTICS</a:t>
            </a:r>
            <a:endParaRPr lang="en-IN" dirty="0"/>
          </a:p>
        </p:txBody>
      </p:sp>
      <p:sp>
        <p:nvSpPr>
          <p:cNvPr id="7" name="Content Placeholder 2">
            <a:extLst>
              <a:ext uri="{FF2B5EF4-FFF2-40B4-BE49-F238E27FC236}">
                <a16:creationId xmlns:a16="http://schemas.microsoft.com/office/drawing/2014/main" id="{E655F8B5-20DA-B641-B26F-827D588966CB}"/>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Statistics is the science which deals with the methods of collecting, classifying, presenting, comparing and interpreting numerical data collected to throw some light on any sphere of enquiry.</a:t>
            </a:r>
            <a:endParaRPr lang="en-IN"/>
          </a:p>
          <a:p>
            <a:pPr marL="0" indent="0">
              <a:buFont typeface="Arial" panose="020B0604020202020204" pitchFamily="34" charset="0"/>
              <a:buNone/>
            </a:pPr>
            <a:r>
              <a:rPr lang="en-US"/>
              <a:t>							- Seligman</a:t>
            </a:r>
          </a:p>
          <a:p>
            <a:pPr marL="0" indent="0">
              <a:buFont typeface="Arial" panose="020B0604020202020204" pitchFamily="34" charset="0"/>
              <a:buNone/>
            </a:pPr>
            <a:r>
              <a:rPr lang="en-US"/>
              <a:t>By statistics we mean aggregates of facts affected to a marked extent by multiplicity of causes numerically expressed, enumerated or estimated according to reasonable standards of accuracy, collected in a systematic manner for pre determined purpose and placed in relation to each other.</a:t>
            </a:r>
          </a:p>
          <a:p>
            <a:pPr marL="0" indent="0">
              <a:buFont typeface="Arial" panose="020B0604020202020204" pitchFamily="34" charset="0"/>
              <a:buNone/>
            </a:pPr>
            <a:r>
              <a:rPr lang="en-US"/>
              <a:t>							- Horace Secrist</a:t>
            </a:r>
            <a:endParaRPr lang="en-US" dirty="0"/>
          </a:p>
        </p:txBody>
      </p:sp>
    </p:spTree>
    <p:extLst>
      <p:ext uri="{BB962C8B-B14F-4D97-AF65-F5344CB8AC3E}">
        <p14:creationId xmlns:p14="http://schemas.microsoft.com/office/powerpoint/2010/main" val="264721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B4CF-85C2-423E-9599-2EE07CE593C1}"/>
              </a:ext>
            </a:extLst>
          </p:cNvPr>
          <p:cNvSpPr>
            <a:spLocks noGrp="1"/>
          </p:cNvSpPr>
          <p:nvPr>
            <p:ph type="title"/>
          </p:nvPr>
        </p:nvSpPr>
        <p:spPr>
          <a:xfrm>
            <a:off x="838200" y="-641023"/>
            <a:ext cx="10515600" cy="1894787"/>
          </a:xfrm>
        </p:spPr>
        <p:txBody>
          <a:bodyPr/>
          <a:lstStyle/>
          <a:p>
            <a:br>
              <a:rPr lang="en-IN" b="1" dirty="0"/>
            </a:br>
            <a:r>
              <a:rPr lang="en-IN" b="1" dirty="0"/>
              <a:t>The goals of inference</a:t>
            </a:r>
          </a:p>
        </p:txBody>
      </p:sp>
      <p:sp>
        <p:nvSpPr>
          <p:cNvPr id="3" name="Content Placeholder 2">
            <a:extLst>
              <a:ext uri="{FF2B5EF4-FFF2-40B4-BE49-F238E27FC236}">
                <a16:creationId xmlns:a16="http://schemas.microsoft.com/office/drawing/2014/main" id="{57C0A9A4-E361-4E73-BFC7-5BF3835E8F52}"/>
              </a:ext>
            </a:extLst>
          </p:cNvPr>
          <p:cNvSpPr>
            <a:spLocks noGrp="1"/>
          </p:cNvSpPr>
          <p:nvPr>
            <p:ph idx="1"/>
          </p:nvPr>
        </p:nvSpPr>
        <p:spPr>
          <a:xfrm>
            <a:off x="838200" y="659876"/>
            <a:ext cx="10515600" cy="6070861"/>
          </a:xfrm>
        </p:spPr>
        <p:txBody>
          <a:bodyPr>
            <a:normAutofit fontScale="77500" lnSpcReduction="20000"/>
          </a:bodyPr>
          <a:lstStyle/>
          <a:p>
            <a:pPr marL="0" indent="0" algn="just">
              <a:buNone/>
            </a:pPr>
            <a:endParaRPr lang="en-US" dirty="0"/>
          </a:p>
          <a:p>
            <a:pPr marL="0" indent="0" algn="just">
              <a:lnSpc>
                <a:spcPct val="150000"/>
              </a:lnSpc>
              <a:buNone/>
            </a:pPr>
            <a:r>
              <a:rPr lang="en-US" dirty="0"/>
              <a:t>You should recognize the goals of inference. Here we list five examples of inferential goals. </a:t>
            </a:r>
          </a:p>
          <a:p>
            <a:pPr marL="0" indent="0" algn="just">
              <a:lnSpc>
                <a:spcPct val="150000"/>
              </a:lnSpc>
              <a:buNone/>
            </a:pPr>
            <a:r>
              <a:rPr lang="en-US" dirty="0"/>
              <a:t>1. Estimate and quantify the uncertainty of an estimate of a population quantity (the proportion of people who will vote for a candidate). </a:t>
            </a:r>
          </a:p>
          <a:p>
            <a:pPr marL="0" indent="0" algn="just">
              <a:lnSpc>
                <a:spcPct val="150000"/>
              </a:lnSpc>
              <a:buNone/>
            </a:pPr>
            <a:r>
              <a:rPr lang="en-US" dirty="0"/>
              <a:t>2. Determine whether a population quantity is a benchmark value (“is the treatment effective?”). </a:t>
            </a:r>
          </a:p>
          <a:p>
            <a:pPr marL="0" indent="0" algn="just">
              <a:lnSpc>
                <a:spcPct val="150000"/>
              </a:lnSpc>
              <a:buNone/>
            </a:pPr>
            <a:r>
              <a:rPr lang="en-US" dirty="0"/>
              <a:t>3. Infer a mechanistic relationship when quantities are measured with noise (“What is the slope for Hooke’s law?”) </a:t>
            </a:r>
          </a:p>
          <a:p>
            <a:pPr marL="0" indent="0" algn="just">
              <a:lnSpc>
                <a:spcPct val="150000"/>
              </a:lnSpc>
              <a:buNone/>
            </a:pPr>
            <a:r>
              <a:rPr lang="en-US" dirty="0"/>
              <a:t>4. Determine the impact of a policy? (“If we reduce pollution levels, will asthma rates decline?”) </a:t>
            </a:r>
          </a:p>
          <a:p>
            <a:pPr marL="0" indent="0" algn="just">
              <a:lnSpc>
                <a:spcPct val="150000"/>
              </a:lnSpc>
              <a:buNone/>
            </a:pPr>
            <a:r>
              <a:rPr lang="en-US" dirty="0"/>
              <a:t>5. Talk about the probability that something occurs.</a:t>
            </a:r>
            <a:endParaRPr lang="en-IN" dirty="0"/>
          </a:p>
        </p:txBody>
      </p:sp>
    </p:spTree>
    <p:extLst>
      <p:ext uri="{BB962C8B-B14F-4D97-AF65-F5344CB8AC3E}">
        <p14:creationId xmlns:p14="http://schemas.microsoft.com/office/powerpoint/2010/main" val="30214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37EE-908B-4C4B-A17B-D8FBEB689C61}"/>
              </a:ext>
            </a:extLst>
          </p:cNvPr>
          <p:cNvSpPr>
            <a:spLocks noGrp="1"/>
          </p:cNvSpPr>
          <p:nvPr>
            <p:ph type="title"/>
          </p:nvPr>
        </p:nvSpPr>
        <p:spPr>
          <a:xfrm>
            <a:off x="838200" y="365125"/>
            <a:ext cx="10515600" cy="473861"/>
          </a:xfrm>
        </p:spPr>
        <p:txBody>
          <a:bodyPr>
            <a:normAutofit fontScale="90000"/>
          </a:bodyPr>
          <a:lstStyle/>
          <a:p>
            <a:r>
              <a:rPr lang="en-US" b="1" dirty="0"/>
              <a:t>The tools of the trade </a:t>
            </a:r>
            <a:endParaRPr lang="en-IN" b="1" dirty="0"/>
          </a:p>
        </p:txBody>
      </p:sp>
      <p:sp>
        <p:nvSpPr>
          <p:cNvPr id="3" name="Content Placeholder 2">
            <a:extLst>
              <a:ext uri="{FF2B5EF4-FFF2-40B4-BE49-F238E27FC236}">
                <a16:creationId xmlns:a16="http://schemas.microsoft.com/office/drawing/2014/main" id="{A9BF7AEB-B244-4292-9127-DCEF4553DAD6}"/>
              </a:ext>
            </a:extLst>
          </p:cNvPr>
          <p:cNvSpPr>
            <a:spLocks noGrp="1"/>
          </p:cNvSpPr>
          <p:nvPr>
            <p:ph idx="1"/>
          </p:nvPr>
        </p:nvSpPr>
        <p:spPr>
          <a:xfrm>
            <a:off x="838200" y="980388"/>
            <a:ext cx="10515600" cy="5196575"/>
          </a:xfrm>
        </p:spPr>
        <p:txBody>
          <a:bodyPr>
            <a:normAutofit fontScale="70000" lnSpcReduction="20000"/>
          </a:bodyPr>
          <a:lstStyle/>
          <a:p>
            <a:pPr marL="0" indent="0" algn="just">
              <a:buNone/>
            </a:pPr>
            <a:r>
              <a:rPr lang="en-US" dirty="0"/>
              <a:t>Several tools are key to the use of statistical inference. We’ll only be able to cover a few in this class, but you should recognize them anyway. </a:t>
            </a:r>
          </a:p>
          <a:p>
            <a:pPr algn="just"/>
            <a:r>
              <a:rPr lang="en-US" dirty="0"/>
              <a:t>1. Randomization: concerned with balancing unobserved variables that may confound inferences of interest. </a:t>
            </a:r>
          </a:p>
          <a:p>
            <a:pPr algn="just"/>
            <a:r>
              <a:rPr lang="en-US" dirty="0"/>
              <a:t>2. Random sampling: concerned with obtaining data that is representative of the population of interest. </a:t>
            </a:r>
          </a:p>
          <a:p>
            <a:pPr algn="just"/>
            <a:r>
              <a:rPr lang="en-US" dirty="0"/>
              <a:t>3. Sampling models: concerned with creating a model for the sampling process, the most common is so called “</a:t>
            </a:r>
            <a:r>
              <a:rPr lang="en-US" dirty="0" err="1"/>
              <a:t>iid</a:t>
            </a:r>
            <a:r>
              <a:rPr lang="en-US" dirty="0"/>
              <a:t>”.</a:t>
            </a:r>
          </a:p>
          <a:p>
            <a:pPr algn="just"/>
            <a:r>
              <a:rPr lang="en-US" dirty="0"/>
              <a:t> 4. Hypothesis testing: concerned with decision making in the presence of uncertainty.</a:t>
            </a:r>
          </a:p>
          <a:p>
            <a:pPr algn="just"/>
            <a:r>
              <a:rPr lang="en-US" dirty="0"/>
              <a:t> 5. Confidence intervals: concerned with quantifying uncertainty in estimation. </a:t>
            </a:r>
          </a:p>
          <a:p>
            <a:pPr algn="just"/>
            <a:r>
              <a:rPr lang="en-US" dirty="0"/>
              <a:t>6. Probability models: a formal connection between the data and a population of interest. Often probability models are assumed or are approximated.</a:t>
            </a:r>
          </a:p>
          <a:p>
            <a:pPr algn="just"/>
            <a:r>
              <a:rPr lang="en-US" dirty="0"/>
              <a:t> 7. Study design: the process of designing an experiment to minimize biases and variability. </a:t>
            </a:r>
          </a:p>
          <a:p>
            <a:pPr algn="just"/>
            <a:r>
              <a:rPr lang="en-US" dirty="0"/>
              <a:t>8. Nonparametric bootstrapping: the process of using the data to, with minimal probability model assumptions, create inferences. </a:t>
            </a:r>
          </a:p>
          <a:p>
            <a:pPr algn="just"/>
            <a:r>
              <a:rPr lang="en-US" dirty="0"/>
              <a:t>9. Permutation, randomization and exchangeability testing: the process of using data permutations to perform inferences. </a:t>
            </a:r>
            <a:endParaRPr lang="en-IN" dirty="0"/>
          </a:p>
        </p:txBody>
      </p:sp>
    </p:spTree>
    <p:extLst>
      <p:ext uri="{BB962C8B-B14F-4D97-AF65-F5344CB8AC3E}">
        <p14:creationId xmlns:p14="http://schemas.microsoft.com/office/powerpoint/2010/main" val="403059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B8EF-3C1B-4E51-94CC-3DCF2D23A9D0}"/>
              </a:ext>
            </a:extLst>
          </p:cNvPr>
          <p:cNvSpPr>
            <a:spLocks noGrp="1"/>
          </p:cNvSpPr>
          <p:nvPr>
            <p:ph type="title"/>
          </p:nvPr>
        </p:nvSpPr>
        <p:spPr>
          <a:xfrm>
            <a:off x="838200" y="365126"/>
            <a:ext cx="10515600" cy="1048896"/>
          </a:xfrm>
        </p:spPr>
        <p:txBody>
          <a:bodyPr>
            <a:normAutofit fontScale="90000"/>
          </a:bodyPr>
          <a:lstStyle/>
          <a:p>
            <a:r>
              <a:rPr lang="en-US" b="1" dirty="0"/>
              <a:t>Different thinking about probability leads to different styles of inference</a:t>
            </a:r>
            <a:endParaRPr lang="en-IN" b="1" dirty="0"/>
          </a:p>
        </p:txBody>
      </p:sp>
      <p:sp>
        <p:nvSpPr>
          <p:cNvPr id="3" name="Content Placeholder 2">
            <a:extLst>
              <a:ext uri="{FF2B5EF4-FFF2-40B4-BE49-F238E27FC236}">
                <a16:creationId xmlns:a16="http://schemas.microsoft.com/office/drawing/2014/main" id="{E4410B54-CB88-4C9D-9DE3-27E656BC6FA1}"/>
              </a:ext>
            </a:extLst>
          </p:cNvPr>
          <p:cNvSpPr>
            <a:spLocks noGrp="1"/>
          </p:cNvSpPr>
          <p:nvPr>
            <p:ph idx="1"/>
          </p:nvPr>
        </p:nvSpPr>
        <p:spPr>
          <a:xfrm>
            <a:off x="838200" y="1690688"/>
            <a:ext cx="10515600" cy="4486275"/>
          </a:xfrm>
        </p:spPr>
        <p:txBody>
          <a:bodyPr>
            <a:normAutofit fontScale="85000" lnSpcReduction="10000"/>
          </a:bodyPr>
          <a:lstStyle/>
          <a:p>
            <a:pPr marL="0" indent="0" algn="just">
              <a:buNone/>
            </a:pPr>
            <a:r>
              <a:rPr lang="en-US" dirty="0"/>
              <a:t>We won’t spend too much time talking about this, but there are several different styles of inference. Two broad categories that get discussed a lot are: </a:t>
            </a:r>
          </a:p>
          <a:p>
            <a:pPr marL="0" indent="0" algn="just">
              <a:buNone/>
            </a:pPr>
            <a:r>
              <a:rPr lang="en-US" dirty="0"/>
              <a:t>1. Frequency probability: is the long run proportion of times an event occurs in independent, identically distributed repetitions. </a:t>
            </a:r>
          </a:p>
          <a:p>
            <a:pPr marL="0" indent="0" algn="just">
              <a:buNone/>
            </a:pPr>
            <a:r>
              <a:rPr lang="en-US" dirty="0"/>
              <a:t>2. Frequency style inference: uses frequency interpretations of probabilities to control error rates. Answers questions like “What should I decide given my data controlling the long run proportion of mistakes I make at a tolerable level.”</a:t>
            </a:r>
          </a:p>
          <a:p>
            <a:pPr marL="0" indent="0" algn="just">
              <a:buNone/>
            </a:pPr>
            <a:r>
              <a:rPr lang="en-US" dirty="0"/>
              <a:t>3. Bayesian probability: is the probability calculus of beliefs, given that beliefs follow certain rules.</a:t>
            </a:r>
          </a:p>
          <a:p>
            <a:pPr marL="0" indent="0" algn="just">
              <a:buNone/>
            </a:pPr>
            <a:r>
              <a:rPr lang="en-US" dirty="0"/>
              <a:t>4. Bayesian style inference: the use of Bayesian probability representation of beliefs to perform inference. Answers questions like “Given my subjective beliefs and the objective information from the data, what should I believe now?” </a:t>
            </a:r>
            <a:endParaRPr lang="en-IN" dirty="0"/>
          </a:p>
        </p:txBody>
      </p:sp>
    </p:spTree>
    <p:extLst>
      <p:ext uri="{BB962C8B-B14F-4D97-AF65-F5344CB8AC3E}">
        <p14:creationId xmlns:p14="http://schemas.microsoft.com/office/powerpoint/2010/main" val="163767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D89DE-8CBE-459E-9D3D-EBF797DC3C5C}"/>
              </a:ext>
            </a:extLst>
          </p:cNvPr>
          <p:cNvSpPr>
            <a:spLocks noGrp="1"/>
          </p:cNvSpPr>
          <p:nvPr>
            <p:ph idx="1"/>
          </p:nvPr>
        </p:nvSpPr>
        <p:spPr>
          <a:xfrm>
            <a:off x="838200" y="457200"/>
            <a:ext cx="10909300" cy="5727700"/>
          </a:xfrm>
        </p:spPr>
        <p:txBody>
          <a:bodyPr/>
          <a:lstStyle/>
          <a:p>
            <a:pPr marL="0" indent="0" algn="just">
              <a:buNone/>
            </a:pPr>
            <a:r>
              <a:rPr lang="en-US" dirty="0"/>
              <a:t> </a:t>
            </a:r>
          </a:p>
          <a:p>
            <a:pPr algn="just"/>
            <a:endParaRPr lang="en-US" dirty="0"/>
          </a:p>
          <a:p>
            <a:pPr algn="just"/>
            <a:r>
              <a:rPr lang="en-US" dirty="0"/>
              <a:t>In this class, we will primarily focus on basic sampling models, basic probability models and frequency style analyses to create standard inferences. This is the most popular style of inference by far. </a:t>
            </a:r>
          </a:p>
          <a:p>
            <a:pPr algn="just"/>
            <a:r>
              <a:rPr lang="en-US" dirty="0"/>
              <a:t>Being data scientists, we will also consider some inferential strategies that rely heavily on the observed data, such as permutation testing and bootstrapping. </a:t>
            </a:r>
          </a:p>
          <a:p>
            <a:pPr algn="just"/>
            <a:r>
              <a:rPr lang="en-US" dirty="0"/>
              <a:t>As probability modeling will be our starting point, we first build up basic probability as our first task.</a:t>
            </a:r>
            <a:endParaRPr lang="en-IN" dirty="0"/>
          </a:p>
        </p:txBody>
      </p:sp>
    </p:spTree>
    <p:extLst>
      <p:ext uri="{BB962C8B-B14F-4D97-AF65-F5344CB8AC3E}">
        <p14:creationId xmlns:p14="http://schemas.microsoft.com/office/powerpoint/2010/main" val="306376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4282-E145-4AA0-B47F-0403C147CD02}"/>
              </a:ext>
            </a:extLst>
          </p:cNvPr>
          <p:cNvSpPr>
            <a:spLocks noGrp="1"/>
          </p:cNvSpPr>
          <p:nvPr>
            <p:ph type="title"/>
          </p:nvPr>
        </p:nvSpPr>
        <p:spPr/>
        <p:txBody>
          <a:bodyPr/>
          <a:lstStyle/>
          <a:p>
            <a:pPr algn="ctr"/>
            <a:r>
              <a:rPr lang="en-IN" b="1" dirty="0"/>
              <a:t>Inferential statistics</a:t>
            </a:r>
          </a:p>
        </p:txBody>
      </p:sp>
      <p:sp>
        <p:nvSpPr>
          <p:cNvPr id="3" name="Content Placeholder 2">
            <a:extLst>
              <a:ext uri="{FF2B5EF4-FFF2-40B4-BE49-F238E27FC236}">
                <a16:creationId xmlns:a16="http://schemas.microsoft.com/office/drawing/2014/main" id="{F0EBE975-B34F-4D2A-8D0A-C3021077A0E3}"/>
              </a:ext>
            </a:extLst>
          </p:cNvPr>
          <p:cNvSpPr>
            <a:spLocks noGrp="1"/>
          </p:cNvSpPr>
          <p:nvPr>
            <p:ph idx="1"/>
          </p:nvPr>
        </p:nvSpPr>
        <p:spPr/>
        <p:txBody>
          <a:bodyPr>
            <a:normAutofit lnSpcReduction="10000"/>
          </a:bodyPr>
          <a:lstStyle/>
          <a:p>
            <a:pPr marL="0" indent="0" algn="just">
              <a:lnSpc>
                <a:spcPct val="150000"/>
              </a:lnSpc>
              <a:buNone/>
            </a:pPr>
            <a:r>
              <a:rPr lang="en-US" dirty="0"/>
              <a:t>Inferential statistics provide a way of: going from a “sample” to a “population” inferring the “parameters” of a population from data on the “statistics” of a sample. i.e., parameters such as m and s, from statistics such as m and s. But before we can see what is involved in the move from sample to population we need to understand how to move from population to sample. The study of obtaining a sample from a population is “probability.” </a:t>
            </a:r>
            <a:endParaRPr lang="en-IN" dirty="0"/>
          </a:p>
        </p:txBody>
      </p:sp>
    </p:spTree>
    <p:extLst>
      <p:ext uri="{BB962C8B-B14F-4D97-AF65-F5344CB8AC3E}">
        <p14:creationId xmlns:p14="http://schemas.microsoft.com/office/powerpoint/2010/main" val="285699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F8BB-5FFD-4D47-9940-1F9C9B3010E9}"/>
              </a:ext>
            </a:extLst>
          </p:cNvPr>
          <p:cNvSpPr>
            <a:spLocks noGrp="1"/>
          </p:cNvSpPr>
          <p:nvPr>
            <p:ph type="title"/>
          </p:nvPr>
        </p:nvSpPr>
        <p:spPr>
          <a:xfrm>
            <a:off x="838200" y="365126"/>
            <a:ext cx="10515600" cy="857500"/>
          </a:xfrm>
        </p:spPr>
        <p:txBody>
          <a:bodyPr/>
          <a:lstStyle/>
          <a:p>
            <a:r>
              <a:rPr lang="en-US" b="1" dirty="0"/>
              <a:t>Tangible benefits of Bayesian inference</a:t>
            </a:r>
            <a:r>
              <a:rPr lang="en-IN" b="1" dirty="0"/>
              <a:t> </a:t>
            </a:r>
          </a:p>
        </p:txBody>
      </p:sp>
      <p:sp>
        <p:nvSpPr>
          <p:cNvPr id="3" name="Content Placeholder 2">
            <a:extLst>
              <a:ext uri="{FF2B5EF4-FFF2-40B4-BE49-F238E27FC236}">
                <a16:creationId xmlns:a16="http://schemas.microsoft.com/office/drawing/2014/main" id="{8B9B3EE5-1477-421C-8B33-122B62F377FC}"/>
              </a:ext>
            </a:extLst>
          </p:cNvPr>
          <p:cNvSpPr>
            <a:spLocks noGrp="1"/>
          </p:cNvSpPr>
          <p:nvPr>
            <p:ph idx="1"/>
          </p:nvPr>
        </p:nvSpPr>
        <p:spPr>
          <a:xfrm>
            <a:off x="838200" y="1222626"/>
            <a:ext cx="10515600" cy="4954337"/>
          </a:xfrm>
        </p:spPr>
        <p:txBody>
          <a:bodyPr>
            <a:normAutofit lnSpcReduction="10000"/>
          </a:bodyPr>
          <a:lstStyle/>
          <a:p>
            <a:pPr marL="0" indent="0" algn="just">
              <a:lnSpc>
                <a:spcPct val="150000"/>
              </a:lnSpc>
              <a:buNone/>
            </a:pPr>
            <a:r>
              <a:rPr lang="en-US" dirty="0"/>
              <a:t>Simple and intuitive model building (unlike frequentist statistics there is no need to remember lots of specific formulae). Exhaustive and creative model testing. The best predictions;</a:t>
            </a:r>
          </a:p>
          <a:p>
            <a:pPr marL="0" indent="0" algn="just">
              <a:lnSpc>
                <a:spcPct val="150000"/>
              </a:lnSpc>
              <a:buNone/>
            </a:pPr>
            <a:r>
              <a:rPr lang="en-US" dirty="0"/>
              <a:t> for example, Nate Silver. Allows estimation of models that would be impossible in frequentist statistics. Dealing with “beliefs” that can be updated rather than fixed “long-run frequencies” means Bayesian statistics has wider applications; for example, robot vision and navigation.</a:t>
            </a:r>
            <a:endParaRPr lang="en-IN" dirty="0"/>
          </a:p>
        </p:txBody>
      </p:sp>
    </p:spTree>
    <p:extLst>
      <p:ext uri="{BB962C8B-B14F-4D97-AF65-F5344CB8AC3E}">
        <p14:creationId xmlns:p14="http://schemas.microsoft.com/office/powerpoint/2010/main" val="340588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AA1A-E3F4-4507-8757-491A87C17839}"/>
              </a:ext>
            </a:extLst>
          </p:cNvPr>
          <p:cNvSpPr>
            <a:spLocks noGrp="1"/>
          </p:cNvSpPr>
          <p:nvPr>
            <p:ph type="title"/>
          </p:nvPr>
        </p:nvSpPr>
        <p:spPr/>
        <p:txBody>
          <a:bodyPr/>
          <a:lstStyle/>
          <a:p>
            <a:pPr algn="just"/>
            <a:r>
              <a:rPr lang="en-US" b="1" dirty="0"/>
              <a:t>Why don’t more people use Bayesian inference?</a:t>
            </a:r>
            <a:endParaRPr lang="en-IN" b="1" dirty="0"/>
          </a:p>
        </p:txBody>
      </p:sp>
      <p:sp>
        <p:nvSpPr>
          <p:cNvPr id="3" name="Content Placeholder 2">
            <a:extLst>
              <a:ext uri="{FF2B5EF4-FFF2-40B4-BE49-F238E27FC236}">
                <a16:creationId xmlns:a16="http://schemas.microsoft.com/office/drawing/2014/main" id="{1EA8F187-87AE-4B98-9DE1-E4AA4EC73283}"/>
              </a:ext>
            </a:extLst>
          </p:cNvPr>
          <p:cNvSpPr>
            <a:spLocks noGrp="1"/>
          </p:cNvSpPr>
          <p:nvPr>
            <p:ph idx="1"/>
          </p:nvPr>
        </p:nvSpPr>
        <p:spPr>
          <a:xfrm>
            <a:off x="838200" y="1825625"/>
            <a:ext cx="10947400" cy="4333875"/>
          </a:xfrm>
        </p:spPr>
        <p:txBody>
          <a:bodyPr/>
          <a:lstStyle/>
          <a:p>
            <a:pPr algn="just">
              <a:lnSpc>
                <a:spcPct val="150000"/>
              </a:lnSpc>
            </a:pPr>
            <a:r>
              <a:rPr lang="en-US" dirty="0"/>
              <a:t>Most existing texts put a strong emphasis on its (seemingly) complex mathematical basis. Poor explanation of why we need MCMC algorithms. Poor explanation of how these MCMC algorithms work, and how to implement them in practice. The view that Bayesian inference is more wishy-washy than frequentist inference.</a:t>
            </a:r>
            <a:endParaRPr lang="en-IN" dirty="0"/>
          </a:p>
        </p:txBody>
      </p:sp>
    </p:spTree>
    <p:extLst>
      <p:ext uri="{BB962C8B-B14F-4D97-AF65-F5344CB8AC3E}">
        <p14:creationId xmlns:p14="http://schemas.microsoft.com/office/powerpoint/2010/main" val="1532883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524D-4587-44D2-AD71-1F83809FBDD0}"/>
              </a:ext>
            </a:extLst>
          </p:cNvPr>
          <p:cNvSpPr>
            <a:spLocks noGrp="1"/>
          </p:cNvSpPr>
          <p:nvPr>
            <p:ph type="title"/>
          </p:nvPr>
        </p:nvSpPr>
        <p:spPr>
          <a:xfrm>
            <a:off x="838200" y="365125"/>
            <a:ext cx="10642600" cy="1298575"/>
          </a:xfrm>
        </p:spPr>
        <p:txBody>
          <a:bodyPr>
            <a:normAutofit fontScale="90000"/>
          </a:bodyPr>
          <a:lstStyle/>
          <a:p>
            <a:pPr algn="just"/>
            <a:r>
              <a:rPr lang="en-US" b="1" dirty="0"/>
              <a:t>Statistical Inference: </a:t>
            </a:r>
            <a:r>
              <a:rPr lang="en-US" dirty="0"/>
              <a:t>the use of sample data to make judgments or decisions about populations. </a:t>
            </a:r>
            <a:endParaRPr lang="en-IN" dirty="0"/>
          </a:p>
        </p:txBody>
      </p:sp>
      <p:sp>
        <p:nvSpPr>
          <p:cNvPr id="3" name="Content Placeholder 2">
            <a:extLst>
              <a:ext uri="{FF2B5EF4-FFF2-40B4-BE49-F238E27FC236}">
                <a16:creationId xmlns:a16="http://schemas.microsoft.com/office/drawing/2014/main" id="{D02627E5-8CA6-42BA-9ED5-56AF1D0AA384}"/>
              </a:ext>
            </a:extLst>
          </p:cNvPr>
          <p:cNvSpPr>
            <a:spLocks noGrp="1"/>
          </p:cNvSpPr>
          <p:nvPr>
            <p:ph idx="1"/>
          </p:nvPr>
        </p:nvSpPr>
        <p:spPr>
          <a:xfrm>
            <a:off x="838200" y="1825624"/>
            <a:ext cx="10883900" cy="4816475"/>
          </a:xfrm>
        </p:spPr>
        <p:txBody>
          <a:bodyPr>
            <a:normAutofit fontScale="85000" lnSpcReduction="20000"/>
          </a:bodyPr>
          <a:lstStyle/>
          <a:p>
            <a:pPr algn="just"/>
            <a:r>
              <a:rPr lang="en-US" dirty="0"/>
              <a:t>The two most common statistical inference procedures are confidence interval estimation and hypothesis testing. </a:t>
            </a:r>
          </a:p>
          <a:p>
            <a:pPr algn="just"/>
            <a:r>
              <a:rPr lang="en-US" b="1" dirty="0"/>
              <a:t>• Confidence Interval Estimation: </a:t>
            </a:r>
            <a:r>
              <a:rPr lang="en-US" dirty="0"/>
              <a:t>A confidence interval is a range of values that the researcher is fairly confident will cover the true, unknown value of the population parameter. In other words, we use a confidence interval to estimate the value of a population parameter. We have already encountered the idea of a margin of error and using it to form a confidence interval for a population proportion. </a:t>
            </a:r>
          </a:p>
          <a:p>
            <a:pPr algn="just"/>
            <a:r>
              <a:rPr lang="en-US" dirty="0"/>
              <a:t>• </a:t>
            </a:r>
            <a:r>
              <a:rPr lang="en-US" b="1" dirty="0"/>
              <a:t>Hypothesis Testing: </a:t>
            </a:r>
            <a:r>
              <a:rPr lang="en-US" dirty="0"/>
              <a:t>Hypothesis testing uses sample data to attempt to reject a hypothesis about the population. Hypothesis testing is applied to population parameters by specifying a null value for the parameter—a value that would indicate that nothing of interest is happening. </a:t>
            </a:r>
          </a:p>
          <a:p>
            <a:pPr algn="just"/>
            <a:r>
              <a:rPr lang="en-US" dirty="0"/>
              <a:t>Hypothesis testing proceeds by obtaining a sample, computing a sample statistic, and assessing how unlikely the sample statistic would be if the null parameter value were correct. In most cases, the researchers are trying to show that the null value is not correct. Achieving statistical significance is equivalent to rejecting the idea that the observed results are plausible if the null value is correct.</a:t>
            </a:r>
            <a:endParaRPr lang="en-IN" dirty="0"/>
          </a:p>
        </p:txBody>
      </p:sp>
    </p:spTree>
    <p:extLst>
      <p:ext uri="{BB962C8B-B14F-4D97-AF65-F5344CB8AC3E}">
        <p14:creationId xmlns:p14="http://schemas.microsoft.com/office/powerpoint/2010/main" val="2060074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E125-2D05-4795-A629-D7DD6550068F}"/>
              </a:ext>
            </a:extLst>
          </p:cNvPr>
          <p:cNvSpPr>
            <a:spLocks noGrp="1"/>
          </p:cNvSpPr>
          <p:nvPr>
            <p:ph type="title"/>
          </p:nvPr>
        </p:nvSpPr>
        <p:spPr/>
        <p:txBody>
          <a:bodyPr/>
          <a:lstStyle/>
          <a:p>
            <a:r>
              <a:rPr lang="en-US" dirty="0"/>
              <a:t>Normal Approximation to the Binomial Distribution</a:t>
            </a:r>
            <a:endParaRPr lang="en-IN" dirty="0"/>
          </a:p>
        </p:txBody>
      </p:sp>
      <p:sp>
        <p:nvSpPr>
          <p:cNvPr id="3" name="Content Placeholder 2">
            <a:extLst>
              <a:ext uri="{FF2B5EF4-FFF2-40B4-BE49-F238E27FC236}">
                <a16:creationId xmlns:a16="http://schemas.microsoft.com/office/drawing/2014/main" id="{40AB1302-3719-4CDD-BBA4-C813D98A92F5}"/>
              </a:ext>
            </a:extLst>
          </p:cNvPr>
          <p:cNvSpPr>
            <a:spLocks noGrp="1"/>
          </p:cNvSpPr>
          <p:nvPr>
            <p:ph idx="1"/>
          </p:nvPr>
        </p:nvSpPr>
        <p:spPr/>
        <p:txBody>
          <a:bodyPr/>
          <a:lstStyle/>
          <a:p>
            <a:r>
              <a:rPr lang="en-US" dirty="0"/>
              <a:t>If X is a binomial random variable based on n trials with success probability p, and n is large, then the random variable X is also approximately N(np, np(1− p)). Conditions: The approximation works well when both np and n(1 – p) are at least 10. </a:t>
            </a:r>
            <a:endParaRPr lang="en-IN" dirty="0"/>
          </a:p>
        </p:txBody>
      </p:sp>
    </p:spTree>
    <p:extLst>
      <p:ext uri="{BB962C8B-B14F-4D97-AF65-F5344CB8AC3E}">
        <p14:creationId xmlns:p14="http://schemas.microsoft.com/office/powerpoint/2010/main" val="162815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0C63-1E28-4AC1-A1B5-F2816E80A73F}"/>
              </a:ext>
            </a:extLst>
          </p:cNvPr>
          <p:cNvSpPr>
            <a:spLocks noGrp="1"/>
          </p:cNvSpPr>
          <p:nvPr>
            <p:ph type="title"/>
          </p:nvPr>
        </p:nvSpPr>
        <p:spPr/>
        <p:txBody>
          <a:bodyPr/>
          <a:lstStyle/>
          <a:p>
            <a:r>
              <a:rPr lang="en-IN" dirty="0"/>
              <a:t>Estimating Proportions with Confidence</a:t>
            </a:r>
          </a:p>
        </p:txBody>
      </p:sp>
      <p:sp>
        <p:nvSpPr>
          <p:cNvPr id="3" name="Content Placeholder 2">
            <a:extLst>
              <a:ext uri="{FF2B5EF4-FFF2-40B4-BE49-F238E27FC236}">
                <a16:creationId xmlns:a16="http://schemas.microsoft.com/office/drawing/2014/main" id="{29E46D65-3CF3-47D7-BC12-75DC313196C5}"/>
              </a:ext>
            </a:extLst>
          </p:cNvPr>
          <p:cNvSpPr>
            <a:spLocks noGrp="1"/>
          </p:cNvSpPr>
          <p:nvPr>
            <p:ph idx="1"/>
          </p:nvPr>
        </p:nvSpPr>
        <p:spPr>
          <a:xfrm>
            <a:off x="711200" y="1270000"/>
            <a:ext cx="10642600" cy="4906963"/>
          </a:xfrm>
        </p:spPr>
        <p:txBody>
          <a:bodyPr>
            <a:normAutofit lnSpcReduction="10000"/>
          </a:bodyPr>
          <a:lstStyle/>
          <a:p>
            <a:pPr algn="just"/>
            <a:r>
              <a:rPr lang="en-US" dirty="0"/>
              <a:t>Big Idea of Confidence Intervals: Use sample data to estimate a population parameter. Recall some of the language and notation associated with the estimation process. • Population and Population Parameter • Sample and Sample Statistic (sample estimate or point estimate) The sample estimate provides our best guess as to what is the value of the population parameter, but it is not 100% accurate. The value of the sample estimate will vary from one sample to the next. The values often vary around the population parameter and the standard deviation give an idea about how far the sample estimates tend to be from the true population proportion on average. The standard error of the sample estimate provides an idea of how far away it would tend to vary from the parameter value (on average). The general format for a confidence interval estimate is given by: Sample estimate ± (a few) standard errors</a:t>
            </a:r>
            <a:endParaRPr lang="en-IN" dirty="0"/>
          </a:p>
        </p:txBody>
      </p:sp>
    </p:spTree>
    <p:extLst>
      <p:ext uri="{BB962C8B-B14F-4D97-AF65-F5344CB8AC3E}">
        <p14:creationId xmlns:p14="http://schemas.microsoft.com/office/powerpoint/2010/main" val="140681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9823"/>
          </a:xfrm>
        </p:spPr>
        <p:txBody>
          <a:bodyPr>
            <a:normAutofit fontScale="90000"/>
          </a:bodyPr>
          <a:lstStyle/>
          <a:p>
            <a:r>
              <a:rPr lang="en-US" dirty="0"/>
              <a:t>DISSECTION OF DEFINITION</a:t>
            </a:r>
            <a:endParaRPr lang="en-IN" dirty="0"/>
          </a:p>
        </p:txBody>
      </p:sp>
      <p:graphicFrame>
        <p:nvGraphicFramePr>
          <p:cNvPr id="4" name="Diagram 3"/>
          <p:cNvGraphicFramePr/>
          <p:nvPr>
            <p:extLst>
              <p:ext uri="{D42A27DB-BD31-4B8C-83A1-F6EECF244321}">
                <p14:modId xmlns:p14="http://schemas.microsoft.com/office/powerpoint/2010/main" val="977670650"/>
              </p:ext>
            </p:extLst>
          </p:nvPr>
        </p:nvGraphicFramePr>
        <p:xfrm>
          <a:off x="1339272" y="1160980"/>
          <a:ext cx="9900655" cy="5359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21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9D14F-2155-46DF-87D4-549D1CFF3FD4}"/>
              </a:ext>
            </a:extLst>
          </p:cNvPr>
          <p:cNvSpPr>
            <a:spLocks noGrp="1"/>
          </p:cNvSpPr>
          <p:nvPr>
            <p:ph idx="1"/>
          </p:nvPr>
        </p:nvSpPr>
        <p:spPr>
          <a:xfrm>
            <a:off x="838200" y="1066799"/>
            <a:ext cx="10515600" cy="5110163"/>
          </a:xfrm>
        </p:spPr>
        <p:txBody>
          <a:bodyPr>
            <a:normAutofit fontScale="92500" lnSpcReduction="10000"/>
          </a:bodyPr>
          <a:lstStyle/>
          <a:p>
            <a:pPr algn="just">
              <a:lnSpc>
                <a:spcPct val="150000"/>
              </a:lnSpc>
            </a:pPr>
            <a:r>
              <a:rPr lang="en-US" dirty="0"/>
              <a:t>The “few” or number of standard errors we go out each way from the sample estimate will depend on how confident we want to be. The “how confident” we want to be is referred to as the confidence level. This level reflects how confident we are in the procedure. Most of the intervals that are made will contain the truth about the population, but occasionally an interval will be produced that does not contain the true parameter value. Each interval either contains the population parameter or it doesn’t. The confidence level is the percentage of the time we expect the procedure to produce an interval that does contain the population parameter. </a:t>
            </a:r>
            <a:endParaRPr lang="en-IN" dirty="0"/>
          </a:p>
        </p:txBody>
      </p:sp>
    </p:spTree>
    <p:extLst>
      <p:ext uri="{BB962C8B-B14F-4D97-AF65-F5344CB8AC3E}">
        <p14:creationId xmlns:p14="http://schemas.microsoft.com/office/powerpoint/2010/main" val="2606453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7266-897A-4A90-8B40-A43741C67AF6}"/>
              </a:ext>
            </a:extLst>
          </p:cNvPr>
          <p:cNvSpPr>
            <a:spLocks noGrp="1"/>
          </p:cNvSpPr>
          <p:nvPr>
            <p:ph type="title"/>
          </p:nvPr>
        </p:nvSpPr>
        <p:spPr/>
        <p:txBody>
          <a:bodyPr/>
          <a:lstStyle/>
          <a:p>
            <a:pPr algn="just"/>
            <a:r>
              <a:rPr lang="en-IN" dirty="0"/>
              <a:t>Confidence Interval for a Population Proportion p </a:t>
            </a:r>
          </a:p>
        </p:txBody>
      </p:sp>
      <p:sp>
        <p:nvSpPr>
          <p:cNvPr id="3" name="Content Placeholder 2">
            <a:extLst>
              <a:ext uri="{FF2B5EF4-FFF2-40B4-BE49-F238E27FC236}">
                <a16:creationId xmlns:a16="http://schemas.microsoft.com/office/drawing/2014/main" id="{D2726772-4C41-4A07-857A-F59E47695356}"/>
              </a:ext>
            </a:extLst>
          </p:cNvPr>
          <p:cNvSpPr>
            <a:spLocks noGrp="1"/>
          </p:cNvSpPr>
          <p:nvPr>
            <p:ph idx="1"/>
          </p:nvPr>
        </p:nvSpPr>
        <p:spPr>
          <a:xfrm>
            <a:off x="838200" y="2082799"/>
            <a:ext cx="10515600" cy="4094163"/>
          </a:xfrm>
        </p:spPr>
        <p:txBody>
          <a:bodyPr/>
          <a:lstStyle/>
          <a:p>
            <a:pPr algn="just">
              <a:lnSpc>
                <a:spcPct val="150000"/>
              </a:lnSpc>
            </a:pPr>
            <a:r>
              <a:rPr lang="en-US" dirty="0"/>
              <a:t>Goal: we want to learn about a population proportion . How? We take a random sample from the population and estimate p with the resulting sample proportion . Let’s first recall how those many possible values for the sample proportion would vary, that is, the sampling distribution of the statistic . pˆ pˆ p</a:t>
            </a:r>
            <a:endParaRPr lang="en-IN" dirty="0"/>
          </a:p>
        </p:txBody>
      </p:sp>
    </p:spTree>
    <p:extLst>
      <p:ext uri="{BB962C8B-B14F-4D97-AF65-F5344CB8AC3E}">
        <p14:creationId xmlns:p14="http://schemas.microsoft.com/office/powerpoint/2010/main" val="3754861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D09-0F58-4CEC-B55F-BCE30B3360C6}"/>
              </a:ext>
            </a:extLst>
          </p:cNvPr>
          <p:cNvSpPr>
            <a:spLocks noGrp="1"/>
          </p:cNvSpPr>
          <p:nvPr>
            <p:ph type="title"/>
          </p:nvPr>
        </p:nvSpPr>
        <p:spPr/>
        <p:txBody>
          <a:bodyPr/>
          <a:lstStyle/>
          <a:p>
            <a:r>
              <a:rPr lang="en-US" dirty="0"/>
              <a:t>Using Confidence Intervals to Guide Decisions</a:t>
            </a:r>
            <a:endParaRPr lang="en-IN" dirty="0"/>
          </a:p>
        </p:txBody>
      </p:sp>
      <p:sp>
        <p:nvSpPr>
          <p:cNvPr id="3" name="Content Placeholder 2">
            <a:extLst>
              <a:ext uri="{FF2B5EF4-FFF2-40B4-BE49-F238E27FC236}">
                <a16:creationId xmlns:a16="http://schemas.microsoft.com/office/drawing/2014/main" id="{1BCFBEA4-70D5-4D1B-917C-30D12F365D17}"/>
              </a:ext>
            </a:extLst>
          </p:cNvPr>
          <p:cNvSpPr>
            <a:spLocks noGrp="1"/>
          </p:cNvSpPr>
          <p:nvPr>
            <p:ph idx="1"/>
          </p:nvPr>
        </p:nvSpPr>
        <p:spPr/>
        <p:txBody>
          <a:bodyPr/>
          <a:lstStyle/>
          <a:p>
            <a:pPr algn="just">
              <a:lnSpc>
                <a:spcPct val="150000"/>
              </a:lnSpc>
            </a:pPr>
            <a:r>
              <a:rPr lang="en-US" dirty="0"/>
              <a:t>Think about it: A value that is not in a confidence interval can be rejected as a likely value of the population proportion. A value that is in a confidence interval is an “acceptable” possibility for the value of a population proportion.</a:t>
            </a:r>
            <a:endParaRPr lang="en-IN" dirty="0"/>
          </a:p>
        </p:txBody>
      </p:sp>
    </p:spTree>
    <p:extLst>
      <p:ext uri="{BB962C8B-B14F-4D97-AF65-F5344CB8AC3E}">
        <p14:creationId xmlns:p14="http://schemas.microsoft.com/office/powerpoint/2010/main" val="1173501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BCD-7410-43E8-A26A-E5E15ED93380}"/>
              </a:ext>
            </a:extLst>
          </p:cNvPr>
          <p:cNvSpPr>
            <a:spLocks noGrp="1"/>
          </p:cNvSpPr>
          <p:nvPr>
            <p:ph type="title"/>
          </p:nvPr>
        </p:nvSpPr>
        <p:spPr/>
        <p:txBody>
          <a:bodyPr/>
          <a:lstStyle/>
          <a:p>
            <a:r>
              <a:rPr lang="en-IN" dirty="0"/>
              <a:t>Estimating Proportions with Confidence</a:t>
            </a:r>
          </a:p>
        </p:txBody>
      </p:sp>
      <p:sp>
        <p:nvSpPr>
          <p:cNvPr id="3" name="Content Placeholder 2">
            <a:extLst>
              <a:ext uri="{FF2B5EF4-FFF2-40B4-BE49-F238E27FC236}">
                <a16:creationId xmlns:a16="http://schemas.microsoft.com/office/drawing/2014/main" id="{BB900B9E-6416-4486-9668-99DDE3EA57DC}"/>
              </a:ext>
            </a:extLst>
          </p:cNvPr>
          <p:cNvSpPr>
            <a:spLocks noGrp="1"/>
          </p:cNvSpPr>
          <p:nvPr>
            <p:ph idx="1"/>
          </p:nvPr>
        </p:nvSpPr>
        <p:spPr/>
        <p:txBody>
          <a:bodyPr>
            <a:normAutofit lnSpcReduction="10000"/>
          </a:bodyPr>
          <a:lstStyle/>
          <a:p>
            <a:pPr algn="just">
              <a:lnSpc>
                <a:spcPct val="150000"/>
              </a:lnSpc>
            </a:pPr>
            <a:r>
              <a:rPr lang="en-US" dirty="0"/>
              <a:t>Confidence interval example from Fri lecture Gallup poll of n = 1018 adults found 39% believe in evolution. So = .39 A 95% confidence interval or interval estimate for the proportion (or percent) of all adults who believe in evolution is .36 to .42 (or 36% to 42%). Confidence interval: an interval of estimates that is likely to capture the population value. Goal today: Learn to calculate and interpret confidence intervals for p and for p1 − p2 and learn general format </a:t>
            </a:r>
            <a:endParaRPr lang="en-IN" dirty="0"/>
          </a:p>
        </p:txBody>
      </p:sp>
    </p:spTree>
    <p:extLst>
      <p:ext uri="{BB962C8B-B14F-4D97-AF65-F5344CB8AC3E}">
        <p14:creationId xmlns:p14="http://schemas.microsoft.com/office/powerpoint/2010/main" val="952294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8D1C-0742-44E1-A9D4-FCC474B90505}"/>
              </a:ext>
            </a:extLst>
          </p:cNvPr>
          <p:cNvSpPr>
            <a:spLocks noGrp="1"/>
          </p:cNvSpPr>
          <p:nvPr>
            <p:ph type="title"/>
          </p:nvPr>
        </p:nvSpPr>
        <p:spPr/>
        <p:txBody>
          <a:bodyPr/>
          <a:lstStyle/>
          <a:p>
            <a:pPr algn="just"/>
            <a:r>
              <a:rPr lang="en-IN" b="1" dirty="0"/>
              <a:t>Remember population versus sample:</a:t>
            </a:r>
          </a:p>
        </p:txBody>
      </p:sp>
      <p:sp>
        <p:nvSpPr>
          <p:cNvPr id="3" name="Content Placeholder 2">
            <a:extLst>
              <a:ext uri="{FF2B5EF4-FFF2-40B4-BE49-F238E27FC236}">
                <a16:creationId xmlns:a16="http://schemas.microsoft.com/office/drawing/2014/main" id="{FBF5E08A-DE8A-46AC-9CCB-5911495B5C0C}"/>
              </a:ext>
            </a:extLst>
          </p:cNvPr>
          <p:cNvSpPr>
            <a:spLocks noGrp="1"/>
          </p:cNvSpPr>
          <p:nvPr>
            <p:ph idx="1"/>
          </p:nvPr>
        </p:nvSpPr>
        <p:spPr>
          <a:xfrm>
            <a:off x="838200" y="1825624"/>
            <a:ext cx="10998200" cy="4892675"/>
          </a:xfrm>
        </p:spPr>
        <p:txBody>
          <a:bodyPr>
            <a:normAutofit/>
          </a:bodyPr>
          <a:lstStyle/>
          <a:p>
            <a:pPr algn="just">
              <a:lnSpc>
                <a:spcPct val="150000"/>
              </a:lnSpc>
            </a:pPr>
            <a:r>
              <a:rPr lang="en-US" dirty="0"/>
              <a:t> </a:t>
            </a:r>
            <a:r>
              <a:rPr lang="en-US" b="1" dirty="0"/>
              <a:t>Population proportion: </a:t>
            </a:r>
            <a:r>
              <a:rPr lang="en-US" dirty="0"/>
              <a:t>the fraction of the population that has a certain trait/characteristic or the probability of success in a binomial experiment – denoted by p. The value of the parameter p is not known. </a:t>
            </a:r>
          </a:p>
          <a:p>
            <a:pPr algn="just"/>
            <a:r>
              <a:rPr lang="en-US" dirty="0"/>
              <a:t> </a:t>
            </a:r>
            <a:r>
              <a:rPr lang="en-US" b="1" dirty="0"/>
              <a:t>Sample proportion</a:t>
            </a:r>
            <a:r>
              <a:rPr lang="en-US" dirty="0"/>
              <a:t>: the fraction of the sample that has a certain trait/characteristic – denoted by . The statistic is an estimate of p. The Fundamental Rule for Using Data for Inference: Available data can be used to make inferences about a much larger group if the data can be considered to be representative with regard to the question(s) of interest.</a:t>
            </a:r>
            <a:endParaRPr lang="en-IN" dirty="0"/>
          </a:p>
        </p:txBody>
      </p:sp>
    </p:spTree>
    <p:extLst>
      <p:ext uri="{BB962C8B-B14F-4D97-AF65-F5344CB8AC3E}">
        <p14:creationId xmlns:p14="http://schemas.microsoft.com/office/powerpoint/2010/main" val="3578324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0D7-1E04-4F2F-9625-D7905DC5CEFF}"/>
              </a:ext>
            </a:extLst>
          </p:cNvPr>
          <p:cNvSpPr>
            <a:spLocks noGrp="1"/>
          </p:cNvSpPr>
          <p:nvPr>
            <p:ph type="title"/>
          </p:nvPr>
        </p:nvSpPr>
        <p:spPr/>
        <p:txBody>
          <a:bodyPr/>
          <a:lstStyle/>
          <a:p>
            <a:r>
              <a:rPr lang="en-US" dirty="0"/>
              <a:t>Some Definitions:</a:t>
            </a:r>
            <a:endParaRPr lang="en-IN" dirty="0"/>
          </a:p>
        </p:txBody>
      </p:sp>
      <p:sp>
        <p:nvSpPr>
          <p:cNvPr id="3" name="Content Placeholder 2">
            <a:extLst>
              <a:ext uri="{FF2B5EF4-FFF2-40B4-BE49-F238E27FC236}">
                <a16:creationId xmlns:a16="http://schemas.microsoft.com/office/drawing/2014/main" id="{FB14C275-E3A7-4449-BDAB-5286261404D7}"/>
              </a:ext>
            </a:extLst>
          </p:cNvPr>
          <p:cNvSpPr>
            <a:spLocks noGrp="1"/>
          </p:cNvSpPr>
          <p:nvPr>
            <p:ph idx="1"/>
          </p:nvPr>
        </p:nvSpPr>
        <p:spPr>
          <a:xfrm>
            <a:off x="838200" y="1825624"/>
            <a:ext cx="10629900" cy="4562475"/>
          </a:xfrm>
        </p:spPr>
        <p:txBody>
          <a:bodyPr>
            <a:normAutofit lnSpcReduction="10000"/>
          </a:bodyPr>
          <a:lstStyle/>
          <a:p>
            <a:pPr marL="0" indent="0" algn="just">
              <a:lnSpc>
                <a:spcPct val="150000"/>
              </a:lnSpc>
              <a:buNone/>
            </a:pPr>
            <a:r>
              <a:rPr lang="en-US" dirty="0"/>
              <a:t>• </a:t>
            </a:r>
            <a:r>
              <a:rPr lang="en-US" b="1" dirty="0"/>
              <a:t>Point estimate</a:t>
            </a:r>
            <a:r>
              <a:rPr lang="en-US" dirty="0"/>
              <a:t>: A single number used to estimate a population parameter. For our five situations: point estimate = sample statistic = sample estimate = for one proportion = for difference in two proportions </a:t>
            </a:r>
          </a:p>
          <a:p>
            <a:pPr marL="0" indent="0" algn="just">
              <a:lnSpc>
                <a:spcPct val="150000"/>
              </a:lnSpc>
              <a:buNone/>
            </a:pPr>
            <a:r>
              <a:rPr lang="en-US" dirty="0"/>
              <a:t>• </a:t>
            </a:r>
            <a:r>
              <a:rPr lang="en-US" b="1" dirty="0"/>
              <a:t>Interval estimate</a:t>
            </a:r>
            <a:r>
              <a:rPr lang="en-US" dirty="0"/>
              <a:t>: An interval of values used to estimate a population parameter. Also called a confidence interval. For our five situations, always: pˆ 1 2 pˆ − pˆ Sample estimate ± multiplier × standard error</a:t>
            </a:r>
            <a:endParaRPr lang="en-IN" dirty="0"/>
          </a:p>
        </p:txBody>
      </p:sp>
    </p:spTree>
    <p:extLst>
      <p:ext uri="{BB962C8B-B14F-4D97-AF65-F5344CB8AC3E}">
        <p14:creationId xmlns:p14="http://schemas.microsoft.com/office/powerpoint/2010/main" val="357179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031D-7FB2-43B6-A934-7398A9232042}"/>
              </a:ext>
            </a:extLst>
          </p:cNvPr>
          <p:cNvSpPr>
            <a:spLocks noGrp="1"/>
          </p:cNvSpPr>
          <p:nvPr>
            <p:ph type="title"/>
          </p:nvPr>
        </p:nvSpPr>
        <p:spPr/>
        <p:txBody>
          <a:bodyPr/>
          <a:lstStyle/>
          <a:p>
            <a:r>
              <a:rPr lang="en-IN" dirty="0"/>
              <a:t>Inferential Statistics</a:t>
            </a:r>
          </a:p>
        </p:txBody>
      </p:sp>
      <p:sp>
        <p:nvSpPr>
          <p:cNvPr id="3" name="Content Placeholder 2">
            <a:extLst>
              <a:ext uri="{FF2B5EF4-FFF2-40B4-BE49-F238E27FC236}">
                <a16:creationId xmlns:a16="http://schemas.microsoft.com/office/drawing/2014/main" id="{4218B843-C5F4-4220-8F59-455EC8C4B35D}"/>
              </a:ext>
            </a:extLst>
          </p:cNvPr>
          <p:cNvSpPr>
            <a:spLocks noGrp="1"/>
          </p:cNvSpPr>
          <p:nvPr>
            <p:ph idx="1"/>
          </p:nvPr>
        </p:nvSpPr>
        <p:spPr/>
        <p:txBody>
          <a:bodyPr>
            <a:normAutofit lnSpcReduction="10000"/>
          </a:bodyPr>
          <a:lstStyle/>
          <a:p>
            <a:r>
              <a:rPr lang="en-IN" b="1" dirty="0"/>
              <a:t>Parameter vs. Statistic</a:t>
            </a:r>
          </a:p>
          <a:p>
            <a:pPr algn="just">
              <a:lnSpc>
                <a:spcPct val="150000"/>
              </a:lnSpc>
            </a:pPr>
            <a:r>
              <a:rPr lang="en-US" dirty="0"/>
              <a:t>! A population is the entire set of individuals that we are interested in studying ! A sample is simply a subset of individuals selected from the population ! In most studies, we wish to quantify some characteristic of the population ! parameter ! Parameters are generally unknown, and must be estimated from a sample ! The sample estimate is called a statistic</a:t>
            </a:r>
            <a:r>
              <a:rPr lang="en-IN" dirty="0"/>
              <a:t> </a:t>
            </a:r>
          </a:p>
        </p:txBody>
      </p:sp>
    </p:spTree>
    <p:extLst>
      <p:ext uri="{BB962C8B-B14F-4D97-AF65-F5344CB8AC3E}">
        <p14:creationId xmlns:p14="http://schemas.microsoft.com/office/powerpoint/2010/main" val="2416843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5480-0A74-4E98-871B-1ECE107BD243}"/>
              </a:ext>
            </a:extLst>
          </p:cNvPr>
          <p:cNvSpPr>
            <a:spLocks noGrp="1"/>
          </p:cNvSpPr>
          <p:nvPr>
            <p:ph type="title"/>
          </p:nvPr>
        </p:nvSpPr>
        <p:spPr/>
        <p:txBody>
          <a:bodyPr/>
          <a:lstStyle/>
          <a:p>
            <a:r>
              <a:rPr lang="en-IN" dirty="0"/>
              <a:t>Inferential Statistics</a:t>
            </a:r>
          </a:p>
        </p:txBody>
      </p:sp>
      <p:sp>
        <p:nvSpPr>
          <p:cNvPr id="3" name="Content Placeholder 2">
            <a:extLst>
              <a:ext uri="{FF2B5EF4-FFF2-40B4-BE49-F238E27FC236}">
                <a16:creationId xmlns:a16="http://schemas.microsoft.com/office/drawing/2014/main" id="{5E0C0AED-12A0-414B-ADD6-8A59CB011462}"/>
              </a:ext>
            </a:extLst>
          </p:cNvPr>
          <p:cNvSpPr>
            <a:spLocks noGrp="1"/>
          </p:cNvSpPr>
          <p:nvPr>
            <p:ph idx="1"/>
          </p:nvPr>
        </p:nvSpPr>
        <p:spPr/>
        <p:txBody>
          <a:bodyPr/>
          <a:lstStyle/>
          <a:p>
            <a:pPr algn="just">
              <a:lnSpc>
                <a:spcPct val="150000"/>
              </a:lnSpc>
            </a:pPr>
            <a:r>
              <a:rPr lang="en-US" dirty="0"/>
              <a:t>Techniques that allow us to make inferences about a population based on data that we gather from a sample ! Study results will vary from sample to sample strictly due to random chance (i.e., sampling error) ! Inferential statistics allow us to determine how likely it is to obtain a set of results from a single sample ! This is also known as testing for “statistical significance”</a:t>
            </a:r>
            <a:endParaRPr lang="en-IN" dirty="0"/>
          </a:p>
        </p:txBody>
      </p:sp>
    </p:spTree>
    <p:extLst>
      <p:ext uri="{BB962C8B-B14F-4D97-AF65-F5344CB8AC3E}">
        <p14:creationId xmlns:p14="http://schemas.microsoft.com/office/powerpoint/2010/main" val="3771067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FCBE-CE3C-4477-A031-0BCCF5A54969}"/>
              </a:ext>
            </a:extLst>
          </p:cNvPr>
          <p:cNvSpPr>
            <a:spLocks noGrp="1"/>
          </p:cNvSpPr>
          <p:nvPr>
            <p:ph type="title"/>
          </p:nvPr>
        </p:nvSpPr>
        <p:spPr/>
        <p:txBody>
          <a:bodyPr/>
          <a:lstStyle/>
          <a:p>
            <a:r>
              <a:rPr lang="en-IN" dirty="0"/>
              <a:t>Statistical Significance</a:t>
            </a:r>
          </a:p>
        </p:txBody>
      </p:sp>
      <p:sp>
        <p:nvSpPr>
          <p:cNvPr id="3" name="Content Placeholder 2">
            <a:extLst>
              <a:ext uri="{FF2B5EF4-FFF2-40B4-BE49-F238E27FC236}">
                <a16:creationId xmlns:a16="http://schemas.microsoft.com/office/drawing/2014/main" id="{1B218995-0D7E-442E-BE02-07854D85F8E8}"/>
              </a:ext>
            </a:extLst>
          </p:cNvPr>
          <p:cNvSpPr>
            <a:spLocks noGrp="1"/>
          </p:cNvSpPr>
          <p:nvPr>
            <p:ph idx="1"/>
          </p:nvPr>
        </p:nvSpPr>
        <p:spPr/>
        <p:txBody>
          <a:bodyPr/>
          <a:lstStyle/>
          <a:p>
            <a:pPr algn="just">
              <a:lnSpc>
                <a:spcPct val="150000"/>
              </a:lnSpc>
            </a:pPr>
            <a:r>
              <a:rPr lang="en-US" dirty="0"/>
              <a:t>Consider a small weight loss study of 40 patients. ! After such a study is over, we want to make generalizations about a larger group (e.g. all similar patients in the nation), but, since it is a small study, the results will be inexact. ! Statistical significance helps us by giving us a "ballpark range" (i.e., confidence interval) around the number (for example the amount of weight lost), encompassing the true number</a:t>
            </a:r>
            <a:endParaRPr lang="en-IN" dirty="0"/>
          </a:p>
        </p:txBody>
      </p:sp>
    </p:spTree>
    <p:extLst>
      <p:ext uri="{BB962C8B-B14F-4D97-AF65-F5344CB8AC3E}">
        <p14:creationId xmlns:p14="http://schemas.microsoft.com/office/powerpoint/2010/main" val="1905428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A914-51CC-4B1C-8A9C-3B6EB32D7695}"/>
              </a:ext>
            </a:extLst>
          </p:cNvPr>
          <p:cNvSpPr>
            <a:spLocks noGrp="1"/>
          </p:cNvSpPr>
          <p:nvPr>
            <p:ph type="title"/>
          </p:nvPr>
        </p:nvSpPr>
        <p:spPr/>
        <p:txBody>
          <a:bodyPr/>
          <a:lstStyle/>
          <a:p>
            <a:r>
              <a:rPr lang="en-IN" dirty="0"/>
              <a:t>Statistical Significance (</a:t>
            </a:r>
            <a:r>
              <a:rPr lang="en-IN" dirty="0" err="1"/>
              <a:t>contʼd</a:t>
            </a:r>
            <a:r>
              <a:rPr lang="en-IN" dirty="0"/>
              <a:t>)</a:t>
            </a:r>
          </a:p>
        </p:txBody>
      </p:sp>
      <p:sp>
        <p:nvSpPr>
          <p:cNvPr id="3" name="Content Placeholder 2">
            <a:extLst>
              <a:ext uri="{FF2B5EF4-FFF2-40B4-BE49-F238E27FC236}">
                <a16:creationId xmlns:a16="http://schemas.microsoft.com/office/drawing/2014/main" id="{D95BF778-D15F-4C9A-BA74-0E10A3A3DE92}"/>
              </a:ext>
            </a:extLst>
          </p:cNvPr>
          <p:cNvSpPr>
            <a:spLocks noGrp="1"/>
          </p:cNvSpPr>
          <p:nvPr>
            <p:ph idx="1"/>
          </p:nvPr>
        </p:nvSpPr>
        <p:spPr/>
        <p:txBody>
          <a:bodyPr/>
          <a:lstStyle/>
          <a:p>
            <a:pPr algn="just">
              <a:lnSpc>
                <a:spcPct val="150000"/>
              </a:lnSpc>
            </a:pPr>
            <a:r>
              <a:rPr lang="en-US" dirty="0"/>
              <a:t>If the range is small enough (p &lt; .05), we say we are confident that the true amount of weight lost is "more than zero" and "statistically significant.” ! Naturally, it says nothing about the practical significance, since the patients might have lost just a gram of weight!</a:t>
            </a:r>
            <a:endParaRPr lang="en-IN" dirty="0"/>
          </a:p>
        </p:txBody>
      </p:sp>
    </p:spTree>
    <p:extLst>
      <p:ext uri="{BB962C8B-B14F-4D97-AF65-F5344CB8AC3E}">
        <p14:creationId xmlns:p14="http://schemas.microsoft.com/office/powerpoint/2010/main" val="122242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0097"/>
          </a:xfrm>
        </p:spPr>
        <p:txBody>
          <a:bodyPr>
            <a:normAutofit fontScale="90000"/>
          </a:bodyPr>
          <a:lstStyle/>
          <a:p>
            <a:r>
              <a:rPr lang="en-US" dirty="0"/>
              <a:t>Two branches of statistics</a:t>
            </a:r>
            <a:endParaRPr lang="en-IN" dirty="0"/>
          </a:p>
        </p:txBody>
      </p:sp>
      <p:sp>
        <p:nvSpPr>
          <p:cNvPr id="6" name="Rounded Rectangle 5"/>
          <p:cNvSpPr/>
          <p:nvPr/>
        </p:nvSpPr>
        <p:spPr>
          <a:xfrm>
            <a:off x="6595955" y="3233380"/>
            <a:ext cx="2496064"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APPLIED</a:t>
            </a:r>
          </a:p>
          <a:p>
            <a:pPr algn="ctr"/>
            <a:r>
              <a:rPr lang="en-US" b="1" dirty="0"/>
              <a:t>STATISTICS</a:t>
            </a:r>
            <a:endParaRPr lang="en-IN" b="1" dirty="0"/>
          </a:p>
        </p:txBody>
      </p:sp>
      <p:sp>
        <p:nvSpPr>
          <p:cNvPr id="7" name="Rounded Rectangle 6"/>
          <p:cNvSpPr/>
          <p:nvPr/>
        </p:nvSpPr>
        <p:spPr>
          <a:xfrm>
            <a:off x="2746289" y="3233380"/>
            <a:ext cx="2496065"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MATHEMATICAL</a:t>
            </a:r>
          </a:p>
          <a:p>
            <a:pPr algn="ctr"/>
            <a:r>
              <a:rPr lang="en-US" b="1" dirty="0"/>
              <a:t>STATISTICS</a:t>
            </a:r>
            <a:endParaRPr lang="en-IN" b="1" dirty="0"/>
          </a:p>
        </p:txBody>
      </p:sp>
      <p:cxnSp>
        <p:nvCxnSpPr>
          <p:cNvPr id="9" name="Straight Arrow Connector 8"/>
          <p:cNvCxnSpPr>
            <a:cxnSpLocks/>
            <a:stCxn id="5" idx="2"/>
            <a:endCxn id="7" idx="0"/>
          </p:cNvCxnSpPr>
          <p:nvPr/>
        </p:nvCxnSpPr>
        <p:spPr>
          <a:xfrm flipH="1">
            <a:off x="3994322" y="2356080"/>
            <a:ext cx="1782462" cy="87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707924" y="1515820"/>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STATISTICS</a:t>
            </a:r>
            <a:endParaRPr lang="en-IN" sz="2000" b="1" dirty="0"/>
          </a:p>
        </p:txBody>
      </p:sp>
      <p:cxnSp>
        <p:nvCxnSpPr>
          <p:cNvPr id="11" name="Straight Arrow Connector 10"/>
          <p:cNvCxnSpPr>
            <a:cxnSpLocks/>
            <a:stCxn id="5" idx="2"/>
            <a:endCxn id="6" idx="0"/>
          </p:cNvCxnSpPr>
          <p:nvPr/>
        </p:nvCxnSpPr>
        <p:spPr>
          <a:xfrm>
            <a:off x="5776784" y="2356080"/>
            <a:ext cx="2067203" cy="87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B4F7BD60-88C2-CE48-91D5-8E6ACF093606}"/>
              </a:ext>
            </a:extLst>
          </p:cNvPr>
          <p:cNvSpPr/>
          <p:nvPr/>
        </p:nvSpPr>
        <p:spPr>
          <a:xfrm>
            <a:off x="2647863" y="4743222"/>
            <a:ext cx="2496065" cy="1197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Encompasses theories, theorems, derivations</a:t>
            </a:r>
            <a:endParaRPr lang="en-IN" b="1" dirty="0"/>
          </a:p>
        </p:txBody>
      </p:sp>
      <p:sp>
        <p:nvSpPr>
          <p:cNvPr id="12" name="Rounded Rectangle 11">
            <a:extLst>
              <a:ext uri="{FF2B5EF4-FFF2-40B4-BE49-F238E27FC236}">
                <a16:creationId xmlns:a16="http://schemas.microsoft.com/office/drawing/2014/main" id="{D68D29F5-7DB6-2B4A-B864-6929475FF6C8}"/>
              </a:ext>
            </a:extLst>
          </p:cNvPr>
          <p:cNvSpPr/>
          <p:nvPr/>
        </p:nvSpPr>
        <p:spPr>
          <a:xfrm>
            <a:off x="6787477" y="4605316"/>
            <a:ext cx="2496064" cy="11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Applications of tools and techniques on real life data</a:t>
            </a:r>
            <a:endParaRPr lang="en-IN" b="1" dirty="0"/>
          </a:p>
        </p:txBody>
      </p:sp>
      <p:cxnSp>
        <p:nvCxnSpPr>
          <p:cNvPr id="16" name="Straight Arrow Connector 15">
            <a:extLst>
              <a:ext uri="{FF2B5EF4-FFF2-40B4-BE49-F238E27FC236}">
                <a16:creationId xmlns:a16="http://schemas.microsoft.com/office/drawing/2014/main" id="{B28478F8-61CD-4B56-A252-0A51335E8E56}"/>
              </a:ext>
            </a:extLst>
          </p:cNvPr>
          <p:cNvCxnSpPr>
            <a:cxnSpLocks/>
          </p:cNvCxnSpPr>
          <p:nvPr/>
        </p:nvCxnSpPr>
        <p:spPr>
          <a:xfrm flipH="1">
            <a:off x="4078840" y="4110680"/>
            <a:ext cx="1" cy="63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A969EB-6E5B-4EEF-9D04-B0DCAEA00C96}"/>
              </a:ext>
            </a:extLst>
          </p:cNvPr>
          <p:cNvCxnSpPr>
            <a:cxnSpLocks/>
          </p:cNvCxnSpPr>
          <p:nvPr/>
        </p:nvCxnSpPr>
        <p:spPr>
          <a:xfrm flipH="1">
            <a:off x="7765550" y="4106956"/>
            <a:ext cx="1" cy="498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881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A079-58F5-47C7-ABBA-E2B9556FFF77}"/>
              </a:ext>
            </a:extLst>
          </p:cNvPr>
          <p:cNvSpPr>
            <a:spLocks noGrp="1"/>
          </p:cNvSpPr>
          <p:nvPr>
            <p:ph type="title"/>
          </p:nvPr>
        </p:nvSpPr>
        <p:spPr>
          <a:xfrm>
            <a:off x="838200" y="1"/>
            <a:ext cx="10515600" cy="989814"/>
          </a:xfrm>
        </p:spPr>
        <p:txBody>
          <a:bodyPr>
            <a:normAutofit/>
          </a:bodyPr>
          <a:lstStyle/>
          <a:p>
            <a:r>
              <a:rPr lang="en-IN" b="1" dirty="0"/>
              <a:t>Summary notes:</a:t>
            </a:r>
          </a:p>
        </p:txBody>
      </p:sp>
      <p:sp>
        <p:nvSpPr>
          <p:cNvPr id="3" name="Content Placeholder 2">
            <a:extLst>
              <a:ext uri="{FF2B5EF4-FFF2-40B4-BE49-F238E27FC236}">
                <a16:creationId xmlns:a16="http://schemas.microsoft.com/office/drawing/2014/main" id="{1A8D37D3-9307-4229-B048-038843CE3444}"/>
              </a:ext>
            </a:extLst>
          </p:cNvPr>
          <p:cNvSpPr>
            <a:spLocks noGrp="1"/>
          </p:cNvSpPr>
          <p:nvPr>
            <p:ph idx="1"/>
          </p:nvPr>
        </p:nvSpPr>
        <p:spPr>
          <a:xfrm>
            <a:off x="838199" y="895546"/>
            <a:ext cx="10515601" cy="5740924"/>
          </a:xfrm>
        </p:spPr>
        <p:txBody>
          <a:bodyPr>
            <a:noAutofit/>
          </a:bodyPr>
          <a:lstStyle/>
          <a:p>
            <a:pPr algn="just"/>
            <a:r>
              <a:rPr lang="en-US" sz="2400" dirty="0">
                <a:latin typeface="Times New Roman" panose="02020603050405020304" pitchFamily="18" charset="0"/>
                <a:cs typeface="Times New Roman" panose="02020603050405020304" pitchFamily="18" charset="0"/>
              </a:rPr>
              <a:t>These examples illustrate many of the difficulties of trying to use data to create general conclusions about a population. Paramount among our concerns are: </a:t>
            </a:r>
          </a:p>
          <a:p>
            <a:pPr algn="just"/>
            <a:r>
              <a:rPr lang="en-US" sz="2400" dirty="0">
                <a:latin typeface="Times New Roman" panose="02020603050405020304" pitchFamily="18" charset="0"/>
                <a:cs typeface="Times New Roman" panose="02020603050405020304" pitchFamily="18" charset="0"/>
              </a:rPr>
              <a:t> Is the sample representative of the population that we’d like to draw inferences about? </a:t>
            </a:r>
          </a:p>
          <a:p>
            <a:pPr algn="just"/>
            <a:r>
              <a:rPr lang="en-US" sz="2400" dirty="0">
                <a:latin typeface="Times New Roman" panose="02020603050405020304" pitchFamily="18" charset="0"/>
                <a:cs typeface="Times New Roman" panose="02020603050405020304" pitchFamily="18" charset="0"/>
              </a:rPr>
              <a:t> Are there known and observed, known and unobserved or unknown and unobserved variables that contaminate our conclusions? </a:t>
            </a:r>
          </a:p>
          <a:p>
            <a:pPr algn="just"/>
            <a:r>
              <a:rPr lang="en-US" sz="2400" dirty="0">
                <a:latin typeface="Times New Roman" panose="02020603050405020304" pitchFamily="18" charset="0"/>
                <a:cs typeface="Times New Roman" panose="02020603050405020304" pitchFamily="18" charset="0"/>
              </a:rPr>
              <a:t> Is there systematic bias created by missing data or the design or conduct of the study? </a:t>
            </a:r>
          </a:p>
          <a:p>
            <a:pPr algn="just"/>
            <a:r>
              <a:rPr lang="en-US" sz="2400" dirty="0">
                <a:latin typeface="Times New Roman" panose="02020603050405020304" pitchFamily="18" charset="0"/>
                <a:cs typeface="Times New Roman" panose="02020603050405020304" pitchFamily="18" charset="0"/>
              </a:rPr>
              <a:t> What randomness exists in the data and how do we use or adjust for it? Here randomness can either be explicit via randomization or random sampling, or implicit as the aggregation of many complex unknown processes. </a:t>
            </a:r>
          </a:p>
          <a:p>
            <a:pPr algn="just"/>
            <a:r>
              <a:rPr lang="en-US" sz="2400" dirty="0">
                <a:latin typeface="Times New Roman" panose="02020603050405020304" pitchFamily="18" charset="0"/>
                <a:cs typeface="Times New Roman" panose="02020603050405020304" pitchFamily="18" charset="0"/>
              </a:rPr>
              <a:t> Are we trying to estimate an underlying mechanistic model of phenomena under study?</a:t>
            </a:r>
          </a:p>
          <a:p>
            <a:pPr marL="0" indent="0" algn="just">
              <a:buNone/>
            </a:pPr>
            <a:r>
              <a:rPr lang="en-US" sz="2400" dirty="0">
                <a:latin typeface="Times New Roman" panose="02020603050405020304" pitchFamily="18" charset="0"/>
                <a:cs typeface="Times New Roman" panose="02020603050405020304" pitchFamily="18" charset="0"/>
              </a:rPr>
              <a:t> Statistical inference requires navigating the set of assumptions and tools and subsequently thinking about how to draw conclusions from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5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STATISTICAL METHODS</a:t>
            </a:r>
            <a:endParaRPr lang="en-IN" dirty="0"/>
          </a:p>
        </p:txBody>
      </p:sp>
      <p:sp>
        <p:nvSpPr>
          <p:cNvPr id="6" name="Rounded Rectangle 5"/>
          <p:cNvSpPr/>
          <p:nvPr/>
        </p:nvSpPr>
        <p:spPr>
          <a:xfrm>
            <a:off x="6548093" y="4015652"/>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PREDICTIVE</a:t>
            </a:r>
            <a:endParaRPr lang="en-IN" b="1" dirty="0"/>
          </a:p>
        </p:txBody>
      </p:sp>
      <p:sp>
        <p:nvSpPr>
          <p:cNvPr id="7" name="Rounded Rectangle 6"/>
          <p:cNvSpPr/>
          <p:nvPr/>
        </p:nvSpPr>
        <p:spPr>
          <a:xfrm>
            <a:off x="665540" y="4015652"/>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DESCRIPTIVE</a:t>
            </a:r>
            <a:endParaRPr lang="en-IN" b="1" dirty="0"/>
          </a:p>
        </p:txBody>
      </p:sp>
      <p:cxnSp>
        <p:nvCxnSpPr>
          <p:cNvPr id="9" name="Straight Arrow Connector 8"/>
          <p:cNvCxnSpPr>
            <a:stCxn id="5" idx="2"/>
            <a:endCxn id="7" idx="0"/>
          </p:cNvCxnSpPr>
          <p:nvPr/>
        </p:nvCxnSpPr>
        <p:spPr>
          <a:xfrm flipH="1">
            <a:off x="1734400" y="3101546"/>
            <a:ext cx="4042384" cy="91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707924" y="2261286"/>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STATISTICAL</a:t>
            </a:r>
          </a:p>
          <a:p>
            <a:pPr algn="ctr"/>
            <a:r>
              <a:rPr lang="en-US" sz="2000" b="1" dirty="0"/>
              <a:t>METHODS</a:t>
            </a:r>
            <a:endParaRPr lang="en-IN" sz="2000" b="1" dirty="0"/>
          </a:p>
        </p:txBody>
      </p:sp>
      <p:cxnSp>
        <p:nvCxnSpPr>
          <p:cNvPr id="11" name="Straight Arrow Connector 10"/>
          <p:cNvCxnSpPr>
            <a:stCxn id="5" idx="2"/>
            <a:endCxn id="8" idx="0"/>
          </p:cNvCxnSpPr>
          <p:nvPr/>
        </p:nvCxnSpPr>
        <p:spPr>
          <a:xfrm>
            <a:off x="5776784" y="3101546"/>
            <a:ext cx="4680816" cy="88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9388740" y="3989831"/>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PRESCRIPTIVE</a:t>
            </a:r>
            <a:endParaRPr lang="en-IN" b="1" dirty="0"/>
          </a:p>
        </p:txBody>
      </p:sp>
      <p:cxnSp>
        <p:nvCxnSpPr>
          <p:cNvPr id="12" name="Straight Arrow Connector 11"/>
          <p:cNvCxnSpPr>
            <a:stCxn id="5" idx="2"/>
            <a:endCxn id="6" idx="0"/>
          </p:cNvCxnSpPr>
          <p:nvPr/>
        </p:nvCxnSpPr>
        <p:spPr>
          <a:xfrm>
            <a:off x="5776784" y="3101546"/>
            <a:ext cx="1840169" cy="91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53810" y="5553882"/>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WHAT HAS HAPPENED?</a:t>
            </a:r>
            <a:endParaRPr lang="en-IN" b="1" dirty="0"/>
          </a:p>
        </p:txBody>
      </p:sp>
      <p:sp>
        <p:nvSpPr>
          <p:cNvPr id="14" name="Rounded Rectangle 13"/>
          <p:cNvSpPr/>
          <p:nvPr/>
        </p:nvSpPr>
        <p:spPr>
          <a:xfrm>
            <a:off x="6845643" y="5357611"/>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WHAT COULD HAPPEN?</a:t>
            </a:r>
            <a:endParaRPr lang="en-IN" b="1" dirty="0"/>
          </a:p>
        </p:txBody>
      </p:sp>
      <p:sp>
        <p:nvSpPr>
          <p:cNvPr id="15" name="Rounded Rectangle 14"/>
          <p:cNvSpPr/>
          <p:nvPr/>
        </p:nvSpPr>
        <p:spPr>
          <a:xfrm>
            <a:off x="9544205" y="5345607"/>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WHAT SHOULD WE DO?</a:t>
            </a:r>
            <a:endParaRPr lang="en-IN" b="1" dirty="0"/>
          </a:p>
        </p:txBody>
      </p:sp>
      <p:cxnSp>
        <p:nvCxnSpPr>
          <p:cNvPr id="17" name="Straight Arrow Connector 16"/>
          <p:cNvCxnSpPr>
            <a:stCxn id="7" idx="2"/>
            <a:endCxn id="13" idx="0"/>
          </p:cNvCxnSpPr>
          <p:nvPr/>
        </p:nvCxnSpPr>
        <p:spPr>
          <a:xfrm flipH="1">
            <a:off x="1722670" y="4855912"/>
            <a:ext cx="11730" cy="697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849133" y="4765027"/>
            <a:ext cx="1" cy="589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8" idx="2"/>
          </p:cNvCxnSpPr>
          <p:nvPr/>
        </p:nvCxnSpPr>
        <p:spPr>
          <a:xfrm>
            <a:off x="10457600" y="4830091"/>
            <a:ext cx="47048" cy="58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D105BD0C-4332-FA42-A65E-B05E0C097D5E}"/>
              </a:ext>
            </a:extLst>
          </p:cNvPr>
          <p:cNvSpPr/>
          <p:nvPr/>
        </p:nvSpPr>
        <p:spPr>
          <a:xfrm>
            <a:off x="3506190" y="4043409"/>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Diagnostic</a:t>
            </a:r>
            <a:endParaRPr lang="en-IN" b="1" dirty="0"/>
          </a:p>
        </p:txBody>
      </p:sp>
      <p:sp>
        <p:nvSpPr>
          <p:cNvPr id="21" name="Rounded Rectangle 20">
            <a:extLst>
              <a:ext uri="{FF2B5EF4-FFF2-40B4-BE49-F238E27FC236}">
                <a16:creationId xmlns:a16="http://schemas.microsoft.com/office/drawing/2014/main" id="{9A18BFD5-0AF0-7D40-BA1D-4171B08B9134}"/>
              </a:ext>
            </a:extLst>
          </p:cNvPr>
          <p:cNvSpPr/>
          <p:nvPr/>
        </p:nvSpPr>
        <p:spPr>
          <a:xfrm>
            <a:off x="3639065" y="5486614"/>
            <a:ext cx="2137719" cy="84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WHY IT HAS HAPPENED?</a:t>
            </a:r>
            <a:endParaRPr lang="en-IN" b="1" dirty="0"/>
          </a:p>
        </p:txBody>
      </p:sp>
      <p:cxnSp>
        <p:nvCxnSpPr>
          <p:cNvPr id="22" name="Straight Arrow Connector 21">
            <a:extLst>
              <a:ext uri="{FF2B5EF4-FFF2-40B4-BE49-F238E27FC236}">
                <a16:creationId xmlns:a16="http://schemas.microsoft.com/office/drawing/2014/main" id="{229EA808-F456-7342-ABD8-0027E9C2CA95}"/>
              </a:ext>
            </a:extLst>
          </p:cNvPr>
          <p:cNvCxnSpPr/>
          <p:nvPr/>
        </p:nvCxnSpPr>
        <p:spPr>
          <a:xfrm flipH="1">
            <a:off x="4575048" y="4865262"/>
            <a:ext cx="1" cy="589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B99843-2741-B44E-9EDE-72055794E984}"/>
              </a:ext>
            </a:extLst>
          </p:cNvPr>
          <p:cNvCxnSpPr>
            <a:cxnSpLocks/>
            <a:stCxn id="5" idx="2"/>
            <a:endCxn id="20" idx="0"/>
          </p:cNvCxnSpPr>
          <p:nvPr/>
        </p:nvCxnSpPr>
        <p:spPr>
          <a:xfrm flipH="1">
            <a:off x="4575050" y="3101546"/>
            <a:ext cx="1201734" cy="94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9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STATISTICS </a:t>
            </a:r>
            <a:endParaRPr lang="en-IN" dirty="0"/>
          </a:p>
        </p:txBody>
      </p:sp>
      <p:sp>
        <p:nvSpPr>
          <p:cNvPr id="4" name="Content Placeholder 3"/>
          <p:cNvSpPr>
            <a:spLocks noGrp="1"/>
          </p:cNvSpPr>
          <p:nvPr>
            <p:ph idx="1"/>
          </p:nvPr>
        </p:nvSpPr>
        <p:spPr/>
        <p:txBody>
          <a:bodyPr/>
          <a:lstStyle/>
          <a:p>
            <a:endParaRPr lang="en-US" dirty="0"/>
          </a:p>
          <a:p>
            <a:r>
              <a:rPr lang="en-US" dirty="0"/>
              <a:t>Statistics is the way of thinking that can help enhance your effectiveness in business.</a:t>
            </a:r>
          </a:p>
          <a:p>
            <a:endParaRPr lang="en-US" dirty="0"/>
          </a:p>
          <a:p>
            <a:r>
              <a:rPr lang="en-US" dirty="0"/>
              <a:t>Applying statistics correctly is a fundamental, global skill in your business education.</a:t>
            </a:r>
          </a:p>
          <a:p>
            <a:pPr marL="0" indent="0">
              <a:buNone/>
            </a:pPr>
            <a:endParaRPr lang="en-US" dirty="0"/>
          </a:p>
        </p:txBody>
      </p:sp>
    </p:spTree>
    <p:extLst>
      <p:ext uri="{BB962C8B-B14F-4D97-AF65-F5344CB8AC3E}">
        <p14:creationId xmlns:p14="http://schemas.microsoft.com/office/powerpoint/2010/main" val="286340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6CE8234C-7254-4F4E-801A-A69C07CFF44C}"/>
              </a:ext>
            </a:extLst>
          </p:cNvPr>
          <p:cNvPicPr>
            <a:picLocks noChangeAspect="1"/>
          </p:cNvPicPr>
          <p:nvPr/>
        </p:nvPicPr>
        <p:blipFill rotWithShape="1">
          <a:blip r:embed="rId2">
            <a:extLst>
              <a:ext uri="{28A0092B-C50C-407E-A947-70E740481C1C}">
                <a14:useLocalDpi xmlns:a14="http://schemas.microsoft.com/office/drawing/2010/main" val="0"/>
              </a:ext>
            </a:extLst>
          </a:blip>
          <a:srcRect t="13082" b="7925"/>
          <a:stretch/>
        </p:blipFill>
        <p:spPr>
          <a:xfrm>
            <a:off x="295094" y="741872"/>
            <a:ext cx="11287306" cy="5572665"/>
          </a:xfrm>
          <a:prstGeom prst="rect">
            <a:avLst/>
          </a:prstGeom>
        </p:spPr>
      </p:pic>
    </p:spTree>
    <p:extLst>
      <p:ext uri="{BB962C8B-B14F-4D97-AF65-F5344CB8AC3E}">
        <p14:creationId xmlns:p14="http://schemas.microsoft.com/office/powerpoint/2010/main" val="359228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in current scenario</a:t>
            </a:r>
            <a:endParaRPr lang="en-IN" dirty="0"/>
          </a:p>
        </p:txBody>
      </p:sp>
      <p:pic>
        <p:nvPicPr>
          <p:cNvPr id="2050" name="Picture 2" descr="Image result for statistics, data science, big data analytics"/>
          <p:cNvPicPr>
            <a:picLocks noChangeAspect="1" noChangeArrowheads="1"/>
          </p:cNvPicPr>
          <p:nvPr/>
        </p:nvPicPr>
        <p:blipFill rotWithShape="1">
          <a:blip r:embed="rId2">
            <a:extLst>
              <a:ext uri="{28A0092B-C50C-407E-A947-70E740481C1C}">
                <a14:useLocalDpi xmlns:a14="http://schemas.microsoft.com/office/drawing/2010/main" val="0"/>
              </a:ext>
            </a:extLst>
          </a:blip>
          <a:srcRect b="7660"/>
          <a:stretch/>
        </p:blipFill>
        <p:spPr bwMode="auto">
          <a:xfrm>
            <a:off x="3231704" y="1690688"/>
            <a:ext cx="5753700" cy="4831492"/>
          </a:xfrm>
          <a:prstGeom prst="rect">
            <a:avLst/>
          </a:prstGeom>
          <a:blipFill dpi="0" rotWithShape="1">
            <a:blip r:embed="rId3"/>
            <a:srcRect/>
            <a:tile tx="0" ty="0" sx="100000" sy="100000" flip="none" algn="tl"/>
          </a:blipFill>
        </p:spPr>
      </p:pic>
    </p:spTree>
    <p:extLst>
      <p:ext uri="{BB962C8B-B14F-4D97-AF65-F5344CB8AC3E}">
        <p14:creationId xmlns:p14="http://schemas.microsoft.com/office/powerpoint/2010/main" val="61407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5" name="Rounded Rectangle 4"/>
          <p:cNvSpPr/>
          <p:nvPr/>
        </p:nvSpPr>
        <p:spPr>
          <a:xfrm>
            <a:off x="7389341" y="1828800"/>
            <a:ext cx="1569308" cy="56841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2569175" y="4596714"/>
            <a:ext cx="2385884" cy="14333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Boeing, Aviation Market, Asia Aviation Market, Commercial Market Outlook">
            <a:extLst>
              <a:ext uri="{FF2B5EF4-FFF2-40B4-BE49-F238E27FC236}">
                <a16:creationId xmlns:a16="http://schemas.microsoft.com/office/drawing/2014/main" id="{1FDAAA60-74E1-464E-830E-5C9F91F60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74353"/>
            <a:ext cx="9476509" cy="528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87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2977</Words>
  <Application>Microsoft Office PowerPoint</Application>
  <PresentationFormat>Widescreen</PresentationFormat>
  <Paragraphs>161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STATISTICS </vt:lpstr>
      <vt:lpstr>PowerPoint Presentation</vt:lpstr>
      <vt:lpstr>DISSECTION OF DEFINITION</vt:lpstr>
      <vt:lpstr>Two branches of statistics</vt:lpstr>
      <vt:lpstr>TYPES OF STATISTICAL METHODS</vt:lpstr>
      <vt:lpstr>IMPORTANCE OF STATISTICS </vt:lpstr>
      <vt:lpstr>PowerPoint Presentation</vt:lpstr>
      <vt:lpstr>Statistics in current scenario</vt:lpstr>
      <vt:lpstr>Example</vt:lpstr>
      <vt:lpstr>Datum - Data - Information</vt:lpstr>
      <vt:lpstr>Measure of Central Tendency</vt:lpstr>
      <vt:lpstr>Measure of central tendency</vt:lpstr>
      <vt:lpstr>Measures of Dispersion</vt:lpstr>
      <vt:lpstr>Range</vt:lpstr>
      <vt:lpstr>Inferential Statistical Analysis</vt:lpstr>
      <vt:lpstr>Statistical inference defined </vt:lpstr>
      <vt:lpstr>Motivating example: who’s going to win the election?</vt:lpstr>
      <vt:lpstr>Motivating example, predicting the weather</vt:lpstr>
      <vt:lpstr>Motivating example, brain activation</vt:lpstr>
      <vt:lpstr> The goals of inference</vt:lpstr>
      <vt:lpstr>The tools of the trade </vt:lpstr>
      <vt:lpstr>Different thinking about probability leads to different styles of inference</vt:lpstr>
      <vt:lpstr>PowerPoint Presentation</vt:lpstr>
      <vt:lpstr>Inferential statistics</vt:lpstr>
      <vt:lpstr>Tangible benefits of Bayesian inference </vt:lpstr>
      <vt:lpstr>Why don’t more people use Bayesian inference?</vt:lpstr>
      <vt:lpstr>Statistical Inference: the use of sample data to make judgments or decisions about populations. </vt:lpstr>
      <vt:lpstr>Normal Approximation to the Binomial Distribution</vt:lpstr>
      <vt:lpstr>Estimating Proportions with Confidence</vt:lpstr>
      <vt:lpstr>PowerPoint Presentation</vt:lpstr>
      <vt:lpstr>Confidence Interval for a Population Proportion p </vt:lpstr>
      <vt:lpstr>Using Confidence Intervals to Guide Decisions</vt:lpstr>
      <vt:lpstr>Estimating Proportions with Confidence</vt:lpstr>
      <vt:lpstr>Remember population versus sample:</vt:lpstr>
      <vt:lpstr>Some Definitions:</vt:lpstr>
      <vt:lpstr>Inferential Statistics</vt:lpstr>
      <vt:lpstr>Inferential Statistics</vt:lpstr>
      <vt:lpstr>Statistical Significance</vt:lpstr>
      <vt:lpstr>Statistical Significance (contʼd)</vt:lpstr>
      <vt:lpstr>Summary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Statistical Analysis</dc:title>
  <dc:creator>Dr. S.Srinivasa Rao</dc:creator>
  <cp:lastModifiedBy>Abdul Rahman</cp:lastModifiedBy>
  <cp:revision>22</cp:revision>
  <dcterms:created xsi:type="dcterms:W3CDTF">2020-12-10T06:42:20Z</dcterms:created>
  <dcterms:modified xsi:type="dcterms:W3CDTF">2021-03-15T05:31:27Z</dcterms:modified>
</cp:coreProperties>
</file>