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numpy.org/" TargetMode="External"/><Relationship Id="rId1" Type="http://schemas.openxmlformats.org/officeDocument/2006/relationships/slideLayout" Target="../slideLayouts/slideLayout7.xml"/><Relationship Id="rId5" Type="http://schemas.openxmlformats.org/officeDocument/2006/relationships/hyperlink" Target="https://jupyter.org/" TargetMode="External"/><Relationship Id="rId4" Type="http://schemas.openxmlformats.org/officeDocument/2006/relationships/hyperlink" Target="https://devdocs.io/statsmodel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johnsmith88/heart-disease-datas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590801"/>
            <a:ext cx="81534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Understanding Confidence Intervals</a:t>
            </a:r>
            <a:endParaRPr lang="en-US" sz="4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62979"/>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When constructing confidence intervals the assumptions and conditions of the central limit theorem must be met in order to use the normal model.</a:t>
            </a:r>
          </a:p>
          <a:p>
            <a:pPr algn="just"/>
            <a:endParaRPr lang="en-US" sz="2400" dirty="0">
              <a:latin typeface="Times New Roman" pitchFamily="18" charset="0"/>
              <a:cs typeface="Times New Roman" pitchFamily="18" charset="0"/>
            </a:endParaRPr>
          </a:p>
          <a:p>
            <a:pPr lvl="0" algn="just">
              <a:buFont typeface="Arial" pitchFamily="34" charset="0"/>
              <a:buChar char="•"/>
            </a:pPr>
            <a:r>
              <a:rPr lang="en-US" sz="2400" b="1" dirty="0">
                <a:latin typeface="Times New Roman" pitchFamily="18" charset="0"/>
                <a:cs typeface="Times New Roman" pitchFamily="18" charset="0"/>
              </a:rPr>
              <a:t>Randomization Condition:</a:t>
            </a:r>
            <a:r>
              <a:rPr lang="en-US" sz="2400" dirty="0">
                <a:latin typeface="Times New Roman" pitchFamily="18" charset="0"/>
                <a:cs typeface="Times New Roman" pitchFamily="18" charset="0"/>
              </a:rPr>
              <a:t> The data must be sampled randomly. Is one of the good sampling methodologies discussed in the Sampling and Data chapter being used?</a:t>
            </a:r>
          </a:p>
          <a:p>
            <a:pPr lvl="0" algn="just">
              <a:buFont typeface="Arial" pitchFamily="34" charset="0"/>
              <a:buChar char="•"/>
            </a:pPr>
            <a:endParaRPr lang="en-US" sz="2400" dirty="0">
              <a:latin typeface="Times New Roman" pitchFamily="18" charset="0"/>
              <a:cs typeface="Times New Roman" pitchFamily="18" charset="0"/>
            </a:endParaRPr>
          </a:p>
          <a:p>
            <a:pPr lvl="0" algn="just">
              <a:buFont typeface="Arial" pitchFamily="34" charset="0"/>
              <a:buChar char="•"/>
            </a:pPr>
            <a:r>
              <a:rPr lang="en-US" sz="2400" b="1" dirty="0">
                <a:latin typeface="Times New Roman" pitchFamily="18" charset="0"/>
                <a:cs typeface="Times New Roman" pitchFamily="18" charset="0"/>
              </a:rPr>
              <a:t>Independence Assumption</a:t>
            </a:r>
            <a:r>
              <a:rPr lang="en-US" sz="2400" dirty="0">
                <a:latin typeface="Times New Roman" pitchFamily="18" charset="0"/>
                <a:cs typeface="Times New Roman" pitchFamily="18" charset="0"/>
              </a:rPr>
              <a:t>: The sample values must be independent of each other. This means that the occurrence of one event has no influence on the next event. Usually, if we know that people or items were selected randomly we can assume that the independence assumption is met.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534400" cy="6370975"/>
          </a:xfrm>
          <a:prstGeom prst="rect">
            <a:avLst/>
          </a:prstGeom>
          <a:noFill/>
        </p:spPr>
        <p:txBody>
          <a:bodyPr wrap="square" rtlCol="0">
            <a:spAutoFit/>
          </a:bodyPr>
          <a:lstStyle/>
          <a:p>
            <a:pPr lvl="0" algn="just">
              <a:buFont typeface="Arial" pitchFamily="34" charset="0"/>
              <a:buChar char="•"/>
            </a:pPr>
            <a:r>
              <a:rPr lang="en-US" sz="2400" b="1" dirty="0">
                <a:latin typeface="Times New Roman" pitchFamily="18" charset="0"/>
                <a:cs typeface="Times New Roman" pitchFamily="18" charset="0"/>
              </a:rPr>
              <a:t>10% Condition: </a:t>
            </a:r>
            <a:r>
              <a:rPr lang="en-US" sz="2400" dirty="0">
                <a:latin typeface="Times New Roman" pitchFamily="18" charset="0"/>
                <a:cs typeface="Times New Roman" pitchFamily="18" charset="0"/>
              </a:rPr>
              <a:t>When the sample is drawn without replacement (usually the case), the sample size,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should be no more than 10% of the population.</a:t>
            </a:r>
          </a:p>
          <a:p>
            <a:pPr lvl="0" algn="just">
              <a:buFont typeface="Arial" pitchFamily="34" charset="0"/>
              <a:buChar char="•"/>
            </a:pPr>
            <a:endParaRPr lang="en-US" sz="2400" dirty="0">
              <a:latin typeface="Times New Roman" pitchFamily="18" charset="0"/>
              <a:cs typeface="Times New Roman" pitchFamily="18" charset="0"/>
            </a:endParaRPr>
          </a:p>
          <a:p>
            <a:pPr lvl="0" algn="just">
              <a:buFont typeface="Arial" pitchFamily="34" charset="0"/>
              <a:buChar char="•"/>
            </a:pPr>
            <a:r>
              <a:rPr lang="en-US" sz="2400" b="1" dirty="0">
                <a:latin typeface="Times New Roman" pitchFamily="18" charset="0"/>
                <a:cs typeface="Times New Roman" pitchFamily="18" charset="0"/>
              </a:rPr>
              <a:t>Sample Size Condition:</a:t>
            </a:r>
            <a:r>
              <a:rPr lang="en-US" sz="2400" dirty="0">
                <a:latin typeface="Times New Roman" pitchFamily="18" charset="0"/>
                <a:cs typeface="Times New Roman" pitchFamily="18" charset="0"/>
              </a:rPr>
              <a:t> The sample size must be sufficiently large. Although the Central Limit Theorem tells us that we can use a Normal model to think about the behavior of sample means when the sample size is large enough, it does not tell us how large that should be. </a:t>
            </a:r>
          </a:p>
          <a:p>
            <a:pPr lvl="1" algn="just">
              <a:buFont typeface="Wingdings" pitchFamily="2" charset="2"/>
              <a:buChar char="Ø"/>
            </a:pPr>
            <a:r>
              <a:rPr lang="en-US" sz="2400" dirty="0">
                <a:latin typeface="Times New Roman" pitchFamily="18" charset="0"/>
                <a:cs typeface="Times New Roman" pitchFamily="18" charset="0"/>
              </a:rPr>
              <a:t>If the population is very skewed, you will need a pretty large sample size to use the CLT.</a:t>
            </a:r>
          </a:p>
          <a:p>
            <a:pPr lvl="1" algn="just"/>
            <a:endParaRPr lang="en-US" sz="2400" dirty="0">
              <a:latin typeface="Times New Roman" pitchFamily="18" charset="0"/>
              <a:cs typeface="Times New Roman" pitchFamily="18" charset="0"/>
            </a:endParaRPr>
          </a:p>
          <a:p>
            <a:pPr lvl="1" algn="just">
              <a:buFont typeface="Wingdings" pitchFamily="2" charset="2"/>
              <a:buChar char="Ø"/>
            </a:pPr>
            <a:r>
              <a:rPr lang="en-US" sz="2400" dirty="0">
                <a:latin typeface="Times New Roman" pitchFamily="18" charset="0"/>
                <a:cs typeface="Times New Roman" pitchFamily="18" charset="0"/>
              </a:rPr>
              <a:t>however if the population is </a:t>
            </a:r>
            <a:r>
              <a:rPr lang="en-US" sz="2400" dirty="0" err="1">
                <a:latin typeface="Times New Roman" pitchFamily="18" charset="0"/>
                <a:cs typeface="Times New Roman" pitchFamily="18" charset="0"/>
              </a:rPr>
              <a:t>unimodal</a:t>
            </a:r>
            <a:r>
              <a:rPr lang="en-US" sz="2400" dirty="0">
                <a:latin typeface="Times New Roman" pitchFamily="18" charset="0"/>
                <a:cs typeface="Times New Roman" pitchFamily="18" charset="0"/>
              </a:rPr>
              <a:t> and symmetric, even small samples are ok. So think about your sample size in terms of what you know about the population and decide whether the sample is large enough. In general a sample size of 30 is considered sufficient.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Assumptions(Continued…………):</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When working with </a:t>
            </a:r>
            <a:r>
              <a:rPr lang="en-US" sz="2400" b="1" dirty="0">
                <a:latin typeface="Times New Roman" pitchFamily="18" charset="0"/>
                <a:cs typeface="Times New Roman" pitchFamily="18" charset="0"/>
              </a:rPr>
              <a:t>numerical data and σ is unknown</a:t>
            </a:r>
            <a:r>
              <a:rPr lang="en-US" sz="2400" dirty="0">
                <a:latin typeface="Times New Roman" pitchFamily="18" charset="0"/>
                <a:cs typeface="Times New Roman" pitchFamily="18" charset="0"/>
              </a:rPr>
              <a:t> the assumptions of randomization, independence and the 10% condition must be met.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In addition, with small sample sizes we cannot assume that that data follows a normal distribution so we need to check the </a:t>
            </a:r>
            <a:r>
              <a:rPr lang="en-US" sz="2400" b="1" dirty="0">
                <a:latin typeface="Times New Roman" pitchFamily="18" charset="0"/>
                <a:cs typeface="Times New Roman" pitchFamily="18" charset="0"/>
              </a:rPr>
              <a:t>nearly normal condition</a:t>
            </a:r>
            <a:r>
              <a:rPr lang="en-US" sz="2400" dirty="0">
                <a:latin typeface="Times New Roman" pitchFamily="18" charset="0"/>
                <a:cs typeface="Times New Roman" pitchFamily="18" charset="0"/>
              </a:rPr>
              <a:t>.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To check the nearly normal condition start by making a histogram or </a:t>
            </a:r>
            <a:r>
              <a:rPr lang="en-US" sz="2400" dirty="0" err="1">
                <a:latin typeface="Times New Roman" pitchFamily="18" charset="0"/>
                <a:cs typeface="Times New Roman" pitchFamily="18" charset="0"/>
              </a:rPr>
              <a:t>stemplot</a:t>
            </a:r>
            <a:r>
              <a:rPr lang="en-US" sz="2400" dirty="0">
                <a:latin typeface="Times New Roman" pitchFamily="18" charset="0"/>
                <a:cs typeface="Times New Roman" pitchFamily="18" charset="0"/>
              </a:rPr>
              <a:t> of the data, it is a good idea to make an outlier </a:t>
            </a:r>
            <a:r>
              <a:rPr lang="en-US" sz="2400" dirty="0" err="1">
                <a:latin typeface="Times New Roman" pitchFamily="18" charset="0"/>
                <a:cs typeface="Times New Roman" pitchFamily="18" charset="0"/>
              </a:rPr>
              <a:t>boxplot</a:t>
            </a:r>
            <a:r>
              <a:rPr lang="en-US" sz="2400" dirty="0">
                <a:latin typeface="Times New Roman" pitchFamily="18" charset="0"/>
                <a:cs typeface="Times New Roman" pitchFamily="18" charset="0"/>
              </a:rPr>
              <a:t>, too.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If the sample is small, less than 15 then the data must be normally distributed.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86800" cy="6001643"/>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If the sample size is moderate, between 15 and 40, then a little skewing in the data will can be tolerated. </a:t>
            </a:r>
          </a:p>
          <a:p>
            <a:pPr algn="just">
              <a:buFont typeface="Arial" pitchFamily="34" charset="0"/>
              <a:buChar char="•"/>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With large sample sizes, more than 40, we are concerned about multiple peaks (modes) in the data and outliers. </a:t>
            </a:r>
          </a:p>
          <a:p>
            <a:pPr algn="just"/>
            <a:endParaRPr lang="en-US" sz="2400" dirty="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The data might not be approximately normal with either of these conditions and you may want to run the test both with and without the outliers to determine the extent of their effect. </a:t>
            </a:r>
          </a:p>
          <a:p>
            <a:pPr algn="just"/>
            <a:endParaRPr lang="en-US" sz="2400" dirty="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If there are multiple modes in the data if could be that there are two groups in the data that need to be separated</a:t>
            </a: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86800" cy="6370975"/>
          </a:xfrm>
          <a:prstGeom prst="rect">
            <a:avLst/>
          </a:prstGeom>
          <a:noFill/>
        </p:spPr>
        <p:txBody>
          <a:bodyPr wrap="square" rtlCol="0">
            <a:spAutoFit/>
          </a:bodyPr>
          <a:lstStyle/>
          <a:p>
            <a:pPr lvl="0" algn="just">
              <a:buFont typeface="Arial" pitchFamily="34" charset="0"/>
              <a:buChar char="•"/>
            </a:pPr>
            <a:r>
              <a:rPr lang="en-US" sz="2400" dirty="0">
                <a:latin typeface="Times New Roman" pitchFamily="18" charset="0"/>
                <a:cs typeface="Times New Roman" pitchFamily="18" charset="0"/>
              </a:rPr>
              <a:t>When working with </a:t>
            </a:r>
            <a:r>
              <a:rPr lang="en-US" sz="2400" b="1" dirty="0">
                <a:latin typeface="Times New Roman" pitchFamily="18" charset="0"/>
                <a:cs typeface="Times New Roman" pitchFamily="18" charset="0"/>
              </a:rPr>
              <a:t>binomial or categorical data</a:t>
            </a:r>
            <a:r>
              <a:rPr lang="en-US" sz="2400" dirty="0">
                <a:latin typeface="Times New Roman" pitchFamily="18" charset="0"/>
                <a:cs typeface="Times New Roman" pitchFamily="18" charset="0"/>
              </a:rPr>
              <a:t> the assumptions of randomization, independence and the 10% condition must be met.</a:t>
            </a:r>
          </a:p>
          <a:p>
            <a:pPr lvl="0" algn="just">
              <a:buFont typeface="Arial" pitchFamily="34" charset="0"/>
              <a:buChar char="•"/>
            </a:pPr>
            <a:endParaRPr lang="en-US" sz="2400" dirty="0">
              <a:latin typeface="Times New Roman" pitchFamily="18" charset="0"/>
              <a:cs typeface="Times New Roman" pitchFamily="18" charset="0"/>
            </a:endParaRPr>
          </a:p>
          <a:p>
            <a:pPr lvl="0" algn="just">
              <a:buFont typeface="Arial" pitchFamily="34" charset="0"/>
              <a:buChar char="•"/>
            </a:pPr>
            <a:r>
              <a:rPr lang="en-US" sz="2400" dirty="0">
                <a:latin typeface="Times New Roman" pitchFamily="18" charset="0"/>
                <a:cs typeface="Times New Roman" pitchFamily="18" charset="0"/>
              </a:rPr>
              <a:t>In addition, a new assumption, the </a:t>
            </a:r>
            <a:r>
              <a:rPr lang="en-US" sz="2400" b="1" dirty="0">
                <a:latin typeface="Times New Roman" pitchFamily="18" charset="0"/>
                <a:cs typeface="Times New Roman" pitchFamily="18" charset="0"/>
              </a:rPr>
              <a:t>success/ failure condition</a:t>
            </a:r>
            <a:r>
              <a:rPr lang="en-US" sz="2400" dirty="0">
                <a:latin typeface="Times New Roman" pitchFamily="18" charset="0"/>
                <a:cs typeface="Times New Roman" pitchFamily="18" charset="0"/>
              </a:rPr>
              <a:t>, must be checked. </a:t>
            </a:r>
          </a:p>
          <a:p>
            <a:pPr lvl="0" algn="just">
              <a:buFont typeface="Arial" pitchFamily="34" charset="0"/>
              <a:buChar char="•"/>
            </a:pPr>
            <a:endParaRPr lang="en-US" sz="2400" dirty="0">
              <a:latin typeface="Times New Roman" pitchFamily="18" charset="0"/>
              <a:cs typeface="Times New Roman" pitchFamily="18" charset="0"/>
            </a:endParaRPr>
          </a:p>
          <a:p>
            <a:pPr lvl="0" algn="just">
              <a:buFont typeface="Arial" pitchFamily="34" charset="0"/>
              <a:buChar char="•"/>
            </a:pPr>
            <a:r>
              <a:rPr lang="en-US" sz="2400" dirty="0">
                <a:latin typeface="Times New Roman" pitchFamily="18" charset="0"/>
                <a:cs typeface="Times New Roman" pitchFamily="18" charset="0"/>
              </a:rPr>
              <a:t>When working with proportions we need to be especially concerned about sample size when the proportion is close to zero or one.</a:t>
            </a:r>
          </a:p>
          <a:p>
            <a:pPr lvl="0" algn="just">
              <a:buFont typeface="Arial" pitchFamily="34" charset="0"/>
              <a:buChar char="•"/>
            </a:pPr>
            <a:endParaRPr lang="en-US" sz="2400" dirty="0">
              <a:latin typeface="Times New Roman" pitchFamily="18" charset="0"/>
              <a:cs typeface="Times New Roman" pitchFamily="18" charset="0"/>
            </a:endParaRPr>
          </a:p>
          <a:p>
            <a:pPr lvl="0" algn="just">
              <a:buFont typeface="Arial" pitchFamily="34" charset="0"/>
              <a:buChar char="•"/>
            </a:pPr>
            <a:r>
              <a:rPr lang="en-US" sz="2400" dirty="0">
                <a:latin typeface="Times New Roman" pitchFamily="18" charset="0"/>
                <a:cs typeface="Times New Roman" pitchFamily="18" charset="0"/>
              </a:rPr>
              <a:t> To check that the sample size is large enough calculate the success by multiplying the sample percentage by the sample size and calculate failure by multiplying one minus the sample percentage by the sample size. </a:t>
            </a:r>
          </a:p>
          <a:p>
            <a:pPr lvl="0" algn="just">
              <a:buFont typeface="Arial" pitchFamily="34" charset="0"/>
              <a:buChar char="•"/>
            </a:pPr>
            <a:endParaRPr lang="en-US" sz="2400" dirty="0">
              <a:latin typeface="Times New Roman" pitchFamily="18" charset="0"/>
              <a:cs typeface="Times New Roman" pitchFamily="18" charset="0"/>
            </a:endParaRPr>
          </a:p>
          <a:p>
            <a:pPr lvl="0" algn="just">
              <a:buFont typeface="Arial" pitchFamily="34" charset="0"/>
              <a:buChar char="•"/>
            </a:pPr>
            <a:r>
              <a:rPr lang="en-US" sz="2400" dirty="0">
                <a:latin typeface="Times New Roman" pitchFamily="18" charset="0"/>
                <a:cs typeface="Times New Roman" pitchFamily="18" charset="0"/>
              </a:rPr>
              <a:t>If both of these products are larger than ten then the condition is met.</a:t>
            </a: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09800"/>
            <a:ext cx="8382000" cy="1323439"/>
          </a:xfrm>
          <a:prstGeom prst="rect">
            <a:avLst/>
          </a:prstGeom>
          <a:noFill/>
        </p:spPr>
        <p:txBody>
          <a:bodyPr wrap="square" rtlCol="0">
            <a:spAutoFit/>
          </a:bodyPr>
          <a:lstStyle/>
          <a:p>
            <a:r>
              <a:rPr lang="en-US" sz="4000" b="1" dirty="0">
                <a:latin typeface="Times New Roman" pitchFamily="18" charset="0"/>
                <a:cs typeface="Times New Roman" pitchFamily="18" charset="0"/>
              </a:rPr>
              <a:t>Interpretations &amp; Assumptions for Two Population Proportion Intervals</a:t>
            </a:r>
            <a:endParaRPr lang="en-US" sz="4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457200"/>
            <a:ext cx="8610600" cy="34163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need to assume that we have two independent random samples.</a:t>
            </a:r>
          </a:p>
          <a:p>
            <a:pPr marL="0" marR="0" lvl="0" indent="0" algn="just" defTabSz="914400" rtl="0" eaLnBrk="1" fontAlgn="base" latinLnBrk="0" hangingPunct="1">
              <a:lnSpc>
                <a:spcPct val="100000"/>
              </a:lnSpc>
              <a:spcBef>
                <a:spcPct val="0"/>
              </a:spcBef>
              <a:spcAft>
                <a:spcPct val="0"/>
              </a:spcAft>
              <a:buClrTx/>
              <a:buSzTx/>
              <a:buFontTx/>
              <a:buChar char="•"/>
              <a:tabLst/>
            </a:pPr>
            <a:endParaRPr lang="en-US" sz="2400" dirty="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also need large enough sample sizes to assume that the distribution of our estimate is normal.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4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That is, we need n1p̂1, n1(1-p̂1), n2p̂2, and n2(1-p̂2) to all be at least 10.</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1219200" y="2819400"/>
            <a:ext cx="6934200" cy="70788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Confidence intervals in Python</a:t>
            </a:r>
            <a:endParaRPr kumimoji="0" 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52400" y="304800"/>
            <a:ext cx="8839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tab pos="457200" algn="l"/>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tools we use for this exercise are:</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buFontTx/>
              <a:buChar char="•"/>
              <a:tabLst>
                <a:tab pos="457200" algn="l"/>
              </a:tabLst>
            </a:pPr>
            <a:r>
              <a:rPr kumimoji="0" lang="en-US" sz="2400" b="0" i="0" strike="noStrike" cap="none" normalizeH="0" baseline="0" dirty="0">
                <a:ln>
                  <a:noFill/>
                </a:ln>
                <a:effectLst/>
                <a:latin typeface="Times New Roman" pitchFamily="18" charset="0"/>
                <a:ea typeface="Times New Roman" pitchFamily="18" charset="0"/>
                <a:cs typeface="Times New Roman" pitchFamily="18" charset="0"/>
                <a:hlinkClick r:id="rId2"/>
              </a:rPr>
              <a:t>Numpy Library</a:t>
            </a:r>
            <a:endParaRPr kumimoji="0" lang="en-US" sz="2400" b="0" i="0" strike="noStrike" cap="none" normalizeH="0" baseline="0" dirty="0">
              <a:ln>
                <a:noFill/>
              </a:ln>
              <a:effectLst/>
              <a:latin typeface="Times New Roman" pitchFamily="18" charset="0"/>
              <a:ea typeface="Times New Roman" pitchFamily="18" charset="0"/>
              <a:cs typeface="Times New Roman" pitchFamily="18" charset="0"/>
            </a:endParaRPr>
          </a:p>
          <a:p>
            <a:pPr lvl="2" eaLnBrk="0" fontAlgn="base" hangingPunct="0">
              <a:spcBef>
                <a:spcPct val="0"/>
              </a:spcBef>
              <a:spcAft>
                <a:spcPct val="0"/>
              </a:spcAft>
              <a:tabLst>
                <a:tab pos="457200" algn="l"/>
              </a:tabLst>
            </a:pPr>
            <a:endParaRPr kumimoji="0" lang="en-US" sz="2400" b="0" i="0" strike="noStrike" cap="none" normalizeH="0" baseline="0" dirty="0">
              <a:ln>
                <a:noFill/>
              </a:ln>
              <a:effectLst/>
              <a:latin typeface="Times New Roman" pitchFamily="18" charset="0"/>
              <a:cs typeface="Times New Roman" pitchFamily="18" charset="0"/>
            </a:endParaRPr>
          </a:p>
          <a:p>
            <a:pPr lvl="2" eaLnBrk="0" fontAlgn="base" hangingPunct="0">
              <a:spcBef>
                <a:spcPct val="0"/>
              </a:spcBef>
              <a:spcAft>
                <a:spcPct val="0"/>
              </a:spcAft>
              <a:buFontTx/>
              <a:buChar char="•"/>
              <a:tabLst>
                <a:tab pos="457200" algn="l"/>
              </a:tabLst>
            </a:pPr>
            <a:r>
              <a:rPr kumimoji="0" lang="en-US" sz="2400" b="0" i="0" strike="noStrike" cap="none" normalizeH="0" baseline="0" dirty="0">
                <a:ln>
                  <a:noFill/>
                </a:ln>
                <a:effectLst/>
                <a:latin typeface="Times New Roman" pitchFamily="18" charset="0"/>
                <a:ea typeface="Times New Roman" pitchFamily="18" charset="0"/>
                <a:cs typeface="Times New Roman" pitchFamily="18" charset="0"/>
                <a:hlinkClick r:id="rId3"/>
              </a:rPr>
              <a:t>Pandas Library</a:t>
            </a:r>
            <a:endParaRPr kumimoji="0" lang="en-US" sz="2400" b="0" i="0" strike="noStrike" cap="none" normalizeH="0" baseline="0" dirty="0">
              <a:ln>
                <a:noFill/>
              </a:ln>
              <a:effectLst/>
              <a:latin typeface="Times New Roman" pitchFamily="18" charset="0"/>
              <a:ea typeface="Times New Roman" pitchFamily="18" charset="0"/>
              <a:cs typeface="Times New Roman" pitchFamily="18" charset="0"/>
            </a:endParaRPr>
          </a:p>
          <a:p>
            <a:pPr lvl="2" eaLnBrk="0" fontAlgn="base" hangingPunct="0">
              <a:spcBef>
                <a:spcPct val="0"/>
              </a:spcBef>
              <a:spcAft>
                <a:spcPct val="0"/>
              </a:spcAft>
              <a:tabLst>
                <a:tab pos="457200" algn="l"/>
              </a:tabLst>
            </a:pPr>
            <a:endParaRPr kumimoji="0" lang="en-US" sz="2400" b="0" i="0" strike="noStrike" cap="none" normalizeH="0" baseline="0" dirty="0">
              <a:ln>
                <a:noFill/>
              </a:ln>
              <a:effectLst/>
              <a:latin typeface="Times New Roman" pitchFamily="18" charset="0"/>
              <a:cs typeface="Times New Roman" pitchFamily="18" charset="0"/>
            </a:endParaRPr>
          </a:p>
          <a:p>
            <a:pPr lvl="2" eaLnBrk="0" fontAlgn="base" hangingPunct="0">
              <a:spcBef>
                <a:spcPct val="0"/>
              </a:spcBef>
              <a:spcAft>
                <a:spcPct val="0"/>
              </a:spcAft>
              <a:buFontTx/>
              <a:buChar char="•"/>
              <a:tabLst>
                <a:tab pos="457200" algn="l"/>
              </a:tabLst>
            </a:pPr>
            <a:r>
              <a:rPr kumimoji="0" lang="en-US" sz="2400" b="0" i="0" strike="noStrike" cap="none" normalizeH="0" baseline="0" dirty="0" err="1">
                <a:ln>
                  <a:noFill/>
                </a:ln>
                <a:effectLst/>
                <a:latin typeface="Times New Roman" pitchFamily="18" charset="0"/>
                <a:ea typeface="Times New Roman" pitchFamily="18" charset="0"/>
                <a:cs typeface="Times New Roman" pitchFamily="18" charset="0"/>
                <a:hlinkClick r:id="rId4"/>
              </a:rPr>
              <a:t>Statsmodels</a:t>
            </a:r>
            <a:r>
              <a:rPr kumimoji="0" lang="en-US" sz="2400" b="0" i="0" strike="noStrike" cap="none" normalizeH="0" baseline="0" dirty="0">
                <a:ln>
                  <a:noFill/>
                </a:ln>
                <a:effectLst/>
                <a:latin typeface="Times New Roman" pitchFamily="18" charset="0"/>
                <a:ea typeface="Times New Roman" pitchFamily="18" charset="0"/>
                <a:cs typeface="Times New Roman" pitchFamily="18" charset="0"/>
                <a:hlinkClick r:id="rId4"/>
              </a:rPr>
              <a:t> Library</a:t>
            </a:r>
            <a:endParaRPr kumimoji="0" lang="en-US" sz="2400" b="0" i="0" strike="noStrike" cap="none" normalizeH="0" baseline="0" dirty="0">
              <a:ln>
                <a:noFill/>
              </a:ln>
              <a:effectLst/>
              <a:latin typeface="Times New Roman" pitchFamily="18" charset="0"/>
              <a:ea typeface="Times New Roman" pitchFamily="18" charset="0"/>
              <a:cs typeface="Times New Roman" pitchFamily="18" charset="0"/>
            </a:endParaRPr>
          </a:p>
          <a:p>
            <a:pPr lvl="2" eaLnBrk="0" fontAlgn="base" hangingPunct="0">
              <a:spcBef>
                <a:spcPct val="0"/>
              </a:spcBef>
              <a:spcAft>
                <a:spcPct val="0"/>
              </a:spcAft>
              <a:tabLst>
                <a:tab pos="457200" algn="l"/>
              </a:tabLst>
            </a:pPr>
            <a:endParaRPr kumimoji="0" lang="en-US" sz="2400" b="0" i="0" strike="noStrike" cap="none" normalizeH="0" baseline="0" dirty="0">
              <a:ln>
                <a:noFill/>
              </a:ln>
              <a:effectLst/>
              <a:latin typeface="Times New Roman" pitchFamily="18" charset="0"/>
              <a:cs typeface="Times New Roman" pitchFamily="18" charset="0"/>
            </a:endParaRPr>
          </a:p>
          <a:p>
            <a:pPr lvl="2" eaLnBrk="0" fontAlgn="base" hangingPunct="0">
              <a:spcBef>
                <a:spcPct val="0"/>
              </a:spcBef>
              <a:spcAft>
                <a:spcPct val="0"/>
              </a:spcAft>
              <a:buFontTx/>
              <a:buChar char="•"/>
              <a:tabLst>
                <a:tab pos="457200" algn="l"/>
              </a:tabLst>
            </a:pPr>
            <a:r>
              <a:rPr kumimoji="0" lang="en-US" sz="2400" b="0" i="0" strike="noStrike" cap="none" normalizeH="0" baseline="0" dirty="0" err="1">
                <a:ln>
                  <a:noFill/>
                </a:ln>
                <a:effectLst/>
                <a:latin typeface="Times New Roman" pitchFamily="18" charset="0"/>
                <a:ea typeface="Times New Roman" pitchFamily="18" charset="0"/>
                <a:cs typeface="Times New Roman" pitchFamily="18" charset="0"/>
                <a:hlinkClick r:id="rId5"/>
              </a:rPr>
              <a:t>Jupyter</a:t>
            </a:r>
            <a:r>
              <a:rPr kumimoji="0" lang="en-US" sz="2400" b="0" i="0" strike="noStrike" cap="none" normalizeH="0" baseline="0" dirty="0">
                <a:ln>
                  <a:noFill/>
                </a:ln>
                <a:effectLst/>
                <a:latin typeface="Times New Roman" pitchFamily="18" charset="0"/>
                <a:ea typeface="Times New Roman" pitchFamily="18" charset="0"/>
                <a:cs typeface="Times New Roman" pitchFamily="18" charset="0"/>
                <a:hlinkClick r:id="rId5"/>
              </a:rPr>
              <a:t> Notebook</a:t>
            </a:r>
            <a:r>
              <a:rPr kumimoji="0" lang="en-US" sz="2400" b="0" i="0" strike="noStrike" cap="none" normalizeH="0" baseline="0" dirty="0">
                <a:ln>
                  <a:noFill/>
                </a:ln>
                <a:effectLst/>
                <a:latin typeface="Times New Roman" pitchFamily="18" charset="0"/>
                <a:ea typeface="Times New Roman" pitchFamily="18" charset="0"/>
                <a:cs typeface="Times New Roman" pitchFamily="18" charset="0"/>
              </a:rPr>
              <a:t> </a:t>
            </a:r>
            <a:r>
              <a:rPr lang="en-US" sz="2400" dirty="0">
                <a:latin typeface="Times New Roman" pitchFamily="18" charset="0"/>
                <a:ea typeface="Times New Roman" pitchFamily="18" charset="0"/>
                <a:cs typeface="Times New Roman" pitchFamily="18" charset="0"/>
                <a:hlinkClick r:id="rId4"/>
              </a:rPr>
              <a:t>environment</a:t>
            </a:r>
          </a:p>
          <a:p>
            <a:pPr lvl="2" eaLnBrk="0" fontAlgn="base" hangingPunct="0">
              <a:spcBef>
                <a:spcPct val="0"/>
              </a:spcBef>
              <a:spcAft>
                <a:spcPct val="0"/>
              </a:spcAft>
              <a:buFontTx/>
              <a:buChar char="•"/>
              <a:tabLst>
                <a:tab pos="457200" algn="l"/>
              </a:tabLst>
            </a:pPr>
            <a:endParaRPr lang="en-US" sz="2400" dirty="0">
              <a:latin typeface="Times New Roman" pitchFamily="18" charset="0"/>
              <a:ea typeface="Times New Roman" pitchFamily="18" charset="0"/>
              <a:cs typeface="Times New Roman" pitchFamily="18" charset="0"/>
              <a:hlinkClick r:id="rId4"/>
            </a:endParaRPr>
          </a:p>
          <a:p>
            <a:pPr lvl="2" eaLnBrk="0" fontAlgn="base" hangingPunct="0">
              <a:spcBef>
                <a:spcPct val="0"/>
              </a:spcBef>
              <a:spcAft>
                <a:spcPct val="0"/>
              </a:spcAft>
              <a:buFontTx/>
              <a:buChar char="•"/>
              <a:tabLst>
                <a:tab pos="457200" algn="l"/>
              </a:tabLst>
            </a:pPr>
            <a:endParaRPr lang="en-US" sz="2400" dirty="0">
              <a:latin typeface="Times New Roman" pitchFamily="18" charset="0"/>
              <a:ea typeface="Times New Roman" pitchFamily="18" charset="0"/>
              <a:cs typeface="Times New Roman" pitchFamily="18" charset="0"/>
              <a:hlinkClick r:id="rId4"/>
            </a:endParaRPr>
          </a:p>
          <a:p>
            <a:pPr eaLnBrk="0" fontAlgn="base" hangingPunct="0">
              <a:spcBef>
                <a:spcPct val="0"/>
              </a:spcBef>
              <a:spcAft>
                <a:spcPct val="0"/>
              </a:spcAft>
              <a:buFont typeface="Arial" pitchFamily="34" charset="0"/>
              <a:buChar char="•"/>
              <a:tabLst>
                <a:tab pos="457200" algn="l"/>
              </a:tabLst>
            </a:pPr>
            <a:r>
              <a:rPr lang="en-US" sz="2400" dirty="0">
                <a:latin typeface="Times New Roman" pitchFamily="18" charset="0"/>
                <a:cs typeface="Times New Roman" pitchFamily="18" charset="0"/>
              </a:rPr>
              <a:t> If you install an anaconda package, you will get a </a:t>
            </a:r>
            <a:r>
              <a:rPr lang="en-US" sz="2400" dirty="0" err="1">
                <a:latin typeface="Times New Roman" pitchFamily="18" charset="0"/>
                <a:cs typeface="Times New Roman" pitchFamily="18" charset="0"/>
              </a:rPr>
              <a:t>Jupyter</a:t>
            </a:r>
            <a:r>
              <a:rPr lang="en-US" sz="2400" dirty="0">
                <a:latin typeface="Times New Roman" pitchFamily="18" charset="0"/>
                <a:cs typeface="Times New Roman" pitchFamily="18" charset="0"/>
              </a:rPr>
              <a:t> Notebook and the other tools as well. </a:t>
            </a:r>
          </a:p>
          <a:p>
            <a:pPr eaLnBrk="0" fontAlgn="base" hangingPunct="0">
              <a:spcBef>
                <a:spcPct val="0"/>
              </a:spcBef>
              <a:spcAft>
                <a:spcPct val="0"/>
              </a:spcAft>
              <a:tabLst>
                <a:tab pos="457200" algn="l"/>
              </a:tabLst>
            </a:pPr>
            <a:endParaRPr lang="en-US" sz="2400" dirty="0">
              <a:latin typeface="Times New Roman" pitchFamily="18" charset="0"/>
              <a:cs typeface="Times New Roman" pitchFamily="18" charset="0"/>
            </a:endParaRPr>
          </a:p>
          <a:p>
            <a:pPr lvl="2" eaLnBrk="0" fontAlgn="base" hangingPunct="0">
              <a:spcBef>
                <a:spcPct val="0"/>
              </a:spcBef>
              <a:spcAft>
                <a:spcPct val="0"/>
              </a:spcAft>
              <a:tabLst>
                <a:tab pos="457200" algn="l"/>
              </a:tabLst>
            </a:pPr>
            <a:endParaRPr lang="en-US" sz="2400" dirty="0">
              <a:latin typeface="Times New Roman" pitchFamily="18" charset="0"/>
              <a:ea typeface="Times New Roman" pitchFamily="18" charset="0"/>
              <a:cs typeface="Times New Roman" pitchFamily="18" charset="0"/>
              <a:hlinkClick r:id="rId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CI for the population Proportion in Python: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will use the Heart dataset from </a:t>
            </a:r>
            <a:r>
              <a:rPr lang="en-US" sz="2400" dirty="0" err="1">
                <a:latin typeface="Times New Roman" pitchFamily="18" charset="0"/>
                <a:cs typeface="Times New Roman" pitchFamily="18" charset="0"/>
                <a:hlinkClick r:id="rId2"/>
              </a:rPr>
              <a:t>Kaggle</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Please click on the following link to download the dataset.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https://www.kaggle.com/johnsmith88/heart-disease-dataset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First, we have to import the packages and the dataset: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lvl="5"/>
            <a:r>
              <a:rPr lang="en-US" sz="2400" dirty="0">
                <a:latin typeface="Times New Roman" pitchFamily="18" charset="0"/>
                <a:cs typeface="Times New Roman" pitchFamily="18" charset="0"/>
              </a:rPr>
              <a:t>import pandas as pd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import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as </a:t>
            </a:r>
            <a:r>
              <a:rPr lang="en-US" sz="2400" dirty="0" err="1">
                <a:latin typeface="Times New Roman" pitchFamily="18" charset="0"/>
                <a:cs typeface="Times New Roman" pitchFamily="18" charset="0"/>
              </a:rPr>
              <a:t>np</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df</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pd.read_csv</a:t>
            </a:r>
            <a:r>
              <a:rPr lang="en-US" sz="2400" dirty="0">
                <a:latin typeface="Times New Roman" pitchFamily="18" charset="0"/>
                <a:cs typeface="Times New Roman" pitchFamily="18" charset="0"/>
              </a:rPr>
              <a:t>('Heart.csv')</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df</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5632311"/>
          </a:xfrm>
          <a:prstGeom prst="rect">
            <a:avLst/>
          </a:prstGeom>
          <a:noFill/>
        </p:spPr>
        <p:txBody>
          <a:bodyPr wrap="square" rtlCol="0">
            <a:spAutoFit/>
          </a:bodyPr>
          <a:lstStyle/>
          <a:p>
            <a:r>
              <a:rPr lang="en-US" sz="2400" b="1" dirty="0">
                <a:latin typeface="Times New Roman" pitchFamily="18" charset="0"/>
                <a:cs typeface="Times New Roman" pitchFamily="18" charset="0"/>
              </a:rPr>
              <a:t>Confidence Intervals:</a:t>
            </a:r>
          </a:p>
          <a:p>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Confidence Interval (CI) is essential in statistics and very important for data scientists.</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As it sounds, the confidence interval is a range of values. In the ideal condition, it should contain the best estimate of a statistical parameter. It is expressed as a percentage.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95% confidence interval is the most common.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You can use other values like 97%, 90%, 75%, or even 99% confidence interval if your research demands.</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t>Let’s understand it by an example:</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57200" y="457200"/>
            <a:ext cx="8305800" cy="3251200"/>
          </a:xfrm>
          <a:prstGeom prst="rect">
            <a:avLst/>
          </a:prstGeom>
          <a:noFill/>
          <a:ln w="9525">
            <a:noFill/>
            <a:miter lim="800000"/>
            <a:headEnd/>
            <a:tailEnd/>
          </a:ln>
        </p:spPr>
      </p:pic>
      <p:sp>
        <p:nvSpPr>
          <p:cNvPr id="3" name="TextBox 2"/>
          <p:cNvSpPr txBox="1"/>
          <p:nvPr/>
        </p:nvSpPr>
        <p:spPr>
          <a:xfrm>
            <a:off x="381000" y="4038600"/>
            <a:ext cx="8534400" cy="1938992"/>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The last column of the data is ‘AHD’.</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It says if a person has heart disease or not. In the beginning, we have a ‘Sex’ column as well.</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We are going to construct a CI for the female population proportion that has heart disease: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i="1" dirty="0">
                <a:latin typeface="Times New Roman" pitchFamily="18" charset="0"/>
                <a:cs typeface="Times New Roman" pitchFamily="18" charset="0"/>
              </a:rPr>
              <a:t> First, replace 1 and 0 with ‘Male’ and ‘Female’ in a new column ‘Sex1’.</a:t>
            </a:r>
          </a:p>
          <a:p>
            <a:pPr algn="just"/>
            <a:endParaRPr lang="en-US" sz="2400" i="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df</a:t>
            </a:r>
            <a:r>
              <a:rPr lang="en-US" sz="2400" dirty="0">
                <a:latin typeface="Times New Roman" pitchFamily="18" charset="0"/>
                <a:cs typeface="Times New Roman" pitchFamily="18" charset="0"/>
              </a:rPr>
              <a:t>['Sex1'] = </a:t>
            </a:r>
            <a:r>
              <a:rPr lang="en-US" sz="2400" dirty="0" err="1">
                <a:latin typeface="Times New Roman" pitchFamily="18" charset="0"/>
                <a:cs typeface="Times New Roman" pitchFamily="18" charset="0"/>
              </a:rPr>
              <a:t>df.Sex.replace</a:t>
            </a:r>
            <a:r>
              <a:rPr lang="en-US" sz="2400" dirty="0">
                <a:latin typeface="Times New Roman" pitchFamily="18" charset="0"/>
                <a:cs typeface="Times New Roman" pitchFamily="18" charset="0"/>
              </a:rPr>
              <a:t>({1: "Male", 0: "Female"})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do not need all the columns in the dataset. </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will only use the ‘AHD’ column as that contains if a person has heart disease or not and the Sex1 column we just created.</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Make a </a:t>
            </a:r>
            <a:r>
              <a:rPr lang="en-US" sz="2400" i="1" dirty="0" err="1">
                <a:latin typeface="Times New Roman" pitchFamily="18" charset="0"/>
                <a:cs typeface="Times New Roman" pitchFamily="18" charset="0"/>
              </a:rPr>
              <a:t>DataFrame</a:t>
            </a:r>
            <a:r>
              <a:rPr lang="en-US" sz="2400" i="1" dirty="0">
                <a:latin typeface="Times New Roman" pitchFamily="18" charset="0"/>
                <a:cs typeface="Times New Roman" pitchFamily="18" charset="0"/>
              </a:rPr>
              <a:t> with only these two columns and drop all the null values.</a:t>
            </a:r>
          </a:p>
          <a:p>
            <a:pPr algn="just"/>
            <a:endParaRPr lang="en-US" sz="2400" i="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dx</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df</a:t>
            </a:r>
            <a:r>
              <a:rPr lang="en-US" sz="2400" dirty="0">
                <a:latin typeface="Times New Roman" pitchFamily="18" charset="0"/>
                <a:cs typeface="Times New Roman" pitchFamily="18" charset="0"/>
              </a:rPr>
              <a:t>[["AHD", "Sex1"]].</a:t>
            </a:r>
            <a:r>
              <a:rPr lang="en-US" sz="2400" dirty="0" err="1">
                <a:latin typeface="Times New Roman" pitchFamily="18" charset="0"/>
                <a:cs typeface="Times New Roman" pitchFamily="18" charset="0"/>
              </a:rPr>
              <a:t>dropna</a:t>
            </a:r>
            <a:r>
              <a:rPr lang="en-US" sz="2400" dirty="0">
                <a:latin typeface="Times New Roman" pitchFamily="18" charset="0"/>
                <a:cs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Here is the output table:</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number of females who have heart disease is 25. </a:t>
            </a:r>
            <a:r>
              <a:rPr lang="en-US" sz="2400" i="1" dirty="0">
                <a:latin typeface="Times New Roman" pitchFamily="18" charset="0"/>
                <a:cs typeface="Times New Roman" pitchFamily="18" charset="0"/>
              </a:rPr>
              <a:t>Calculate the female population proportion with heart disease.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p_fm</a:t>
            </a:r>
            <a:r>
              <a:rPr lang="en-US" sz="2400" dirty="0">
                <a:latin typeface="Times New Roman" pitchFamily="18" charset="0"/>
                <a:cs typeface="Times New Roman" pitchFamily="18" charset="0"/>
              </a:rPr>
              <a:t> = 25/(72+25)</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p_fm</a:t>
            </a:r>
            <a:r>
              <a:rPr lang="en-US" sz="2400" dirty="0">
                <a:latin typeface="Times New Roman" pitchFamily="18" charset="0"/>
                <a:cs typeface="Times New Roman" pitchFamily="18" charset="0"/>
              </a:rPr>
              <a:t>’ is 0.26. </a:t>
            </a:r>
            <a:r>
              <a:rPr lang="en-US" sz="2400" i="1" dirty="0">
                <a:latin typeface="Times New Roman" pitchFamily="18" charset="0"/>
                <a:cs typeface="Times New Roman" pitchFamily="18" charset="0"/>
              </a:rPr>
              <a:t>The size of the female population:</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n = 72+25</a:t>
            </a:r>
          </a:p>
        </p:txBody>
      </p:sp>
      <p:pic>
        <p:nvPicPr>
          <p:cNvPr id="3" name="Picture 2"/>
          <p:cNvPicPr/>
          <p:nvPr/>
        </p:nvPicPr>
        <p:blipFill>
          <a:blip r:embed="rId2"/>
          <a:srcRect/>
          <a:stretch>
            <a:fillRect/>
          </a:stretch>
        </p:blipFill>
        <p:spPr bwMode="auto">
          <a:xfrm>
            <a:off x="2743200" y="990600"/>
            <a:ext cx="4419600" cy="2057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763000" cy="6555641"/>
          </a:xfrm>
          <a:prstGeom prst="rect">
            <a:avLst/>
          </a:prstGeom>
          <a:noFill/>
        </p:spPr>
        <p:txBody>
          <a:bodyPr wrap="square" rtlCol="0">
            <a:spAutoFit/>
          </a:bodyPr>
          <a:lstStyle/>
          <a:p>
            <a:r>
              <a:rPr lang="en-US" sz="2800" dirty="0">
                <a:latin typeface="Times New Roman" pitchFamily="18" charset="0"/>
                <a:cs typeface="Times New Roman" pitchFamily="18" charset="0"/>
              </a:rPr>
              <a:t>The size of the female population is 97. </a:t>
            </a:r>
            <a:r>
              <a:rPr lang="en-US" sz="2800" i="1" dirty="0">
                <a:latin typeface="Times New Roman" pitchFamily="18" charset="0"/>
                <a:cs typeface="Times New Roman" pitchFamily="18" charset="0"/>
              </a:rPr>
              <a:t>Calculate the standard error:</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se_female</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np.sqrt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p_fm</a:t>
            </a:r>
            <a:r>
              <a:rPr lang="en-US" sz="2800" dirty="0">
                <a:latin typeface="Times New Roman" pitchFamily="18" charset="0"/>
                <a:cs typeface="Times New Roman" pitchFamily="18" charset="0"/>
              </a:rPr>
              <a:t> * (1 - </a:t>
            </a:r>
            <a:r>
              <a:rPr lang="en-US" sz="2800" dirty="0" err="1">
                <a:latin typeface="Times New Roman" pitchFamily="18" charset="0"/>
                <a:cs typeface="Times New Roman" pitchFamily="18" charset="0"/>
              </a:rPr>
              <a:t>p_fm</a:t>
            </a:r>
            <a:r>
              <a:rPr lang="en-US" sz="2800" dirty="0">
                <a:latin typeface="Times New Roman" pitchFamily="18" charset="0"/>
                <a:cs typeface="Times New Roman" pitchFamily="18" charset="0"/>
              </a:rPr>
              <a:t>) / n)</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The standard error is 0.044.</a:t>
            </a:r>
          </a:p>
          <a:p>
            <a:endParaRPr lang="en-US"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Now construct the CI using the formulas above</a:t>
            </a:r>
            <a:r>
              <a:rPr lang="en-US" sz="2800" dirty="0">
                <a:latin typeface="Times New Roman" pitchFamily="18" charset="0"/>
                <a:cs typeface="Times New Roman" pitchFamily="18" charset="0"/>
              </a:rPr>
              <a:t>. The z-score is 1.96 for a 95% confidence interval:</a:t>
            </a:r>
          </a:p>
          <a:p>
            <a:endParaRPr lang="en-US" sz="2800" dirty="0">
              <a:latin typeface="Times New Roman" pitchFamily="18" charset="0"/>
              <a:cs typeface="Times New Roman" pitchFamily="18" charset="0"/>
            </a:endParaRPr>
          </a:p>
          <a:p>
            <a:r>
              <a:rPr lang="en-US" sz="2800" dirty="0" err="1">
                <a:latin typeface="Times New Roman" pitchFamily="18" charset="0"/>
                <a:cs typeface="Times New Roman" pitchFamily="18" charset="0"/>
              </a:rPr>
              <a:t>z_score</a:t>
            </a:r>
            <a:r>
              <a:rPr lang="en-US" sz="2800" dirty="0">
                <a:latin typeface="Times New Roman" pitchFamily="18" charset="0"/>
                <a:cs typeface="Times New Roman" pitchFamily="18" charset="0"/>
              </a:rPr>
              <a:t> = 1.96</a:t>
            </a:r>
            <a:br>
              <a:rPr lang="en-US" sz="2800" dirty="0">
                <a:latin typeface="Times New Roman" pitchFamily="18" charset="0"/>
                <a:cs typeface="Times New Roman" pitchFamily="18" charset="0"/>
              </a:rPr>
            </a:br>
            <a:r>
              <a:rPr lang="en-US" sz="2800" dirty="0" err="1">
                <a:latin typeface="Times New Roman" pitchFamily="18" charset="0"/>
                <a:cs typeface="Times New Roman" pitchFamily="18" charset="0"/>
              </a:rPr>
              <a:t>lcb</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p_fm</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z_score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se_female</a:t>
            </a:r>
            <a:r>
              <a:rPr lang="en-US" sz="2800" dirty="0">
                <a:latin typeface="Times New Roman" pitchFamily="18" charset="0"/>
                <a:cs typeface="Times New Roman" pitchFamily="18" charset="0"/>
              </a:rPr>
              <a:t>  #lower limit of the CI</a:t>
            </a:r>
            <a:br>
              <a:rPr lang="en-US" sz="2800" dirty="0">
                <a:latin typeface="Times New Roman" pitchFamily="18" charset="0"/>
                <a:cs typeface="Times New Roman" pitchFamily="18" charset="0"/>
              </a:rPr>
            </a:br>
            <a:r>
              <a:rPr lang="en-US" sz="2800" dirty="0" err="1">
                <a:latin typeface="Times New Roman" pitchFamily="18" charset="0"/>
                <a:cs typeface="Times New Roman" pitchFamily="18" charset="0"/>
              </a:rPr>
              <a:t>ucb</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p_fm</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z_score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se_female</a:t>
            </a:r>
            <a:r>
              <a:rPr lang="en-US" sz="2800" dirty="0">
                <a:latin typeface="Times New Roman" pitchFamily="18" charset="0"/>
                <a:cs typeface="Times New Roman" pitchFamily="18" charset="0"/>
              </a:rPr>
              <a:t>  #upper limit of the CI</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 confidence interval is 0.17 and 0.344.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Example: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a sample of 659 parents with toddlers, about 85%, stated they use a car seat for all travel with their toddler. From these results, a 95% confidence interval was provided, going from about 82.3% up to 87.7%.”</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statement means, we are 95% certain that the population proportion who use a car seat for all travel with their toddler will fall between 82.3% and 87.7%.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If we take a different sample or a subsample of these 659 people, 95% of the time, the percentage of the population who use a car seat in all travel with their toddlers will be in between 82.3% and 87.7%.</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Remember, 95% confidence interval does not mean 95% probability</a:t>
            </a:r>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How to Calculate the Confidence Interval:</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calculation of the confidence interval involves the best estimate which is obtained by the sample and a margin of error. So, we take the best estimate and add a margin of error to it. Here is the formula for the confidence interval and the margin of error:</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SE is the standard error.</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Normally, CI is calculated for two statistical parameters:</a:t>
            </a:r>
          </a:p>
          <a:p>
            <a:pPr algn="just"/>
            <a:endParaRPr lang="en-US" sz="2400" dirty="0">
              <a:latin typeface="Times New Roman" pitchFamily="18" charset="0"/>
              <a:cs typeface="Times New Roman" pitchFamily="18" charset="0"/>
            </a:endParaRPr>
          </a:p>
          <a:p>
            <a:pPr lvl="2" algn="just">
              <a:buFont typeface="Wingdings" pitchFamily="2" charset="2"/>
              <a:buChar char="§"/>
            </a:pPr>
            <a:r>
              <a:rPr lang="en-US" sz="2400" dirty="0">
                <a:latin typeface="Times New Roman" pitchFamily="18" charset="0"/>
                <a:cs typeface="Times New Roman" pitchFamily="18" charset="0"/>
              </a:rPr>
              <a:t>The proportion and the mean.</a:t>
            </a:r>
          </a:p>
        </p:txBody>
      </p:sp>
      <p:pic>
        <p:nvPicPr>
          <p:cNvPr id="3" name="Picture 2"/>
          <p:cNvPicPr/>
          <p:nvPr/>
        </p:nvPicPr>
        <p:blipFill>
          <a:blip r:embed="rId2"/>
          <a:srcRect/>
          <a:stretch>
            <a:fillRect/>
          </a:stretch>
        </p:blipFill>
        <p:spPr bwMode="auto">
          <a:xfrm>
            <a:off x="2438400" y="3200400"/>
            <a:ext cx="3943350" cy="6159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1" y="304800"/>
            <a:ext cx="86868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rPr>
              <a:t>Combining these two formulas above, we can elaborate the formula for CI as follows:</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Times New Roman" pitchFamily="18" charset="0"/>
              <a:ea typeface="Times New Roman" pitchFamily="18" charset="0"/>
              <a:cs typeface="Times New Roman" pitchFamily="18" charset="0"/>
            </a:endParaRPr>
          </a:p>
          <a:p>
            <a:r>
              <a:rPr lang="en-US" sz="2400" dirty="0">
                <a:latin typeface="Times New Roman" pitchFamily="18" charset="0"/>
                <a:cs typeface="Times New Roman" pitchFamily="18" charset="0"/>
              </a:rPr>
              <a:t>Population proportion or the mean is calculated from the sample.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the example of “the parents with toddlers”, the best estimate or the population proportion of parents that uses car seats in all travel with their toddlers is 85%. So, the best estimate (population proportion) is 85.</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z-score is fixed for the confidence level (CL).</a:t>
            </a:r>
          </a:p>
          <a:p>
            <a:endParaRPr lang="en-US" sz="2400" dirty="0">
              <a:latin typeface="Times New Roman" pitchFamily="18" charset="0"/>
              <a:cs typeface="Times New Roman" pitchFamily="18" charset="0"/>
            </a:endParaRPr>
          </a:p>
          <a:p>
            <a:r>
              <a:rPr lang="en-US" sz="2400" i="1" dirty="0">
                <a:latin typeface="Times New Roman" pitchFamily="18" charset="0"/>
                <a:cs typeface="Times New Roman" pitchFamily="18" charset="0"/>
              </a:rPr>
              <a:t>A z-score for a 95% confidence interval for a large enough sample size(30 or more) is 1.96.</a:t>
            </a:r>
            <a:endParaRPr kumimoji="0" lang="en-US" sz="2400" b="0" i="0" u="none" strike="noStrike" cap="none" normalizeH="0" baseline="0" dirty="0">
              <a:ln>
                <a:noFill/>
              </a:ln>
              <a:effectLst/>
              <a:latin typeface="Times New Roman" pitchFamily="18" charset="0"/>
              <a:ea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1447800" y="1600200"/>
            <a:ext cx="5943600" cy="609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686800" cy="461665"/>
          </a:xfrm>
          <a:prstGeom prst="rect">
            <a:avLst/>
          </a:prstGeom>
          <a:noFill/>
        </p:spPr>
        <p:txBody>
          <a:bodyPr wrap="square" rtlCol="0">
            <a:spAutoFit/>
          </a:bodyPr>
          <a:lstStyle/>
          <a:p>
            <a:r>
              <a:rPr lang="en-US" sz="2400" dirty="0">
                <a:latin typeface="Times New Roman" pitchFamily="18" charset="0"/>
                <a:cs typeface="Times New Roman" pitchFamily="18" charset="0"/>
              </a:rPr>
              <a:t>Here are the z-scores for some commonly used confidence levels: </a:t>
            </a:r>
          </a:p>
        </p:txBody>
      </p:sp>
      <p:pic>
        <p:nvPicPr>
          <p:cNvPr id="3" name="Picture 2"/>
          <p:cNvPicPr/>
          <p:nvPr/>
        </p:nvPicPr>
        <p:blipFill>
          <a:blip r:embed="rId2"/>
          <a:srcRect/>
          <a:stretch>
            <a:fillRect/>
          </a:stretch>
        </p:blipFill>
        <p:spPr bwMode="auto">
          <a:xfrm>
            <a:off x="2743200" y="1524000"/>
            <a:ext cx="3733800" cy="3810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28600" y="152400"/>
            <a:ext cx="8763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method to calculate the standard error is different for population proportion and mean.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formula to calculate standard error of population proportion is:</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fontAlgn="base">
              <a:spcBef>
                <a:spcPct val="0"/>
              </a:spcBef>
              <a:spcAft>
                <a:spcPct val="0"/>
              </a:spcAft>
            </a:pPr>
            <a:r>
              <a:rPr lang="en-US" sz="2400" dirty="0">
                <a:latin typeface="Times New Roman" pitchFamily="18" charset="0"/>
                <a:cs typeface="Times New Roman" pitchFamily="18" charset="0"/>
              </a:rPr>
              <a:t>he formula to calculate the standard error of the sample mean is: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1600200" y="2286000"/>
            <a:ext cx="5937250" cy="1104900"/>
          </a:xfrm>
          <a:prstGeom prst="rect">
            <a:avLst/>
          </a:prstGeom>
          <a:noFill/>
          <a:ln w="9525">
            <a:noFill/>
            <a:miter lim="800000"/>
            <a:headEnd/>
            <a:tailEnd/>
          </a:ln>
        </p:spPr>
      </p:pic>
      <p:pic>
        <p:nvPicPr>
          <p:cNvPr id="4" name="Picture 3"/>
          <p:cNvPicPr/>
          <p:nvPr/>
        </p:nvPicPr>
        <p:blipFill>
          <a:blip r:embed="rId3"/>
          <a:srcRect/>
          <a:stretch>
            <a:fillRect/>
          </a:stretch>
        </p:blipFill>
        <p:spPr bwMode="auto">
          <a:xfrm>
            <a:off x="1524000" y="4876800"/>
            <a:ext cx="5937250" cy="8699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7693"/>
            <a:ext cx="8610600" cy="674030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As per the statement, the population proportion that uses a car seat for all travel with their toddlers is 85%.</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So, this is our best estimate. We need to add the margin of error to it.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calculate the margin of error we need the z-score and the standard error.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 am going to calculate a 95% CI.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z-score should be 1.96 and I already mentioned the formula of standard error for the population proportion.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Plugging in all the values: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confidence interval is 82.3% and 87.7% as we saw in the statement before.</a:t>
            </a:r>
          </a:p>
        </p:txBody>
      </p:sp>
      <p:pic>
        <p:nvPicPr>
          <p:cNvPr id="3" name="Picture 2"/>
          <p:cNvPicPr/>
          <p:nvPr/>
        </p:nvPicPr>
        <p:blipFill>
          <a:blip r:embed="rId2"/>
          <a:srcRect/>
          <a:stretch>
            <a:fillRect/>
          </a:stretch>
        </p:blipFill>
        <p:spPr bwMode="auto">
          <a:xfrm>
            <a:off x="3962400" y="5486400"/>
            <a:ext cx="4343400" cy="3238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09800"/>
            <a:ext cx="8382000" cy="1323439"/>
          </a:xfrm>
          <a:prstGeom prst="rect">
            <a:avLst/>
          </a:prstGeom>
          <a:noFill/>
        </p:spPr>
        <p:txBody>
          <a:bodyPr wrap="square" rtlCol="0">
            <a:spAutoFit/>
          </a:bodyPr>
          <a:lstStyle/>
          <a:p>
            <a:pPr algn="just"/>
            <a:r>
              <a:rPr lang="en-US" sz="4000" b="1" dirty="0">
                <a:latin typeface="Times New Roman" pitchFamily="18" charset="0"/>
                <a:cs typeface="Times New Roman" pitchFamily="18" charset="0"/>
              </a:rPr>
              <a:t>Assumptions for a Single Population Proportion Confidence Interval</a:t>
            </a:r>
            <a:endParaRPr lang="en-US" sz="4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1709</Words>
  <Application>Microsoft Office PowerPoint</Application>
  <PresentationFormat>On-screen Show (4:3)</PresentationFormat>
  <Paragraphs>186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Shanthi</dc:creator>
  <cp:lastModifiedBy>Abdul Rahman</cp:lastModifiedBy>
  <cp:revision>82</cp:revision>
  <dcterms:created xsi:type="dcterms:W3CDTF">2006-08-16T00:00:00Z</dcterms:created>
  <dcterms:modified xsi:type="dcterms:W3CDTF">2021-03-15T05:32:44Z</dcterms:modified>
</cp:coreProperties>
</file>