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7" r:id="rId3"/>
    <p:sldId id="339" r:id="rId4"/>
    <p:sldId id="340" r:id="rId5"/>
    <p:sldId id="341" r:id="rId6"/>
    <p:sldId id="375" r:id="rId7"/>
    <p:sldId id="376" r:id="rId8"/>
    <p:sldId id="377" r:id="rId9"/>
    <p:sldId id="378" r:id="rId10"/>
    <p:sldId id="338" r:id="rId11"/>
    <p:sldId id="342" r:id="rId12"/>
    <p:sldId id="257" r:id="rId13"/>
    <p:sldId id="259" r:id="rId14"/>
    <p:sldId id="260" r:id="rId15"/>
    <p:sldId id="261" r:id="rId16"/>
    <p:sldId id="262" r:id="rId17"/>
    <p:sldId id="264" r:id="rId18"/>
    <p:sldId id="266" r:id="rId19"/>
    <p:sldId id="268" r:id="rId20"/>
    <p:sldId id="345" r:id="rId21"/>
    <p:sldId id="379" r:id="rId22"/>
    <p:sldId id="346" r:id="rId23"/>
    <p:sldId id="348" r:id="rId24"/>
    <p:sldId id="349" r:id="rId25"/>
    <p:sldId id="35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1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8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8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8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59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6EDFFD3-B2AB-41C9-810F-E7CDC7A702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0536E-9FDD-4421-9B37-54552EBC7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BF4F-90C0-410F-91A5-D74FEC3217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EDFFD3-B2AB-41C9-810F-E7CDC7A7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5A919-286D-4F00-BCB7-7A0B74DE7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9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627B7-6776-4A55-A4AC-65F16D817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00045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E1A08-4B44-4798-8F9D-6AEE9A3357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12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4547A-2F1A-4A39-8E3B-06E3C0A072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4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78752-B87A-4FCD-97C6-565A3C075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925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32CF9-F83F-4833-8536-F3DB2D764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FD543-9517-43F6-826D-782AF1921C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B5D2681-50FC-4AA2-8C99-DE19AF538C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263517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2D1C29-CD60-4B8E-ACFF-A46D5D2672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_Industry_Standard_Process_for_Data_Min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lied_information_econom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/>
              <a:t>Session 2                                                   Data Analytics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19E2C-638F-42EC-AE5C-97A9F5153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4" y="98461"/>
            <a:ext cx="36922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50938" y="1447800"/>
            <a:ext cx="7688262" cy="5257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/>
              <a:t>Extracting best practices from these models, Data Analytics Life cycle phases were framed as follows:</a:t>
            </a:r>
          </a:p>
          <a:p>
            <a:pPr eaLnBrk="1" hangingPunct="1"/>
            <a:r>
              <a:rPr lang="en-US" dirty="0"/>
              <a:t>Phase 1: Discovery</a:t>
            </a:r>
          </a:p>
          <a:p>
            <a:pPr eaLnBrk="1" hangingPunct="1"/>
            <a:r>
              <a:rPr lang="en-US" dirty="0"/>
              <a:t>Phase 2: Data Preparation</a:t>
            </a:r>
          </a:p>
          <a:p>
            <a:pPr eaLnBrk="1" hangingPunct="1"/>
            <a:r>
              <a:rPr lang="en-US" dirty="0"/>
              <a:t>Phase 3: Model Planning</a:t>
            </a:r>
          </a:p>
          <a:p>
            <a:pPr eaLnBrk="1" hangingPunct="1"/>
            <a:r>
              <a:rPr lang="en-US" dirty="0"/>
              <a:t>Phase 4: Model Building</a:t>
            </a:r>
          </a:p>
          <a:p>
            <a:pPr eaLnBrk="1" hangingPunct="1"/>
            <a:r>
              <a:rPr lang="en-US" dirty="0"/>
              <a:t>Phase 5: Communicate Results</a:t>
            </a:r>
          </a:p>
          <a:p>
            <a:pPr eaLnBrk="1" hangingPunct="1"/>
            <a:r>
              <a:rPr lang="en-US" dirty="0"/>
              <a:t>Phase 6: Operationalize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Data Analytics Lifecycle Phases</a:t>
            </a:r>
          </a:p>
        </p:txBody>
      </p:sp>
    </p:spTree>
    <p:extLst>
      <p:ext uri="{BB962C8B-B14F-4D97-AF65-F5344CB8AC3E}">
        <p14:creationId xmlns:p14="http://schemas.microsoft.com/office/powerpoint/2010/main" val="138907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7391400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Key activity in each phase of</a:t>
            </a:r>
            <a:br>
              <a:rPr lang="en-US" dirty="0"/>
            </a:br>
            <a:r>
              <a:rPr lang="en-US" dirty="0"/>
              <a:t>Data Analytics 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6858000" cy="502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8534400" cy="44958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Acquiring 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Framing the Problem Definition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Identifying Potential Data Sources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28600"/>
            <a:ext cx="7391400" cy="1295401"/>
          </a:xfrm>
        </p:spPr>
        <p:txBody>
          <a:bodyPr/>
          <a:lstStyle/>
          <a:p>
            <a:pPr algn="ctr" eaLnBrk="1" hangingPunct="1"/>
            <a:r>
              <a:rPr lang="en-US" dirty="0"/>
              <a:t>Phase 1: Discovery- Activities</a:t>
            </a:r>
          </a:p>
        </p:txBody>
      </p:sp>
    </p:spTree>
    <p:extLst>
      <p:ext uri="{BB962C8B-B14F-4D97-AF65-F5344CB8AC3E}">
        <p14:creationId xmlns:p14="http://schemas.microsoft.com/office/powerpoint/2010/main" val="36465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6674" y="762000"/>
            <a:ext cx="8887326" cy="594359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It has the following activities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Preparing the Analytic Sandbox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Performing ETLT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Learning about the Data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Data Conditioning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Survey and Visualize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/>
              <a:t>Common Tools </a:t>
            </a:r>
            <a:br>
              <a:rPr lang="en-US" sz="2800" dirty="0"/>
            </a:br>
            <a:r>
              <a:rPr lang="en-US" sz="2800" dirty="0"/>
              <a:t>for Data Preparation</a:t>
            </a:r>
          </a:p>
          <a:p>
            <a:pPr eaLnBrk="1" hangingPunct="1"/>
            <a:endParaRPr lang="en-US" sz="28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609599"/>
          </a:xfrm>
        </p:spPr>
        <p:txBody>
          <a:bodyPr/>
          <a:lstStyle/>
          <a:p>
            <a:pPr algn="ctr" eaLnBrk="1" hangingPunct="1"/>
            <a:r>
              <a:rPr lang="en-US" dirty="0"/>
              <a:t>Phase 2: Data  Preparation</a:t>
            </a:r>
          </a:p>
        </p:txBody>
      </p:sp>
    </p:spTree>
    <p:extLst>
      <p:ext uri="{BB962C8B-B14F-4D97-AF65-F5344CB8AC3E}">
        <p14:creationId xmlns:p14="http://schemas.microsoft.com/office/powerpoint/2010/main" val="414343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6868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Create the analytic sandbox (also called workspace)</a:t>
            </a:r>
          </a:p>
          <a:p>
            <a:pPr eaLnBrk="1" hangingPunct="1"/>
            <a:r>
              <a:rPr lang="en-US" sz="2400" dirty="0"/>
              <a:t>Allows team to explore data without interfering with live production data</a:t>
            </a:r>
          </a:p>
          <a:p>
            <a:pPr eaLnBrk="1" hangingPunct="1"/>
            <a:r>
              <a:rPr lang="en-US" sz="2400" dirty="0"/>
              <a:t>Sandbox collects all kinds of data (expansive approach)</a:t>
            </a:r>
          </a:p>
          <a:p>
            <a:pPr eaLnBrk="1" hangingPunct="1"/>
            <a:r>
              <a:rPr lang="en-US" sz="2400" dirty="0"/>
              <a:t>The sandbox allows organizations to undertake ambitious projects beyond traditional data analysis and BI to perform advanced predictive analytics</a:t>
            </a:r>
          </a:p>
          <a:p>
            <a:pPr eaLnBrk="1" hangingPunct="1"/>
            <a:r>
              <a:rPr lang="en-US" sz="2400" dirty="0"/>
              <a:t>Although the concept of an analytics sandbox is relatively new, this concept has become acceptable to data science teams and IT groups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8001000" cy="60960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/>
              <a:t>2.1 Preparing the Analytic Sandbox</a:t>
            </a:r>
          </a:p>
        </p:txBody>
      </p:sp>
    </p:spTree>
    <p:extLst>
      <p:ext uri="{BB962C8B-B14F-4D97-AF65-F5344CB8AC3E}">
        <p14:creationId xmlns:p14="http://schemas.microsoft.com/office/powerpoint/2010/main" val="278497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534400" cy="4572000"/>
          </a:xfrm>
        </p:spPr>
        <p:txBody>
          <a:bodyPr/>
          <a:lstStyle/>
          <a:p>
            <a:pPr eaLnBrk="1" hangingPunct="1"/>
            <a:r>
              <a:rPr lang="en-US" sz="2800" dirty="0"/>
              <a:t>In ETL users perform extract, transform, load</a:t>
            </a:r>
          </a:p>
          <a:p>
            <a:pPr eaLnBrk="1" hangingPunct="1"/>
            <a:r>
              <a:rPr lang="en-US" sz="2800" dirty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/>
              <a:t>Hadoop  is often used here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1684" y="152400"/>
            <a:ext cx="8382000" cy="129540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dirty="0"/>
              <a:t>2.2 Performing ETLT</a:t>
            </a:r>
            <a:br>
              <a:rPr lang="en-US" sz="3600" dirty="0"/>
            </a:br>
            <a:r>
              <a:rPr lang="en-US" sz="3600" dirty="0"/>
              <a:t>(Extract, Transform, Load, Transform)</a:t>
            </a:r>
          </a:p>
        </p:txBody>
      </p:sp>
    </p:spTree>
    <p:extLst>
      <p:ext uri="{BB962C8B-B14F-4D97-AF65-F5344CB8AC3E}">
        <p14:creationId xmlns:p14="http://schemas.microsoft.com/office/powerpoint/2010/main" val="328431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305800" cy="3429000"/>
          </a:xfrm>
        </p:spPr>
        <p:txBody>
          <a:bodyPr/>
          <a:lstStyle/>
          <a:p>
            <a:pPr eaLnBrk="1" hangingPunct="1"/>
            <a:r>
              <a:rPr lang="en-US" sz="2800" dirty="0"/>
              <a:t>Becoming familiar with the data is critical</a:t>
            </a:r>
          </a:p>
          <a:p>
            <a:pPr eaLnBrk="1" hangingPunct="1"/>
            <a:r>
              <a:rPr lang="en-US" sz="2800" dirty="0"/>
              <a:t>This activity accomplishes several goals:</a:t>
            </a:r>
          </a:p>
          <a:p>
            <a:pPr lvl="1" eaLnBrk="1" hangingPunct="1"/>
            <a:r>
              <a:rPr lang="en-US" sz="2400" dirty="0"/>
              <a:t>Determines the data available to the team early in the project</a:t>
            </a:r>
          </a:p>
          <a:p>
            <a:pPr lvl="1" eaLnBrk="1" hangingPunct="1"/>
            <a:r>
              <a:rPr lang="en-US" sz="2400" dirty="0"/>
              <a:t>Highlights gaps – identifies data not currently available</a:t>
            </a:r>
          </a:p>
          <a:p>
            <a:pPr lvl="1" eaLnBrk="1" hangingPunct="1"/>
            <a:r>
              <a:rPr lang="en-US" sz="2400" dirty="0"/>
              <a:t>Identifies data outside the organization that might be useful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1"/>
            <a:ext cx="8077200" cy="6095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2.3 Learning about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CBC2D-246E-4CE0-AF51-744B1689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91000"/>
            <a:ext cx="883919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8153400" cy="6096000"/>
          </a:xfrm>
        </p:spPr>
        <p:txBody>
          <a:bodyPr/>
          <a:lstStyle/>
          <a:p>
            <a:pPr eaLnBrk="1" hangingPunct="1"/>
            <a:r>
              <a:rPr lang="en-US" sz="2200" dirty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200" dirty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200" dirty="0"/>
              <a:t>Best to have data scientists involved</a:t>
            </a:r>
          </a:p>
          <a:p>
            <a:pPr lvl="1" eaLnBrk="1" hangingPunct="1"/>
            <a:r>
              <a:rPr lang="en-US" sz="2200" dirty="0"/>
              <a:t>Data science teams prefer more data than too little</a:t>
            </a:r>
          </a:p>
          <a:p>
            <a:pPr eaLnBrk="1" hangingPunct="1"/>
            <a:r>
              <a:rPr lang="en-US" sz="2200" dirty="0"/>
              <a:t>Additional questions and considerations</a:t>
            </a:r>
          </a:p>
          <a:p>
            <a:pPr lvl="1" eaLnBrk="1" hangingPunct="1"/>
            <a:r>
              <a:rPr lang="en-US" sz="2200" dirty="0"/>
              <a:t>What are the data sources?  Target fields?</a:t>
            </a:r>
          </a:p>
          <a:p>
            <a:pPr lvl="1" eaLnBrk="1" hangingPunct="1"/>
            <a:r>
              <a:rPr lang="en-US" sz="2200" dirty="0"/>
              <a:t>How clean is the data?</a:t>
            </a:r>
          </a:p>
          <a:p>
            <a:pPr lvl="1" eaLnBrk="1" hangingPunct="1"/>
            <a:r>
              <a:rPr lang="en-US" sz="2200" dirty="0"/>
              <a:t>How consistent are the contents and files?  Missing or inconsistent values?</a:t>
            </a:r>
          </a:p>
          <a:p>
            <a:pPr lvl="1" eaLnBrk="1" hangingPunct="1"/>
            <a:r>
              <a:rPr lang="en-US" sz="2200" dirty="0"/>
              <a:t>Assess the consistence of the data types – numeric, alphanumeric?</a:t>
            </a:r>
          </a:p>
          <a:p>
            <a:pPr lvl="1" eaLnBrk="1" hangingPunct="1"/>
            <a:r>
              <a:rPr lang="en-US" sz="2200" dirty="0"/>
              <a:t>Review the contents to ensure the data makes sense</a:t>
            </a:r>
          </a:p>
          <a:p>
            <a:pPr lvl="1" eaLnBrk="1" hangingPunct="1"/>
            <a:r>
              <a:rPr lang="en-US" sz="2200" dirty="0"/>
              <a:t>Look for evidence of systematic error</a:t>
            </a:r>
          </a:p>
          <a:p>
            <a:pPr marL="457200" lvl="1" indent="0" eaLnBrk="1" hangingPunct="1">
              <a:buNone/>
            </a:pPr>
            <a:endParaRPr lang="en-US" sz="22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199"/>
            <a:ext cx="7620000" cy="68580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/>
              <a:t>2.4 Data Conditioning</a:t>
            </a:r>
          </a:p>
        </p:txBody>
      </p:sp>
    </p:spTree>
    <p:extLst>
      <p:ext uri="{BB962C8B-B14F-4D97-AF65-F5344CB8AC3E}">
        <p14:creationId xmlns:p14="http://schemas.microsoft.com/office/powerpoint/2010/main" val="279112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00099"/>
            <a:ext cx="8991600" cy="5943601"/>
          </a:xfrm>
        </p:spPr>
        <p:txBody>
          <a:bodyPr/>
          <a:lstStyle/>
          <a:p>
            <a:pPr eaLnBrk="1" hangingPunct="1"/>
            <a:r>
              <a:rPr lang="en-US" sz="2000" dirty="0"/>
              <a:t>Leverage data visualization tools to gain an overview of the data</a:t>
            </a:r>
          </a:p>
          <a:p>
            <a:pPr eaLnBrk="1" hangingPunct="1"/>
            <a:r>
              <a:rPr lang="en-US" sz="2000" dirty="0" err="1"/>
              <a:t>Shneiderman’s</a:t>
            </a:r>
            <a:r>
              <a:rPr lang="en-US" sz="2000" dirty="0"/>
              <a:t> mantra:</a:t>
            </a:r>
          </a:p>
          <a:p>
            <a:pPr lvl="1" eaLnBrk="1" hangingPunct="1"/>
            <a:r>
              <a:rPr lang="en-US" sz="2000" dirty="0"/>
              <a:t>“Overview first, zoom and filter, then details-on-demand”</a:t>
            </a:r>
          </a:p>
          <a:p>
            <a:pPr lvl="1" eaLnBrk="1" hangingPunct="1"/>
            <a:r>
              <a:rPr lang="en-US" sz="2000" dirty="0"/>
              <a:t>This enables the user to find areas of interest, zoom and filter to find more detailed information about a particular area, then find the detailed data in that area</a:t>
            </a:r>
          </a:p>
          <a:p>
            <a:pPr marL="457200" lvl="1" indent="0" eaLnBrk="1" hangingPunct="1">
              <a:buNone/>
            </a:pPr>
            <a:r>
              <a:rPr lang="en-US" sz="2000" b="1" dirty="0"/>
              <a:t>Guidelines and Considerations</a:t>
            </a:r>
          </a:p>
          <a:p>
            <a:pPr eaLnBrk="1" hangingPunct="1"/>
            <a:r>
              <a:rPr lang="en-US" sz="2000" dirty="0"/>
              <a:t>Review data to ensure calculations are consistent</a:t>
            </a:r>
          </a:p>
          <a:p>
            <a:pPr eaLnBrk="1" hangingPunct="1"/>
            <a:r>
              <a:rPr lang="en-US" sz="2000" dirty="0"/>
              <a:t>Does the data distribution stay consistent?</a:t>
            </a:r>
          </a:p>
          <a:p>
            <a:pPr eaLnBrk="1" hangingPunct="1"/>
            <a:r>
              <a:rPr lang="en-US" sz="2000" dirty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000" dirty="0"/>
              <a:t>Does the data represent the population of interest?</a:t>
            </a:r>
          </a:p>
          <a:p>
            <a:pPr eaLnBrk="1" hangingPunct="1"/>
            <a:r>
              <a:rPr lang="en-US" sz="2000" dirty="0"/>
              <a:t>Check time-related variables – daily, weekly, monthly?  Is this good enough?</a:t>
            </a:r>
          </a:p>
          <a:p>
            <a:pPr eaLnBrk="1" hangingPunct="1"/>
            <a:r>
              <a:rPr lang="en-US" sz="2000" dirty="0"/>
              <a:t>Is the data standardized/normalized? Scales consistent?</a:t>
            </a:r>
          </a:p>
          <a:p>
            <a:pPr eaLnBrk="1" hangingPunct="1"/>
            <a:r>
              <a:rPr lang="en-US" sz="2000" dirty="0"/>
              <a:t>For geospatial datasets, are state/country abbreviations consistent</a:t>
            </a:r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299"/>
            <a:ext cx="7543800" cy="68580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/>
              <a:t>2.5 Survey and Visualize</a:t>
            </a:r>
          </a:p>
        </p:txBody>
      </p:sp>
    </p:spTree>
    <p:extLst>
      <p:ext uri="{BB962C8B-B14F-4D97-AF65-F5344CB8AC3E}">
        <p14:creationId xmlns:p14="http://schemas.microsoft.com/office/powerpoint/2010/main" val="2548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49179" y="2133600"/>
            <a:ext cx="85344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/>
              <a:t>Hadoop</a:t>
            </a:r>
            <a:r>
              <a:rPr lang="en-US" sz="2800" dirty="0"/>
              <a:t> can perform parallel ingest and analysis</a:t>
            </a:r>
          </a:p>
          <a:p>
            <a:pPr eaLnBrk="1" hangingPunct="1"/>
            <a:r>
              <a:rPr lang="en-US" sz="2800" b="1" dirty="0"/>
              <a:t>Alpine Miner</a:t>
            </a:r>
            <a:r>
              <a:rPr lang="en-US" sz="2800" dirty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/>
              <a:t>OpenRefine</a:t>
            </a:r>
            <a:r>
              <a:rPr lang="en-US" sz="2800" dirty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/>
              <a:t>Similar to </a:t>
            </a:r>
            <a:r>
              <a:rPr lang="en-US" sz="2800" dirty="0" err="1"/>
              <a:t>OpenRefine</a:t>
            </a:r>
            <a:r>
              <a:rPr lang="en-US" sz="2800" dirty="0"/>
              <a:t>, </a:t>
            </a:r>
            <a:r>
              <a:rPr lang="en-US" sz="2800" b="1" dirty="0"/>
              <a:t>Data Wrangler </a:t>
            </a:r>
            <a:r>
              <a:rPr lang="en-US" sz="2800" dirty="0"/>
              <a:t>is an  interactive tool for data cleansing an transformation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1295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/>
              <a:t>2.6. Common Tools </a:t>
            </a:r>
            <a:br>
              <a:rPr lang="en-US" sz="4000" dirty="0"/>
            </a:br>
            <a:r>
              <a:rPr lang="en-US" sz="4000" dirty="0"/>
              <a:t>for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38781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8534400" cy="4572000"/>
          </a:xfrm>
        </p:spPr>
        <p:txBody>
          <a:bodyPr/>
          <a:lstStyle/>
          <a:p>
            <a:pPr eaLnBrk="1" hangingPunct="1"/>
            <a:r>
              <a:rPr lang="en-US" dirty="0"/>
              <a:t>The data analytic lifecycle is designed for Big Data problems and data science projects</a:t>
            </a:r>
          </a:p>
          <a:p>
            <a:pPr eaLnBrk="1" hangingPunct="1"/>
            <a:r>
              <a:rPr lang="en-US" dirty="0"/>
              <a:t>With six phases the project work can occur in several phases simultaneously</a:t>
            </a:r>
          </a:p>
          <a:p>
            <a:pPr eaLnBrk="1" hangingPunct="1"/>
            <a:r>
              <a:rPr lang="en-US" dirty="0"/>
              <a:t>The cycle is iterative</a:t>
            </a:r>
          </a:p>
          <a:p>
            <a:pPr eaLnBrk="1" hangingPunct="1"/>
            <a:r>
              <a:rPr lang="en-US" dirty="0"/>
              <a:t>Work can return to earlier phases as new information is uncovered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Lifecycle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71600"/>
            <a:ext cx="8458200" cy="4648200"/>
          </a:xfrm>
        </p:spPr>
        <p:txBody>
          <a:bodyPr/>
          <a:lstStyle/>
          <a:p>
            <a:pPr eaLnBrk="1" hangingPunct="1"/>
            <a:r>
              <a:rPr lang="en-US" sz="2800" dirty="0"/>
              <a:t>Activities to consider</a:t>
            </a:r>
          </a:p>
          <a:p>
            <a:pPr lvl="1" eaLnBrk="1" hangingPunct="1"/>
            <a:r>
              <a:rPr lang="en-US" sz="2400" dirty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400" dirty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400" dirty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400" dirty="0"/>
              <a:t>Research and understand how other analysts have approached this kind or similar kind of problem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776287"/>
          </a:xfrm>
        </p:spPr>
        <p:txBody>
          <a:bodyPr/>
          <a:lstStyle/>
          <a:p>
            <a:pPr eaLnBrk="1" hangingPunct="1"/>
            <a:r>
              <a:rPr lang="en-US" dirty="0"/>
              <a:t> Phase 3: Model Planning</a:t>
            </a:r>
          </a:p>
        </p:txBody>
      </p:sp>
    </p:spTree>
    <p:extLst>
      <p:ext uri="{BB962C8B-B14F-4D97-AF65-F5344CB8AC3E}">
        <p14:creationId xmlns:p14="http://schemas.microsoft.com/office/powerpoint/2010/main" val="177139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400" dirty="0"/>
              <a:t>Activities to consider</a:t>
            </a:r>
          </a:p>
          <a:p>
            <a:pPr lvl="1" eaLnBrk="1" hangingPunct="1"/>
            <a:r>
              <a:rPr lang="en-US" sz="2000" dirty="0"/>
              <a:t>Assess the structure of the data – this dictates the tools and analytic techniques for the next phase</a:t>
            </a:r>
          </a:p>
          <a:p>
            <a:pPr lvl="1" eaLnBrk="1" hangingPunct="1"/>
            <a:r>
              <a:rPr lang="en-US" sz="2000" dirty="0"/>
              <a:t>Ensure the analytic techniques enable the team to meet the business objectives and accept or reject the working hypotheses</a:t>
            </a:r>
          </a:p>
          <a:p>
            <a:pPr lvl="1" eaLnBrk="1" hangingPunct="1"/>
            <a:r>
              <a:rPr lang="en-US" sz="2000" dirty="0"/>
              <a:t>Determine if the situation warrants a single model or a series of techniques as part of a larger analytic workflow</a:t>
            </a:r>
          </a:p>
          <a:p>
            <a:pPr lvl="1" eaLnBrk="1" hangingPunct="1"/>
            <a:r>
              <a:rPr lang="en-US" sz="2000" dirty="0"/>
              <a:t>Research and understand how other analysts have approached this kind or similar kind of problem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dirty="0"/>
              <a:t>Phase 3: Model Planning</a:t>
            </a:r>
          </a:p>
        </p:txBody>
      </p:sp>
    </p:spTree>
    <p:extLst>
      <p:ext uri="{BB962C8B-B14F-4D97-AF65-F5344CB8AC3E}">
        <p14:creationId xmlns:p14="http://schemas.microsoft.com/office/powerpoint/2010/main" val="27144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76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Example of other analysts approaching a similar problem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7772400" cy="14620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Phase 3: Model Planning</a:t>
            </a:r>
            <a:br>
              <a:rPr lang="en-US" dirty="0"/>
            </a:br>
            <a:r>
              <a:rPr lang="en-US" sz="3600" dirty="0"/>
              <a:t>Model Planning in Industry Verticals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" y="3124200"/>
            <a:ext cx="9106422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dirty="0"/>
              <a:t>Explore the data to understand the relationships among the variables to inform selection of the variables and methods</a:t>
            </a:r>
          </a:p>
          <a:p>
            <a:pPr eaLnBrk="1" hangingPunct="1"/>
            <a:r>
              <a:rPr lang="en-US" sz="2000" dirty="0"/>
              <a:t>A common way to do this is to use data visualization tools</a:t>
            </a:r>
          </a:p>
          <a:p>
            <a:pPr eaLnBrk="1" hangingPunct="1"/>
            <a:r>
              <a:rPr lang="en-US" sz="2000" dirty="0"/>
              <a:t>Often, stakeholders and subject matter experts may have ideas</a:t>
            </a:r>
          </a:p>
          <a:p>
            <a:pPr lvl="1" eaLnBrk="1" hangingPunct="1"/>
            <a:r>
              <a:rPr lang="en-US" sz="1600" dirty="0"/>
              <a:t>For example, some hypothesis that led to the project</a:t>
            </a:r>
          </a:p>
          <a:p>
            <a:pPr eaLnBrk="1" hangingPunct="1"/>
            <a:r>
              <a:rPr lang="en-US" sz="2000" dirty="0"/>
              <a:t>Aim for capturing the most essential predictors and variables</a:t>
            </a:r>
          </a:p>
          <a:p>
            <a:pPr lvl="1" eaLnBrk="1" hangingPunct="1"/>
            <a:r>
              <a:rPr lang="en-US" sz="1600" dirty="0"/>
              <a:t>This often requires iterations and testing to identify key variables</a:t>
            </a:r>
          </a:p>
          <a:p>
            <a:pPr eaLnBrk="1" hangingPunct="1"/>
            <a:r>
              <a:rPr lang="en-US" sz="2000" dirty="0"/>
              <a:t>If the team plans to run regression analysis, identify the candidate predictors and outcome variables of the model</a:t>
            </a:r>
          </a:p>
          <a:p>
            <a:pPr eaLnBrk="1" hangingPunct="1"/>
            <a:endParaRPr lang="en-US" sz="20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Data Exploration </a:t>
            </a:r>
            <a:br>
              <a:rPr lang="en-US" dirty="0"/>
            </a:br>
            <a:r>
              <a:rPr lang="en-US" dirty="0"/>
              <a:t>and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47203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is simply an abstraction from reality</a:t>
            </a:r>
          </a:p>
          <a:p>
            <a:pPr eaLnBrk="1" hangingPunct="1"/>
            <a:r>
              <a:rPr lang="en-US" sz="2000" dirty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/>
              <a:t>Teams often create initial models using statistical software packages such as R, SAS, or </a:t>
            </a:r>
            <a:r>
              <a:rPr lang="en-US" sz="2000" dirty="0" err="1"/>
              <a:t>Matlab</a:t>
            </a:r>
            <a:endParaRPr lang="en-US" sz="2000" dirty="0"/>
          </a:p>
          <a:p>
            <a:pPr lvl="1" eaLnBrk="1" hangingPunct="1"/>
            <a:r>
              <a:rPr lang="en-US" sz="1600" dirty="0"/>
              <a:t>Which may have limitations when applied to very large datasets</a:t>
            </a:r>
          </a:p>
          <a:p>
            <a:pPr eaLnBrk="1" hangingPunct="1"/>
            <a:r>
              <a:rPr lang="en-US" sz="2000" dirty="0"/>
              <a:t>The team moves to the model building phase once it has a good idea about the type of model to try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01539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3886200"/>
          </a:xfrm>
        </p:spPr>
        <p:txBody>
          <a:bodyPr/>
          <a:lstStyle/>
          <a:p>
            <a:pPr eaLnBrk="1" hangingPunct="1"/>
            <a:r>
              <a:rPr lang="en-US" sz="2000" b="1" dirty="0"/>
              <a:t>R</a:t>
            </a:r>
            <a:r>
              <a:rPr lang="en-US" sz="2000" dirty="0"/>
              <a:t> has a complete set of modeling capabilities</a:t>
            </a:r>
          </a:p>
          <a:p>
            <a:pPr lvl="1" eaLnBrk="1" hangingPunct="1"/>
            <a:r>
              <a:rPr lang="en-US" sz="1600" dirty="0"/>
              <a:t>R contains about 5000 packages for data analysis and graphical presentation </a:t>
            </a:r>
          </a:p>
          <a:p>
            <a:pPr eaLnBrk="1" hangingPunct="1"/>
            <a:r>
              <a:rPr lang="en-US" sz="2000" b="1" dirty="0"/>
              <a:t>SQL Analysis services </a:t>
            </a:r>
            <a:r>
              <a:rPr lang="en-US" sz="2000" dirty="0"/>
              <a:t>can perform in-database analytics of common data mining functions, involved aggregations, and basic predictive models</a:t>
            </a:r>
          </a:p>
          <a:p>
            <a:pPr eaLnBrk="1" hangingPunct="1"/>
            <a:r>
              <a:rPr lang="en-US" sz="2000" b="1" dirty="0"/>
              <a:t>SAS/ACCESS</a:t>
            </a:r>
            <a:r>
              <a:rPr lang="en-US" sz="2000" dirty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Common Tools for the Model Planning Phase</a:t>
            </a:r>
          </a:p>
        </p:txBody>
      </p:sp>
    </p:spTree>
    <p:extLst>
      <p:ext uri="{BB962C8B-B14F-4D97-AF65-F5344CB8AC3E}">
        <p14:creationId xmlns:p14="http://schemas.microsoft.com/office/powerpoint/2010/main" val="12689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Key Roles in Analytics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8" y="1940805"/>
            <a:ext cx="81024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Business User – understands the domain area</a:t>
            </a:r>
          </a:p>
          <a:p>
            <a:pPr eaLnBrk="1" hangingPunct="1"/>
            <a:r>
              <a:rPr lang="en-US" sz="2400" dirty="0"/>
              <a:t>Project Sponsor – provides requirements</a:t>
            </a:r>
          </a:p>
          <a:p>
            <a:pPr eaLnBrk="1" hangingPunct="1"/>
            <a:r>
              <a:rPr lang="en-US" sz="2400" dirty="0"/>
              <a:t>Project Manager – ensures meeting objectives</a:t>
            </a:r>
          </a:p>
          <a:p>
            <a:pPr eaLnBrk="1" hangingPunct="1"/>
            <a:r>
              <a:rPr lang="en-US" sz="2400" dirty="0"/>
              <a:t>Business Intelligence Analyst – provides business domain expertise based on deep understanding of the data</a:t>
            </a:r>
          </a:p>
          <a:p>
            <a:pPr eaLnBrk="1" hangingPunct="1"/>
            <a:r>
              <a:rPr lang="en-US" sz="2400" dirty="0"/>
              <a:t>Database Administrator (DBA) – creates DB environment</a:t>
            </a:r>
          </a:p>
          <a:p>
            <a:pPr eaLnBrk="1" hangingPunct="1"/>
            <a:r>
              <a:rPr lang="en-US" sz="2400" dirty="0"/>
              <a:t>Data Engineer – provides technical skills, assists data management and extraction, supports analytic sandbox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Data Scientist</a:t>
            </a:r>
            <a:r>
              <a:rPr lang="en-US" sz="2400" dirty="0"/>
              <a:t> – provides analytic techniques and modeling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/>
              <a:t>Description of Key Roles in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271889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534400" cy="541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Data Analytics Lifecycle have adopted certain best practices from existing models detailed below:</a:t>
            </a:r>
          </a:p>
          <a:p>
            <a:pPr eaLnBrk="1" hangingPunct="1"/>
            <a:r>
              <a:rPr lang="en-US" sz="2800" dirty="0"/>
              <a:t>The Lifecycle employs aspects of following models:</a:t>
            </a:r>
          </a:p>
          <a:p>
            <a:pPr lvl="1" eaLnBrk="1" hangingPunct="1"/>
            <a:r>
              <a:rPr lang="en-US" sz="2400" dirty="0">
                <a:hlinkClick r:id="rId3"/>
              </a:rPr>
              <a:t>Scientific method</a:t>
            </a:r>
            <a:endParaRPr lang="en-US" sz="2400" dirty="0"/>
          </a:p>
          <a:p>
            <a:pPr lvl="1" eaLnBrk="1" hangingPunct="1"/>
            <a:r>
              <a:rPr lang="en-US" sz="2400" dirty="0">
                <a:hlinkClick r:id="rId4"/>
              </a:rPr>
              <a:t>Cross Industry Standard Process for Data Mining</a:t>
            </a:r>
            <a:r>
              <a:rPr lang="en-US" sz="2400" dirty="0"/>
              <a:t> (CRISP-DM)</a:t>
            </a:r>
          </a:p>
          <a:p>
            <a:pPr lvl="2" eaLnBrk="1" hangingPunct="1"/>
            <a:r>
              <a:rPr lang="en-US" sz="1800" dirty="0"/>
              <a:t>Process model for data mining</a:t>
            </a:r>
          </a:p>
          <a:p>
            <a:pPr lvl="1" eaLnBrk="1" hangingPunct="1"/>
            <a:r>
              <a:rPr lang="en-US" sz="2400" dirty="0"/>
              <a:t>Davenport’s </a:t>
            </a:r>
            <a:r>
              <a:rPr lang="en-US" sz="2400" dirty="0">
                <a:hlinkClick r:id="rId5"/>
              </a:rPr>
              <a:t>DELTA framework</a:t>
            </a:r>
            <a:endParaRPr lang="en-US" sz="2400" dirty="0"/>
          </a:p>
          <a:p>
            <a:pPr lvl="1" eaLnBrk="1" hangingPunct="1"/>
            <a:r>
              <a:rPr lang="en-US" sz="2400" dirty="0"/>
              <a:t>Hubbard’s </a:t>
            </a:r>
            <a:r>
              <a:rPr lang="en-US" sz="2400" dirty="0">
                <a:hlinkClick r:id="rId6"/>
              </a:rPr>
              <a:t>Applied Information Economics</a:t>
            </a:r>
            <a:r>
              <a:rPr lang="en-US" sz="2400" dirty="0"/>
              <a:t> (AIE) approach</a:t>
            </a:r>
          </a:p>
          <a:p>
            <a:pPr lvl="1" eaLnBrk="1" hangingPunct="1"/>
            <a:r>
              <a:rPr lang="en-US" sz="2400" dirty="0">
                <a:hlinkClick r:id="rId7"/>
              </a:rPr>
              <a:t>MAD Skills: New Analysis Practices for Big Data</a:t>
            </a:r>
            <a:r>
              <a:rPr lang="en-US" sz="2400" dirty="0"/>
              <a:t> by Cohen et al.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4313"/>
            <a:ext cx="8382000" cy="1233487"/>
          </a:xfrm>
        </p:spPr>
        <p:txBody>
          <a:bodyPr/>
          <a:lstStyle/>
          <a:p>
            <a:pPr algn="ctr" eaLnBrk="1" hangingPunct="1"/>
            <a:r>
              <a:rPr lang="en-US" dirty="0"/>
              <a:t>Motivational Models for Data Analytics Lifecycle</a:t>
            </a:r>
          </a:p>
        </p:txBody>
      </p:sp>
    </p:spTree>
    <p:extLst>
      <p:ext uri="{BB962C8B-B14F-4D97-AF65-F5344CB8AC3E}">
        <p14:creationId xmlns:p14="http://schemas.microsoft.com/office/powerpoint/2010/main" val="30864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28800"/>
            <a:ext cx="6019800" cy="4724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990600"/>
          </a:xfrm>
        </p:spPr>
        <p:txBody>
          <a:bodyPr>
            <a:normAutofit fontScale="90000"/>
          </a:bodyPr>
          <a:lstStyle/>
          <a:p>
            <a:pPr lvl="1"/>
            <a:br>
              <a:rPr lang="en-US" sz="2000" dirty="0">
                <a:hlinkClick r:id="rId3"/>
              </a:rPr>
            </a:br>
            <a:br>
              <a:rPr lang="en-US" sz="2000" dirty="0">
                <a:hlinkClick r:id="rId3"/>
              </a:rPr>
            </a:br>
            <a:br>
              <a:rPr lang="en-US" sz="2000" dirty="0">
                <a:hlinkClick r:id="rId3"/>
              </a:rPr>
            </a:br>
            <a:r>
              <a:rPr lang="en-US" sz="2000" dirty="0">
                <a:hlinkClick r:id="rId3"/>
              </a:rPr>
              <a:t>Cross Industry </a:t>
            </a:r>
            <a:r>
              <a:rPr lang="en-US" sz="2400" dirty="0">
                <a:hlinkClick r:id="rId3"/>
              </a:rPr>
              <a:t>Standard</a:t>
            </a:r>
            <a:r>
              <a:rPr lang="en-US" sz="2000" dirty="0">
                <a:hlinkClick r:id="rId3"/>
              </a:rPr>
              <a:t> Process for Data Mining</a:t>
            </a:r>
            <a:r>
              <a:rPr lang="en-US" sz="2000" dirty="0"/>
              <a:t> (CRISP-DM)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1676400"/>
            <a:ext cx="7078662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-304800"/>
            <a:ext cx="7793037" cy="1524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Davenport’s DELTA framework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7162800" cy="4800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63" y="152400"/>
            <a:ext cx="7793037" cy="700087"/>
          </a:xfrm>
        </p:spPr>
        <p:txBody>
          <a:bodyPr>
            <a:normAutofit fontScale="90000"/>
          </a:bodyPr>
          <a:lstStyle/>
          <a:p>
            <a:pPr lvl="1"/>
            <a:br>
              <a:rPr lang="en-US" sz="2000" dirty="0"/>
            </a:br>
            <a:r>
              <a:rPr lang="en-US" sz="2000" dirty="0">
                <a:solidFill>
                  <a:srgbClr val="333399"/>
                </a:solidFill>
                <a:latin typeface="Tahoma"/>
              </a:rPr>
              <a:t>Hubbard’s </a:t>
            </a:r>
            <a:r>
              <a:rPr lang="en-US" sz="2000" dirty="0">
                <a:solidFill>
                  <a:srgbClr val="333399"/>
                </a:solidFill>
                <a:latin typeface="Tahoma"/>
                <a:hlinkClick r:id="rId3"/>
              </a:rPr>
              <a:t>Applied Information Economics</a:t>
            </a:r>
            <a:r>
              <a:rPr lang="en-US" sz="2000" dirty="0">
                <a:solidFill>
                  <a:srgbClr val="333399"/>
                </a:solidFill>
                <a:latin typeface="Tahoma"/>
              </a:rPr>
              <a:t> (AIE)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193088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MAD is Magnetic, Agile, Deep data analysis</a:t>
            </a:r>
          </a:p>
          <a:p>
            <a:r>
              <a:rPr lang="en-US" sz="2400" dirty="0"/>
              <a:t>The authors define the MAD acronym as a re-imagination of the data warehouse concept such that:</a:t>
            </a:r>
          </a:p>
          <a:p>
            <a:pPr lvl="1"/>
            <a:r>
              <a:rPr lang="en-US" sz="2400" dirty="0"/>
              <a:t>Magnetic: encourages (attracts) new data sources, has reduced sensitivity to cleanliness of data sources</a:t>
            </a:r>
          </a:p>
          <a:p>
            <a:pPr lvl="1"/>
            <a:r>
              <a:rPr lang="en-US" sz="2400" dirty="0"/>
              <a:t>Agile: logical and physical contents of the database can evolve and adapt rapidly</a:t>
            </a:r>
          </a:p>
          <a:p>
            <a:pPr lvl="1"/>
            <a:r>
              <a:rPr lang="en-US" sz="2400" dirty="0"/>
              <a:t>Deep: Avoid BI rollups and sampling to serve more demanding statistical analyses.</a:t>
            </a:r>
          </a:p>
          <a:p>
            <a:r>
              <a:rPr lang="en-US" sz="2400" dirty="0"/>
              <a:t>Presented as an alternative to “traditional Enterprise Data Warehouses and Business Intelligence.”</a:t>
            </a:r>
          </a:p>
          <a:p>
            <a:r>
              <a:rPr lang="en-US" sz="2400" dirty="0"/>
              <a:t>Emphasis is on moving data to a data warehouse rapidly, and using a staged approach to clean and integrate the new data.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3952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6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E8CB947-4380-4B73-A902-14BBC51DACD5}" vid="{F762C49F-63C0-40CF-8A11-19A1087A02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2640</TotalTime>
  <Words>1529</Words>
  <Application>Microsoft Office PowerPoint</Application>
  <PresentationFormat>On-screen Show (4:3)</PresentationFormat>
  <Paragraphs>162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Lucida Sans Unicode</vt:lpstr>
      <vt:lpstr>Tahoma</vt:lpstr>
      <vt:lpstr>Verdana</vt:lpstr>
      <vt:lpstr>Wingdings</vt:lpstr>
      <vt:lpstr>Wingdings 2</vt:lpstr>
      <vt:lpstr>Wingdings 3</vt:lpstr>
      <vt:lpstr>Theme1</vt:lpstr>
      <vt:lpstr>Session 2                                                   Data Analytics Lifecycle</vt:lpstr>
      <vt:lpstr>Lifecycle Overview</vt:lpstr>
      <vt:lpstr>Key Roles in Analytics Project</vt:lpstr>
      <vt:lpstr>Description of Key Roles in Analytics Project</vt:lpstr>
      <vt:lpstr>Motivational Models for Data Analytics Lifecycle</vt:lpstr>
      <vt:lpstr>   Cross Industry Standard Process for Data Mining (CRISP-DM) </vt:lpstr>
      <vt:lpstr>                                                                                       Davenport’s DELTA framework </vt:lpstr>
      <vt:lpstr> Hubbard’s Applied Information Economics (AIE) approach</vt:lpstr>
      <vt:lpstr>PowerPoint Presentation</vt:lpstr>
      <vt:lpstr>Data Analytics Lifecycle Phases</vt:lpstr>
      <vt:lpstr>Key activity in each phase of Data Analytics Lifecycle</vt:lpstr>
      <vt:lpstr>Phase 1: Discovery- Activities</vt:lpstr>
      <vt:lpstr>Phase 2: Data  Preparation</vt:lpstr>
      <vt:lpstr>2.1 Preparing the Analytic Sandbox</vt:lpstr>
      <vt:lpstr>2.2 Performing ETLT (Extract, Transform, Load, Transform)</vt:lpstr>
      <vt:lpstr>2.3 Learning about the Data</vt:lpstr>
      <vt:lpstr>2.4 Data Conditioning</vt:lpstr>
      <vt:lpstr>2.5 Survey and Visualize</vt:lpstr>
      <vt:lpstr>2.6. Common Tools  for Data Preparation</vt:lpstr>
      <vt:lpstr> Phase 3: Model Planning</vt:lpstr>
      <vt:lpstr>Phase 3: Model Planning</vt:lpstr>
      <vt:lpstr>Phase 3: Model Planning Model Planning in Industry Verticals</vt:lpstr>
      <vt:lpstr>Data Exploration  and Variable Selection</vt:lpstr>
      <vt:lpstr>Model Selection</vt:lpstr>
      <vt:lpstr>Common Tools for the Model Planning Phase</vt:lpstr>
    </vt:vector>
  </TitlesOfParts>
  <Company>CSIS - 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Dr.Vithya Ganesan</cp:lastModifiedBy>
  <cp:revision>139</cp:revision>
  <dcterms:created xsi:type="dcterms:W3CDTF">2006-10-17T22:27:14Z</dcterms:created>
  <dcterms:modified xsi:type="dcterms:W3CDTF">2020-12-10T10:21:26Z</dcterms:modified>
</cp:coreProperties>
</file>