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7" r:id="rId2"/>
    <p:sldId id="299" r:id="rId3"/>
    <p:sldId id="307" r:id="rId4"/>
    <p:sldId id="308" r:id="rId5"/>
    <p:sldId id="283" r:id="rId6"/>
    <p:sldId id="301" r:id="rId7"/>
    <p:sldId id="285" r:id="rId8"/>
    <p:sldId id="286" r:id="rId9"/>
    <p:sldId id="287" r:id="rId10"/>
    <p:sldId id="291" r:id="rId11"/>
    <p:sldId id="309" r:id="rId12"/>
    <p:sldId id="258" r:id="rId13"/>
    <p:sldId id="262" r:id="rId14"/>
    <p:sldId id="263" r:id="rId15"/>
    <p:sldId id="259" r:id="rId16"/>
    <p:sldId id="302" r:id="rId17"/>
    <p:sldId id="260" r:id="rId18"/>
    <p:sldId id="266" r:id="rId19"/>
    <p:sldId id="267" r:id="rId20"/>
    <p:sldId id="310" r:id="rId21"/>
    <p:sldId id="268" r:id="rId22"/>
    <p:sldId id="269" r:id="rId23"/>
    <p:sldId id="270" r:id="rId24"/>
    <p:sldId id="271" r:id="rId25"/>
    <p:sldId id="272" r:id="rId26"/>
    <p:sldId id="311" r:id="rId27"/>
    <p:sldId id="273"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5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16FB77F-7681-408D-80CD-A0AA3D4A1503}" type="datetimeFigureOut">
              <a:rPr lang="en-US" smtClean="0"/>
              <a:t>12/10/2020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E4B1F5F-0FC1-477B-BEB7-EF1DE9D73B43}" type="slidenum">
              <a:rPr lang="en-US" smtClean="0"/>
              <a:t>‹#›</a:t>
            </a:fld>
            <a:endParaRPr lang="en-US"/>
          </a:p>
        </p:txBody>
      </p:sp>
    </p:spTree>
    <p:extLst>
      <p:ext uri="{BB962C8B-B14F-4D97-AF65-F5344CB8AC3E}">
        <p14:creationId xmlns:p14="http://schemas.microsoft.com/office/powerpoint/2010/main" val="93671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375360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1354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11415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15992358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6FB77F-7681-408D-80CD-A0AA3D4A1503}"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1F5F-0FC1-477B-BEB7-EF1DE9D73B43}"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64575419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6FB77F-7681-408D-80CD-A0AA3D4A1503}"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15228540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6FB77F-7681-408D-80CD-A0AA3D4A1503}"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B1F5F-0FC1-477B-BEB7-EF1DE9D73B43}"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46173870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FB77F-7681-408D-80CD-A0AA3D4A1503}"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222808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D16FB77F-7681-408D-80CD-A0AA3D4A1503}"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19947707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16FB77F-7681-408D-80CD-A0AA3D4A1503}" type="datetimeFigureOut">
              <a:rPr lang="en-US" smtClean="0"/>
              <a:t>12/10/2020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E4B1F5F-0FC1-477B-BEB7-EF1DE9D73B43}"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33232668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D16FB77F-7681-408D-80CD-A0AA3D4A1503}" type="datetimeFigureOut">
              <a:rPr lang="en-US" smtClean="0"/>
              <a:t>12/10/2020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E4B1F5F-0FC1-477B-BEB7-EF1DE9D73B43}" type="slidenum">
              <a:rPr lang="en-US" smtClean="0"/>
              <a:t>‹#›</a:t>
            </a:fld>
            <a:endParaRPr lang="en-US"/>
          </a:p>
        </p:txBody>
      </p:sp>
    </p:spTree>
    <p:extLst>
      <p:ext uri="{BB962C8B-B14F-4D97-AF65-F5344CB8AC3E}">
        <p14:creationId xmlns:p14="http://schemas.microsoft.com/office/powerpoint/2010/main" val="996870464"/>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244" y="2534076"/>
            <a:ext cx="8596668" cy="3880773"/>
          </a:xfrm>
        </p:spPr>
        <p:txBody>
          <a:bodyPr/>
          <a:lstStyle/>
          <a:p>
            <a:r>
              <a:rPr lang="en-US" dirty="0"/>
              <a:t>Model Building</a:t>
            </a:r>
          </a:p>
          <a:p>
            <a:r>
              <a:rPr lang="en-US" dirty="0"/>
              <a:t>Communicating Results and Findings</a:t>
            </a:r>
          </a:p>
          <a:p>
            <a:r>
              <a:rPr lang="en-US" dirty="0"/>
              <a:t>Operationalizing </a:t>
            </a:r>
          </a:p>
          <a:p>
            <a:r>
              <a:rPr lang="en-US" dirty="0"/>
              <a:t>Wrangling</a:t>
            </a:r>
            <a:r>
              <a:rPr lang="en-US" b="1" dirty="0"/>
              <a:t> </a:t>
            </a:r>
          </a:p>
          <a:p>
            <a:endParaRPr lang="en-US" dirty="0"/>
          </a:p>
        </p:txBody>
      </p:sp>
      <p:sp>
        <p:nvSpPr>
          <p:cNvPr id="2" name="Title 1"/>
          <p:cNvSpPr>
            <a:spLocks noGrp="1"/>
          </p:cNvSpPr>
          <p:nvPr>
            <p:ph type="title"/>
          </p:nvPr>
        </p:nvSpPr>
        <p:spPr/>
        <p:txBody>
          <a:bodyPr>
            <a:normAutofit fontScale="90000"/>
          </a:bodyPr>
          <a:lstStyle/>
          <a:p>
            <a:r>
              <a:rPr lang="en-US" sz="4000" b="1" dirty="0"/>
              <a:t>Session 3 </a:t>
            </a:r>
            <a:br>
              <a:rPr lang="en-US" sz="4000" b="1" dirty="0"/>
            </a:br>
            <a:r>
              <a:rPr lang="en-US" sz="4000" b="1" dirty="0"/>
              <a:t>Data Analytics Life Cycle</a:t>
            </a:r>
            <a:endParaRPr lang="en-US" sz="4000" dirty="0"/>
          </a:p>
        </p:txBody>
      </p:sp>
      <p:pic>
        <p:nvPicPr>
          <p:cNvPr id="4" name="Picture 3">
            <a:extLst>
              <a:ext uri="{FF2B5EF4-FFF2-40B4-BE49-F238E27FC236}">
                <a16:creationId xmlns:a16="http://schemas.microsoft.com/office/drawing/2014/main" id="{73219E2C-638F-42EC-AE5C-97A9F51536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99764" y="91440"/>
            <a:ext cx="369223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28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96513"/>
            <a:ext cx="8596668" cy="5592493"/>
          </a:xfrm>
        </p:spPr>
        <p:txBody>
          <a:bodyPr>
            <a:normAutofit fontScale="62500" lnSpcReduction="20000"/>
          </a:bodyPr>
          <a:lstStyle/>
          <a:p>
            <a:endParaRPr lang="en-US" dirty="0"/>
          </a:p>
          <a:p>
            <a:pPr algn="just"/>
            <a:r>
              <a:rPr lang="en-US" dirty="0"/>
              <a:t>In this phase, the team delivers final reports, briefings, code, and technical documents.</a:t>
            </a:r>
          </a:p>
          <a:p>
            <a:pPr algn="just"/>
            <a:r>
              <a:rPr lang="en-US" dirty="0"/>
              <a:t>In addition, the team may run a pilot project to implement the models in a production environment.</a:t>
            </a:r>
          </a:p>
          <a:p>
            <a:pPr algn="just"/>
            <a:r>
              <a:rPr lang="en-US" dirty="0"/>
              <a:t>In the final phase, the team communicates the benefits of the project more broadly and sets up a pilot project to deploy the work in a controlled way before broadening the work to a full enterprise or ecosystem of users. </a:t>
            </a:r>
          </a:p>
          <a:p>
            <a:pPr algn="just"/>
            <a:r>
              <a:rPr lang="en-US" dirty="0"/>
              <a:t>In model building phase, the team scored the model in the analytics sandbox. </a:t>
            </a:r>
          </a:p>
          <a:p>
            <a:pPr algn="just"/>
            <a:r>
              <a:rPr lang="en-US" dirty="0"/>
              <a:t>Phase 6, shown in Figure, represents the first time that most analytics teams approach deploying the new analytical methods or models in a production environment. </a:t>
            </a:r>
          </a:p>
          <a:p>
            <a:pPr algn="just"/>
            <a:r>
              <a:rPr lang="en-US" dirty="0"/>
              <a:t>Rather than deploying these models immediately on a wide-scale basis, the risk can be managed more effectively and the team can learn by undertaking a small scope, pilot deployment before a wide-scale rollout. </a:t>
            </a:r>
          </a:p>
          <a:p>
            <a:pPr algn="just"/>
            <a:r>
              <a:rPr lang="en-US" dirty="0"/>
              <a:t>This approach enables the team to learn about the performance and related constraints of the model in a production environment on a small scale and make adjustments before a full deployment. </a:t>
            </a:r>
          </a:p>
          <a:p>
            <a:pPr algn="just"/>
            <a:r>
              <a:rPr lang="en-US" dirty="0"/>
              <a:t>During the pilot project, the team may need to consider executing the algorithm in the database rather than with in-memory tools such as R because the run time is significantly faster and more efficient than running in-memory, especially on larger datasets.</a:t>
            </a:r>
          </a:p>
        </p:txBody>
      </p:sp>
      <p:sp>
        <p:nvSpPr>
          <p:cNvPr id="2" name="Title 1"/>
          <p:cNvSpPr>
            <a:spLocks noGrp="1"/>
          </p:cNvSpPr>
          <p:nvPr>
            <p:ph type="title"/>
          </p:nvPr>
        </p:nvSpPr>
        <p:spPr>
          <a:xfrm>
            <a:off x="677334" y="236113"/>
            <a:ext cx="8596668" cy="1320800"/>
          </a:xfrm>
        </p:spPr>
        <p:txBody>
          <a:bodyPr/>
          <a:lstStyle/>
          <a:p>
            <a:r>
              <a:rPr lang="en-US" dirty="0"/>
              <a:t>Phase 6: Operationalize</a:t>
            </a:r>
          </a:p>
        </p:txBody>
      </p:sp>
    </p:spTree>
    <p:extLst>
      <p:ext uri="{BB962C8B-B14F-4D97-AF65-F5344CB8AC3E}">
        <p14:creationId xmlns:p14="http://schemas.microsoft.com/office/powerpoint/2010/main" val="83667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03042" y="1596980"/>
            <a:ext cx="7470960" cy="4445045"/>
          </a:xfrm>
          <a:prstGeom prst="rect">
            <a:avLst/>
          </a:prstGeom>
        </p:spPr>
      </p:pic>
      <p:sp>
        <p:nvSpPr>
          <p:cNvPr id="2" name="Title 1"/>
          <p:cNvSpPr>
            <a:spLocks noGrp="1"/>
          </p:cNvSpPr>
          <p:nvPr>
            <p:ph type="title"/>
          </p:nvPr>
        </p:nvSpPr>
        <p:spPr/>
        <p:txBody>
          <a:bodyPr/>
          <a:lstStyle/>
          <a:p>
            <a:r>
              <a:rPr lang="en-US" dirty="0"/>
              <a:t>Phase 6: Operationalize</a:t>
            </a:r>
          </a:p>
        </p:txBody>
      </p:sp>
    </p:spTree>
    <p:extLst>
      <p:ext uri="{BB962C8B-B14F-4D97-AF65-F5344CB8AC3E}">
        <p14:creationId xmlns:p14="http://schemas.microsoft.com/office/powerpoint/2010/main" val="372435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39372"/>
            <a:ext cx="8596668" cy="3880773"/>
          </a:xfrm>
        </p:spPr>
        <p:txBody>
          <a:bodyPr>
            <a:normAutofit/>
          </a:bodyPr>
          <a:lstStyle/>
          <a:p>
            <a:pPr marL="0" indent="0">
              <a:buNone/>
            </a:pPr>
            <a:endParaRPr lang="en-US" sz="2000" dirty="0"/>
          </a:p>
          <a:p>
            <a:pPr marL="457200" indent="-457200">
              <a:buFont typeface="+mj-lt"/>
              <a:buAutoNum type="arabicPeriod"/>
            </a:pPr>
            <a:r>
              <a:rPr lang="en-US" sz="2000" dirty="0"/>
              <a:t>Benefits and uses of data science</a:t>
            </a:r>
          </a:p>
          <a:p>
            <a:pPr marL="457200" indent="-457200">
              <a:buFont typeface="+mj-lt"/>
              <a:buAutoNum type="arabicPeriod"/>
            </a:pPr>
            <a:r>
              <a:rPr lang="en-US" sz="2000" dirty="0"/>
              <a:t>Facets of data</a:t>
            </a:r>
          </a:p>
          <a:p>
            <a:pPr marL="457200" indent="-457200">
              <a:buFont typeface="+mj-lt"/>
              <a:buAutoNum type="arabicPeriod"/>
            </a:pPr>
            <a:r>
              <a:rPr lang="en-US" sz="2000" dirty="0"/>
              <a:t>Data science process</a:t>
            </a:r>
          </a:p>
          <a:p>
            <a:endParaRPr lang="en-US" dirty="0"/>
          </a:p>
          <a:p>
            <a:endParaRPr lang="en-US" dirty="0"/>
          </a:p>
        </p:txBody>
      </p:sp>
      <p:sp>
        <p:nvSpPr>
          <p:cNvPr id="2" name="Title 1"/>
          <p:cNvSpPr>
            <a:spLocks noGrp="1"/>
          </p:cNvSpPr>
          <p:nvPr>
            <p:ph type="title"/>
          </p:nvPr>
        </p:nvSpPr>
        <p:spPr/>
        <p:txBody>
          <a:bodyPr/>
          <a:lstStyle/>
          <a:p>
            <a:r>
              <a:rPr lang="en-US" dirty="0"/>
              <a:t>Data science in big data world</a:t>
            </a:r>
          </a:p>
        </p:txBody>
      </p:sp>
    </p:spTree>
    <p:extLst>
      <p:ext uri="{BB962C8B-B14F-4D97-AF65-F5344CB8AC3E}">
        <p14:creationId xmlns:p14="http://schemas.microsoft.com/office/powerpoint/2010/main" val="42369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45434"/>
            <a:ext cx="8596668" cy="3880773"/>
          </a:xfrm>
        </p:spPr>
        <p:txBody>
          <a:bodyPr>
            <a:normAutofit fontScale="70000" lnSpcReduction="20000"/>
          </a:bodyPr>
          <a:lstStyle/>
          <a:p>
            <a:pPr algn="just"/>
            <a:r>
              <a:rPr lang="en-US" dirty="0"/>
              <a:t>Big data is a blanket term for any collection of data sets so large or complex that it becomes difficult to process them using traditional data management techniques such as, for example, the RDBMS (relational database management systems).</a:t>
            </a:r>
          </a:p>
          <a:p>
            <a:pPr algn="just"/>
            <a:r>
              <a:rPr lang="en-US" dirty="0"/>
              <a:t>The widely adopted RDBMS has long been regarded as a one-size-fits-all solution, but the demands of handling big data have shown otherwise. </a:t>
            </a:r>
          </a:p>
          <a:p>
            <a:pPr algn="just"/>
            <a:r>
              <a:rPr lang="en-US" dirty="0"/>
              <a:t>Data science involves using methods to analyze massive amounts of data and extract the knowledge it contains</a:t>
            </a:r>
            <a:r>
              <a:rPr lang="en-US"/>
              <a:t>. You </a:t>
            </a:r>
            <a:r>
              <a:rPr lang="en-US" dirty="0"/>
              <a:t>can think of the relationship between big data and data science as being like the relationship between crude oil and an oil refinery</a:t>
            </a:r>
          </a:p>
          <a:p>
            <a:pPr algn="just"/>
            <a:r>
              <a:rPr lang="en-US" dirty="0"/>
              <a:t>Data science and big data evolved from statistics and traditional data management but are now considered to be distinct disciplines.</a:t>
            </a:r>
          </a:p>
          <a:p>
            <a:endParaRPr lang="en-US" dirty="0"/>
          </a:p>
          <a:p>
            <a:endParaRPr lang="en-US" dirty="0"/>
          </a:p>
        </p:txBody>
      </p:sp>
      <p:sp>
        <p:nvSpPr>
          <p:cNvPr id="2" name="Title 1"/>
          <p:cNvSpPr>
            <a:spLocks noGrp="1"/>
          </p:cNvSpPr>
          <p:nvPr>
            <p:ph type="title"/>
          </p:nvPr>
        </p:nvSpPr>
        <p:spPr/>
        <p:txBody>
          <a:bodyPr/>
          <a:lstStyle/>
          <a:p>
            <a:r>
              <a:rPr lang="en-US" dirty="0"/>
              <a:t>Data science in big data world</a:t>
            </a:r>
          </a:p>
        </p:txBody>
      </p:sp>
    </p:spTree>
    <p:extLst>
      <p:ext uri="{BB962C8B-B14F-4D97-AF65-F5344CB8AC3E}">
        <p14:creationId xmlns:p14="http://schemas.microsoft.com/office/powerpoint/2010/main" val="265643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characteristics of big data are often referred to as three </a:t>
            </a:r>
            <a:r>
              <a:rPr lang="en-US" dirty="0" err="1"/>
              <a:t>Vs</a:t>
            </a:r>
            <a:r>
              <a:rPr lang="en-US" dirty="0"/>
              <a:t>:</a:t>
            </a:r>
          </a:p>
          <a:p>
            <a:pPr lvl="1"/>
            <a:r>
              <a:rPr lang="en-US" dirty="0"/>
              <a:t>Volume</a:t>
            </a:r>
          </a:p>
          <a:p>
            <a:pPr lvl="2"/>
            <a:r>
              <a:rPr lang="en-US" dirty="0"/>
              <a:t>How much data is there?</a:t>
            </a:r>
          </a:p>
          <a:p>
            <a:pPr lvl="1"/>
            <a:r>
              <a:rPr lang="en-US" dirty="0"/>
              <a:t>Variety</a:t>
            </a:r>
          </a:p>
          <a:p>
            <a:pPr lvl="2"/>
            <a:r>
              <a:rPr lang="en-US" dirty="0"/>
              <a:t>How diverse are different types of data?</a:t>
            </a:r>
          </a:p>
          <a:p>
            <a:pPr lvl="1"/>
            <a:r>
              <a:rPr lang="en-US" dirty="0"/>
              <a:t>Velocity</a:t>
            </a:r>
          </a:p>
          <a:p>
            <a:pPr lvl="2"/>
            <a:r>
              <a:rPr lang="en-US" dirty="0"/>
              <a:t>At what speed is new data generated?</a:t>
            </a:r>
          </a:p>
          <a:p>
            <a:endParaRPr lang="en-US" dirty="0"/>
          </a:p>
        </p:txBody>
      </p:sp>
      <p:sp>
        <p:nvSpPr>
          <p:cNvPr id="2" name="Title 1"/>
          <p:cNvSpPr>
            <a:spLocks noGrp="1"/>
          </p:cNvSpPr>
          <p:nvPr>
            <p:ph type="title"/>
          </p:nvPr>
        </p:nvSpPr>
        <p:spPr>
          <a:xfrm>
            <a:off x="677334" y="839789"/>
            <a:ext cx="8596668" cy="1320800"/>
          </a:xfrm>
        </p:spPr>
        <p:txBody>
          <a:bodyPr/>
          <a:lstStyle/>
          <a:p>
            <a:r>
              <a:rPr lang="en-US" dirty="0"/>
              <a:t>Continue…</a:t>
            </a:r>
          </a:p>
        </p:txBody>
      </p:sp>
    </p:spTree>
    <p:extLst>
      <p:ext uri="{BB962C8B-B14F-4D97-AF65-F5344CB8AC3E}">
        <p14:creationId xmlns:p14="http://schemas.microsoft.com/office/powerpoint/2010/main" val="1416232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29" y="1133341"/>
            <a:ext cx="9252277" cy="5215944"/>
          </a:xfrm>
        </p:spPr>
        <p:txBody>
          <a:bodyPr>
            <a:normAutofit fontScale="70000" lnSpcReduction="20000"/>
          </a:bodyPr>
          <a:lstStyle/>
          <a:p>
            <a:pPr algn="just"/>
            <a:r>
              <a:rPr lang="en-US" dirty="0"/>
              <a:t>Data science and big data are used almost everywhere in both commercial and noncommercial settings. </a:t>
            </a:r>
          </a:p>
          <a:p>
            <a:pPr algn="just"/>
            <a:r>
              <a:rPr lang="en-US" dirty="0"/>
              <a:t>Commercial companies in almost every industry use data science and big data to gain insights into their customers, processes, staff, completion, and products.</a:t>
            </a:r>
          </a:p>
          <a:p>
            <a:pPr algn="just"/>
            <a:r>
              <a:rPr lang="en-US" dirty="0"/>
              <a:t> Many companies use data science to offer customers a better user experience, as well as to cross-sell, up-sell, and personalize their offerings.</a:t>
            </a:r>
          </a:p>
          <a:p>
            <a:pPr algn="just"/>
            <a:r>
              <a:rPr lang="en-US" b="1" u="sng" dirty="0">
                <a:solidFill>
                  <a:schemeClr val="accent6">
                    <a:lumMod val="75000"/>
                  </a:schemeClr>
                </a:solidFill>
              </a:rPr>
              <a:t>Example 1:</a:t>
            </a:r>
            <a:r>
              <a:rPr lang="en-US" dirty="0">
                <a:solidFill>
                  <a:schemeClr val="accent6">
                    <a:lumMod val="75000"/>
                  </a:schemeClr>
                </a:solidFill>
              </a:rPr>
              <a:t>Google AdSense, </a:t>
            </a:r>
            <a:r>
              <a:rPr lang="en-US" dirty="0"/>
              <a:t>which collects data from internet users so relevant commercial messages can be matched to the person browsing the internet.</a:t>
            </a:r>
          </a:p>
          <a:p>
            <a:pPr algn="just"/>
            <a:r>
              <a:rPr lang="en-US" b="1" u="sng" dirty="0">
                <a:solidFill>
                  <a:schemeClr val="accent6">
                    <a:lumMod val="75000"/>
                  </a:schemeClr>
                </a:solidFill>
              </a:rPr>
              <a:t>Example 2:</a:t>
            </a:r>
            <a:r>
              <a:rPr lang="en-US" dirty="0"/>
              <a:t> </a:t>
            </a:r>
            <a:r>
              <a:rPr lang="en-US" dirty="0" err="1">
                <a:solidFill>
                  <a:schemeClr val="accent6">
                    <a:lumMod val="75000"/>
                  </a:schemeClr>
                </a:solidFill>
              </a:rPr>
              <a:t>MaxPoint</a:t>
            </a:r>
            <a:r>
              <a:rPr lang="en-US" dirty="0"/>
              <a:t> (http://maxpoint.com/us) Benefits and uses of data science and big data 3 is another example of real-time personalized advertising. </a:t>
            </a:r>
          </a:p>
          <a:p>
            <a:pPr algn="just"/>
            <a:r>
              <a:rPr lang="en-US" dirty="0"/>
              <a:t>Human resource professionals use people analytics and text mining to screen candidates, monitor the mood of employees, and study informal networks among coworkers.</a:t>
            </a:r>
          </a:p>
          <a:p>
            <a:pPr algn="just"/>
            <a:r>
              <a:rPr lang="en-US" dirty="0"/>
              <a:t>Governmental organizations are also aware of data’s value. </a:t>
            </a:r>
          </a:p>
          <a:p>
            <a:pPr algn="just"/>
            <a:r>
              <a:rPr lang="en-US" dirty="0"/>
              <a:t>Many governmental organizations not only rely on internal data scientists to discover valuable information, but also share their data with the public.</a:t>
            </a:r>
          </a:p>
          <a:p>
            <a:pPr algn="just"/>
            <a:endParaRPr lang="en-US" dirty="0"/>
          </a:p>
          <a:p>
            <a:endParaRPr lang="en-US" dirty="0"/>
          </a:p>
        </p:txBody>
      </p:sp>
      <p:sp>
        <p:nvSpPr>
          <p:cNvPr id="2" name="Title 1"/>
          <p:cNvSpPr>
            <a:spLocks noGrp="1"/>
          </p:cNvSpPr>
          <p:nvPr>
            <p:ph type="title"/>
          </p:nvPr>
        </p:nvSpPr>
        <p:spPr>
          <a:xfrm>
            <a:off x="342483" y="442175"/>
            <a:ext cx="8596668" cy="1320800"/>
          </a:xfrm>
        </p:spPr>
        <p:txBody>
          <a:bodyPr>
            <a:normAutofit fontScale="90000"/>
          </a:bodyPr>
          <a:lstStyle/>
          <a:p>
            <a:r>
              <a:rPr lang="en-US" dirty="0"/>
              <a:t>1. Benefits and uses of data science</a:t>
            </a:r>
            <a:br>
              <a:rPr lang="en-US" dirty="0"/>
            </a:br>
            <a:endParaRPr lang="en-US" dirty="0"/>
          </a:p>
        </p:txBody>
      </p:sp>
    </p:spTree>
    <p:extLst>
      <p:ext uri="{BB962C8B-B14F-4D97-AF65-F5344CB8AC3E}">
        <p14:creationId xmlns:p14="http://schemas.microsoft.com/office/powerpoint/2010/main" val="207541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0000"/>
            <a:ext cx="8596668" cy="5208073"/>
          </a:xfrm>
        </p:spPr>
        <p:txBody>
          <a:bodyPr>
            <a:normAutofit fontScale="62500" lnSpcReduction="20000"/>
          </a:bodyPr>
          <a:lstStyle/>
          <a:p>
            <a:pPr algn="just"/>
            <a:r>
              <a:rPr lang="en-US" dirty="0"/>
              <a:t>Nongovernmental organizations (NGOs) are also no strangers to using data. </a:t>
            </a:r>
          </a:p>
          <a:p>
            <a:pPr algn="just"/>
            <a:r>
              <a:rPr lang="en-US" dirty="0"/>
              <a:t>They use it to raise money and defend their causes. </a:t>
            </a:r>
          </a:p>
          <a:p>
            <a:pPr algn="just"/>
            <a:r>
              <a:rPr lang="en-US" dirty="0"/>
              <a:t>The World Wildlife Fund (WWF), for instance, employs data scientists to increase the effectiveness of their fundraising efforts. </a:t>
            </a:r>
          </a:p>
          <a:p>
            <a:pPr algn="just"/>
            <a:r>
              <a:rPr lang="en-US" dirty="0"/>
              <a:t>Many data scientists devote part of their time to helping NGOs, because NGOs often lack the resources to collect data and employ data scientists.</a:t>
            </a:r>
          </a:p>
          <a:p>
            <a:pPr algn="just"/>
            <a:r>
              <a:rPr lang="en-US" dirty="0"/>
              <a:t> Data Kind is one such data scientist group that devotes its time to the benefit of mankind.</a:t>
            </a:r>
          </a:p>
          <a:p>
            <a:pPr algn="just"/>
            <a:r>
              <a:rPr lang="en-US" dirty="0"/>
              <a:t>Universities use data science in their research but also to enhance the study experience of their students.</a:t>
            </a:r>
          </a:p>
          <a:p>
            <a:pPr algn="just"/>
            <a:r>
              <a:rPr lang="en-US" dirty="0"/>
              <a:t>The rise of massive open online courses (MOOC) produces a lot of data, which allows universities to study how this type of learning can complement traditional classes. </a:t>
            </a:r>
          </a:p>
          <a:p>
            <a:pPr algn="just"/>
            <a:r>
              <a:rPr lang="en-US" dirty="0"/>
              <a:t>MOOCs are an invaluable asset if you want to become a data scientist and big data professional, </a:t>
            </a:r>
          </a:p>
          <a:p>
            <a:pPr algn="just"/>
            <a:r>
              <a:rPr lang="en-US" dirty="0"/>
              <a:t>so definitely look at a few of the better-known ones: </a:t>
            </a:r>
            <a:r>
              <a:rPr lang="en-US" dirty="0" err="1"/>
              <a:t>Coursera</a:t>
            </a:r>
            <a:r>
              <a:rPr lang="en-US" dirty="0"/>
              <a:t>, </a:t>
            </a:r>
            <a:r>
              <a:rPr lang="en-US" dirty="0" err="1"/>
              <a:t>Udacity</a:t>
            </a:r>
            <a:r>
              <a:rPr lang="en-US" dirty="0"/>
              <a:t>, and </a:t>
            </a:r>
            <a:r>
              <a:rPr lang="en-US" dirty="0" err="1"/>
              <a:t>edX</a:t>
            </a:r>
            <a:r>
              <a:rPr lang="en-US" dirty="0"/>
              <a:t>. </a:t>
            </a:r>
          </a:p>
          <a:p>
            <a:pPr algn="just"/>
            <a:r>
              <a:rPr lang="en-US" dirty="0"/>
              <a:t>The big data and data science landscape changes quickly, and MOOCs allow to stay up to date by following courses from top universities.</a:t>
            </a:r>
          </a:p>
          <a:p>
            <a:pPr algn="just"/>
            <a:endParaRPr lang="en-US" dirty="0"/>
          </a:p>
          <a:p>
            <a:endParaRPr lang="en-US" dirty="0"/>
          </a:p>
        </p:txBody>
      </p:sp>
      <p:sp>
        <p:nvSpPr>
          <p:cNvPr id="2" name="Title 1"/>
          <p:cNvSpPr>
            <a:spLocks noGrp="1"/>
          </p:cNvSpPr>
          <p:nvPr>
            <p:ph type="title"/>
          </p:nvPr>
        </p:nvSpPr>
        <p:spPr/>
        <p:txBody>
          <a:bodyPr/>
          <a:lstStyle/>
          <a:p>
            <a:r>
              <a:rPr lang="en-US" dirty="0"/>
              <a:t>Benefits and uses of data science </a:t>
            </a:r>
          </a:p>
        </p:txBody>
      </p:sp>
    </p:spTree>
    <p:extLst>
      <p:ext uri="{BB962C8B-B14F-4D97-AF65-F5344CB8AC3E}">
        <p14:creationId xmlns:p14="http://schemas.microsoft.com/office/powerpoint/2010/main" val="3253470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03767"/>
            <a:ext cx="8596668" cy="3880773"/>
          </a:xfrm>
        </p:spPr>
        <p:txBody>
          <a:bodyPr>
            <a:normAutofit fontScale="92500" lnSpcReduction="10000"/>
          </a:bodyPr>
          <a:lstStyle/>
          <a:p>
            <a:r>
              <a:rPr lang="en-US" dirty="0"/>
              <a:t>In data science and big data different types of data will be used, and each of them tends to require different tools and techniques. </a:t>
            </a:r>
          </a:p>
          <a:p>
            <a:r>
              <a:rPr lang="en-US" dirty="0"/>
              <a:t>The main categories of data are</a:t>
            </a:r>
          </a:p>
          <a:p>
            <a:pPr lvl="1"/>
            <a:r>
              <a:rPr lang="en-US" dirty="0"/>
              <a:t>Structured </a:t>
            </a:r>
          </a:p>
          <a:p>
            <a:pPr lvl="1"/>
            <a:r>
              <a:rPr lang="en-US" dirty="0"/>
              <a:t>Unstructured</a:t>
            </a:r>
          </a:p>
          <a:p>
            <a:pPr lvl="1"/>
            <a:r>
              <a:rPr lang="en-US" dirty="0"/>
              <a:t>Natural language </a:t>
            </a:r>
          </a:p>
          <a:p>
            <a:pPr lvl="1"/>
            <a:r>
              <a:rPr lang="en-US" dirty="0"/>
              <a:t>Machine-generated </a:t>
            </a:r>
          </a:p>
          <a:p>
            <a:pPr lvl="1"/>
            <a:r>
              <a:rPr lang="en-US" dirty="0"/>
              <a:t>Graph-based </a:t>
            </a:r>
          </a:p>
          <a:p>
            <a:pPr lvl="1"/>
            <a:r>
              <a:rPr lang="en-US" dirty="0"/>
              <a:t>Audio, video, and images </a:t>
            </a:r>
          </a:p>
          <a:p>
            <a:pPr lvl="1"/>
            <a:r>
              <a:rPr lang="en-US" dirty="0"/>
              <a:t>Streaming</a:t>
            </a:r>
          </a:p>
        </p:txBody>
      </p:sp>
      <p:sp>
        <p:nvSpPr>
          <p:cNvPr id="2" name="Title 1"/>
          <p:cNvSpPr>
            <a:spLocks noGrp="1"/>
          </p:cNvSpPr>
          <p:nvPr>
            <p:ph type="title"/>
          </p:nvPr>
        </p:nvSpPr>
        <p:spPr/>
        <p:txBody>
          <a:bodyPr/>
          <a:lstStyle/>
          <a:p>
            <a:r>
              <a:rPr lang="en-US" dirty="0"/>
              <a:t>2. Facets of data</a:t>
            </a:r>
          </a:p>
        </p:txBody>
      </p:sp>
    </p:spTree>
    <p:extLst>
      <p:ext uri="{BB962C8B-B14F-4D97-AF65-F5344CB8AC3E}">
        <p14:creationId xmlns:p14="http://schemas.microsoft.com/office/powerpoint/2010/main" val="371699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0000"/>
            <a:ext cx="8596668" cy="3880773"/>
          </a:xfrm>
        </p:spPr>
        <p:txBody>
          <a:bodyPr>
            <a:normAutofit lnSpcReduction="10000"/>
          </a:bodyPr>
          <a:lstStyle/>
          <a:p>
            <a:r>
              <a:rPr lang="en-US" dirty="0"/>
              <a:t>Structured data is data that depends on a data model and resides in a fixed field within a record.</a:t>
            </a:r>
          </a:p>
          <a:p>
            <a:pPr algn="just"/>
            <a:r>
              <a:rPr lang="en-US" dirty="0"/>
              <a:t>As such, it’s often easy to store structured data in tables within databases or Excel files shown in figure. </a:t>
            </a:r>
          </a:p>
          <a:p>
            <a:pPr algn="just"/>
            <a:r>
              <a:rPr lang="en-US" dirty="0"/>
              <a:t>SQL, or Structured Query Language, is the preferred way to manage and query data that resides in database.</a:t>
            </a:r>
          </a:p>
          <a:p>
            <a:endParaRPr lang="en-US" dirty="0"/>
          </a:p>
        </p:txBody>
      </p:sp>
      <p:sp>
        <p:nvSpPr>
          <p:cNvPr id="2" name="Title 1"/>
          <p:cNvSpPr>
            <a:spLocks noGrp="1"/>
          </p:cNvSpPr>
          <p:nvPr>
            <p:ph type="title"/>
          </p:nvPr>
        </p:nvSpPr>
        <p:spPr/>
        <p:txBody>
          <a:bodyPr>
            <a:normAutofit fontScale="90000"/>
          </a:bodyPr>
          <a:lstStyle/>
          <a:p>
            <a:r>
              <a:rPr lang="en-US" dirty="0"/>
              <a:t>1. Structured data</a:t>
            </a:r>
            <a:br>
              <a:rPr lang="en-US" dirty="0"/>
            </a:br>
            <a:endParaRPr lang="en-US" dirty="0"/>
          </a:p>
        </p:txBody>
      </p:sp>
      <p:pic>
        <p:nvPicPr>
          <p:cNvPr id="5" name="Picture 4"/>
          <p:cNvPicPr>
            <a:picLocks noChangeAspect="1"/>
          </p:cNvPicPr>
          <p:nvPr/>
        </p:nvPicPr>
        <p:blipFill>
          <a:blip r:embed="rId2"/>
          <a:stretch>
            <a:fillRect/>
          </a:stretch>
        </p:blipFill>
        <p:spPr>
          <a:xfrm>
            <a:off x="1092222" y="3276600"/>
            <a:ext cx="6581775" cy="3581400"/>
          </a:xfrm>
          <a:prstGeom prst="rect">
            <a:avLst/>
          </a:prstGeom>
        </p:spPr>
      </p:pic>
    </p:spTree>
    <p:extLst>
      <p:ext uri="{BB962C8B-B14F-4D97-AF65-F5344CB8AC3E}">
        <p14:creationId xmlns:p14="http://schemas.microsoft.com/office/powerpoint/2010/main" val="329421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363" y="1559805"/>
            <a:ext cx="9110610" cy="3880773"/>
          </a:xfrm>
        </p:spPr>
        <p:txBody>
          <a:bodyPr>
            <a:normAutofit fontScale="85000" lnSpcReduction="20000"/>
          </a:bodyPr>
          <a:lstStyle/>
          <a:p>
            <a:pPr algn="just"/>
            <a:r>
              <a:rPr lang="en-US" dirty="0"/>
              <a:t>Unstructured data is data that isn’t easy to fit into a data model because the content is context-specific or varying. </a:t>
            </a:r>
          </a:p>
          <a:p>
            <a:pPr algn="just"/>
            <a:r>
              <a:rPr lang="en-US" dirty="0"/>
              <a:t>Example of unstructured data is regular email (figure). </a:t>
            </a:r>
          </a:p>
          <a:p>
            <a:pPr algn="just"/>
            <a:r>
              <a:rPr lang="en-US" dirty="0"/>
              <a:t>Although email contains structured elements such as the sender, title, and body text, it’s a challenge to find the number of people who have written an email complaint about a specific employee because so many ways exist to refer to a person, for example. </a:t>
            </a:r>
          </a:p>
          <a:p>
            <a:pPr algn="just"/>
            <a:r>
              <a:rPr lang="en-US" dirty="0"/>
              <a:t>The thousands of different languages and dialects out there further complicate this. </a:t>
            </a:r>
          </a:p>
          <a:p>
            <a:pPr algn="just"/>
            <a:r>
              <a:rPr lang="en-US" dirty="0"/>
              <a:t>A human-written email, as shown in figure, is also a perfect example of natural language data. </a:t>
            </a:r>
          </a:p>
        </p:txBody>
      </p:sp>
      <p:sp>
        <p:nvSpPr>
          <p:cNvPr id="2" name="Title 1"/>
          <p:cNvSpPr>
            <a:spLocks noGrp="1"/>
          </p:cNvSpPr>
          <p:nvPr>
            <p:ph type="title"/>
          </p:nvPr>
        </p:nvSpPr>
        <p:spPr>
          <a:xfrm>
            <a:off x="420363" y="682581"/>
            <a:ext cx="8596668" cy="1320800"/>
          </a:xfrm>
        </p:spPr>
        <p:txBody>
          <a:bodyPr/>
          <a:lstStyle/>
          <a:p>
            <a:r>
              <a:rPr lang="en-US" dirty="0"/>
              <a:t>2. Unstructured Data</a:t>
            </a:r>
          </a:p>
        </p:txBody>
      </p:sp>
    </p:spTree>
    <p:extLst>
      <p:ext uri="{BB962C8B-B14F-4D97-AF65-F5344CB8AC3E}">
        <p14:creationId xmlns:p14="http://schemas.microsoft.com/office/powerpoint/2010/main" val="296403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02075" y="1419896"/>
            <a:ext cx="5074276" cy="4663986"/>
          </a:xfrm>
          <a:prstGeom prst="rect">
            <a:avLst/>
          </a:prstGeom>
        </p:spPr>
      </p:pic>
      <p:sp>
        <p:nvSpPr>
          <p:cNvPr id="2" name="Title 1"/>
          <p:cNvSpPr>
            <a:spLocks noGrp="1"/>
          </p:cNvSpPr>
          <p:nvPr>
            <p:ph type="title"/>
          </p:nvPr>
        </p:nvSpPr>
        <p:spPr>
          <a:xfrm>
            <a:off x="342484" y="467932"/>
            <a:ext cx="8596668" cy="1320800"/>
          </a:xfrm>
        </p:spPr>
        <p:txBody>
          <a:bodyPr/>
          <a:lstStyle/>
          <a:p>
            <a:r>
              <a:rPr lang="en-US" dirty="0"/>
              <a:t>Data Analytics Life Cycle</a:t>
            </a:r>
          </a:p>
        </p:txBody>
      </p:sp>
      <p:sp>
        <p:nvSpPr>
          <p:cNvPr id="3" name="Rectangle 2"/>
          <p:cNvSpPr/>
          <p:nvPr/>
        </p:nvSpPr>
        <p:spPr>
          <a:xfrm>
            <a:off x="244698" y="1539026"/>
            <a:ext cx="6658377" cy="3693319"/>
          </a:xfrm>
          <a:prstGeom prst="rect">
            <a:avLst/>
          </a:prstGeom>
        </p:spPr>
        <p:txBody>
          <a:bodyPr wrap="square">
            <a:spAutoFit/>
          </a:bodyPr>
          <a:lstStyle/>
          <a:p>
            <a:pPr marL="285750" indent="-285750" algn="just">
              <a:buFont typeface="Wingdings" panose="05000000000000000000" pitchFamily="2" charset="2"/>
              <a:buChar char="Ø"/>
            </a:pPr>
            <a:r>
              <a:rPr lang="en-US" dirty="0"/>
              <a:t>The Data Analytics Lifecycle is designed specifically for Big Data problems and data science projects. </a:t>
            </a:r>
          </a:p>
          <a:p>
            <a:pPr marL="285750" indent="-285750" algn="just">
              <a:buFont typeface="Wingdings" panose="05000000000000000000" pitchFamily="2" charset="2"/>
              <a:buChar char="Ø"/>
            </a:pPr>
            <a:r>
              <a:rPr lang="en-US" dirty="0"/>
              <a:t>The lifecycle has six phases, and project work can occur in several phases at once.</a:t>
            </a:r>
          </a:p>
          <a:p>
            <a:pPr marL="285750" indent="-285750" algn="just">
              <a:buFont typeface="Wingdings" panose="05000000000000000000" pitchFamily="2" charset="2"/>
              <a:buChar char="Ø"/>
            </a:pPr>
            <a:r>
              <a:rPr lang="en-US" dirty="0"/>
              <a:t> For most phases in the lifecycle, the movement can be either forward or backward. </a:t>
            </a:r>
          </a:p>
          <a:p>
            <a:pPr marL="285750" indent="-285750" algn="just">
              <a:buFont typeface="Wingdings" panose="05000000000000000000" pitchFamily="2" charset="2"/>
              <a:buChar char="Ø"/>
            </a:pPr>
            <a:r>
              <a:rPr lang="en-US" dirty="0"/>
              <a:t>This iterative depiction of the lifecycle is intended to more closely portray a real project, in which aspects of the project move forward and may return to earlier stages as new information is uncovered and team members learn more about various stages of the project. </a:t>
            </a:r>
          </a:p>
          <a:p>
            <a:pPr marL="285750" indent="-285750" algn="just">
              <a:buFont typeface="Wingdings" panose="05000000000000000000" pitchFamily="2" charset="2"/>
              <a:buChar char="Ø"/>
            </a:pPr>
            <a:r>
              <a:rPr lang="en-US" dirty="0"/>
              <a:t>This enables participants to move iteratively through the process and drive toward operationalizing the project work.</a:t>
            </a:r>
          </a:p>
        </p:txBody>
      </p:sp>
    </p:spTree>
    <p:extLst>
      <p:ext uri="{BB962C8B-B14F-4D97-AF65-F5344CB8AC3E}">
        <p14:creationId xmlns:p14="http://schemas.microsoft.com/office/powerpoint/2010/main" val="672267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Unstructured Data</a:t>
            </a:r>
          </a:p>
        </p:txBody>
      </p:sp>
      <p:pic>
        <p:nvPicPr>
          <p:cNvPr id="4" name="Picture 3"/>
          <p:cNvPicPr>
            <a:picLocks noChangeAspect="1"/>
          </p:cNvPicPr>
          <p:nvPr/>
        </p:nvPicPr>
        <p:blipFill>
          <a:blip r:embed="rId2"/>
          <a:stretch>
            <a:fillRect/>
          </a:stretch>
        </p:blipFill>
        <p:spPr>
          <a:xfrm>
            <a:off x="1081825" y="2160589"/>
            <a:ext cx="7598535" cy="4356121"/>
          </a:xfrm>
          <a:prstGeom prst="rect">
            <a:avLst/>
          </a:prstGeom>
        </p:spPr>
      </p:pic>
    </p:spTree>
    <p:extLst>
      <p:ext uri="{BB962C8B-B14F-4D97-AF65-F5344CB8AC3E}">
        <p14:creationId xmlns:p14="http://schemas.microsoft.com/office/powerpoint/2010/main" val="5807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392" y="1703389"/>
            <a:ext cx="9303793" cy="5154611"/>
          </a:xfrm>
        </p:spPr>
        <p:txBody>
          <a:bodyPr>
            <a:normAutofit/>
          </a:bodyPr>
          <a:lstStyle/>
          <a:p>
            <a:pPr algn="just"/>
            <a:r>
              <a:rPr lang="en-US" dirty="0"/>
              <a:t>Natural language is a special type of unstructured data; </a:t>
            </a:r>
          </a:p>
          <a:p>
            <a:pPr algn="just"/>
            <a:r>
              <a:rPr lang="en-US" dirty="0"/>
              <a:t>it’s challenging to process because it requires knowledge of specific data science techniques and linguistics.</a:t>
            </a:r>
          </a:p>
          <a:p>
            <a:pPr algn="just"/>
            <a:r>
              <a:rPr lang="en-US" dirty="0"/>
              <a:t>The natural language processing community has had success in entity recognition, topic recognition, summarization, text completion, and sentiment analysis, but models trained in one domain don’t generalize well to other domains. </a:t>
            </a:r>
          </a:p>
          <a:p>
            <a:pPr algn="just"/>
            <a:endParaRPr lang="en-US" dirty="0"/>
          </a:p>
        </p:txBody>
      </p:sp>
      <p:sp>
        <p:nvSpPr>
          <p:cNvPr id="2" name="Title 1"/>
          <p:cNvSpPr>
            <a:spLocks noGrp="1"/>
          </p:cNvSpPr>
          <p:nvPr>
            <p:ph type="title"/>
          </p:nvPr>
        </p:nvSpPr>
        <p:spPr>
          <a:xfrm>
            <a:off x="458392" y="545206"/>
            <a:ext cx="8596668" cy="1320800"/>
          </a:xfrm>
        </p:spPr>
        <p:txBody>
          <a:bodyPr>
            <a:normAutofit fontScale="90000"/>
          </a:bodyPr>
          <a:lstStyle/>
          <a:p>
            <a:r>
              <a:rPr lang="en-US" dirty="0"/>
              <a:t>3. Natural language </a:t>
            </a:r>
            <a:br>
              <a:rPr lang="en-US" dirty="0"/>
            </a:br>
            <a:endParaRPr lang="en-US" dirty="0"/>
          </a:p>
        </p:txBody>
      </p:sp>
    </p:spTree>
    <p:extLst>
      <p:ext uri="{BB962C8B-B14F-4D97-AF65-F5344CB8AC3E}">
        <p14:creationId xmlns:p14="http://schemas.microsoft.com/office/powerpoint/2010/main" val="316420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0000"/>
            <a:ext cx="8596668" cy="5105042"/>
          </a:xfrm>
        </p:spPr>
        <p:txBody>
          <a:bodyPr>
            <a:normAutofit fontScale="77500" lnSpcReduction="20000"/>
          </a:bodyPr>
          <a:lstStyle/>
          <a:p>
            <a:pPr algn="just"/>
            <a:r>
              <a:rPr lang="en-US" dirty="0"/>
              <a:t>Machine-generated data is information that’s automatically created by a computer, process, application, or other machine without human intervention. </a:t>
            </a:r>
          </a:p>
          <a:p>
            <a:pPr algn="just"/>
            <a:r>
              <a:rPr lang="en-US" dirty="0"/>
              <a:t>Machine-generated data is becoming a major data resource and will continue to do so. </a:t>
            </a:r>
          </a:p>
          <a:p>
            <a:pPr algn="just"/>
            <a:r>
              <a:rPr lang="en-US" dirty="0" err="1"/>
              <a:t>Wikibon</a:t>
            </a:r>
            <a:r>
              <a:rPr lang="en-US" dirty="0"/>
              <a:t> has forecast that the market value of the industrial Internet (a term coined by Frost &amp; Sullivan to refer to the integration of complex physical machinery with networked sensors and software) will be approximately $540 billion in 2020.</a:t>
            </a:r>
          </a:p>
          <a:p>
            <a:pPr algn="just"/>
            <a:r>
              <a:rPr lang="en-US" dirty="0"/>
              <a:t> IDC (International Data Corporation) has estimated there will be 26 times more connected things than people in 2020. </a:t>
            </a:r>
          </a:p>
          <a:p>
            <a:pPr algn="just"/>
            <a:r>
              <a:rPr lang="en-US" dirty="0"/>
              <a:t>This network is commonly referred to as the internet of things. </a:t>
            </a:r>
          </a:p>
          <a:p>
            <a:pPr algn="just"/>
            <a:r>
              <a:rPr lang="en-US" dirty="0"/>
              <a:t>The analysis of machine data relies on highly scalable tools, due to its high volume and speed. </a:t>
            </a:r>
          </a:p>
        </p:txBody>
      </p:sp>
      <p:sp>
        <p:nvSpPr>
          <p:cNvPr id="2" name="Title 1"/>
          <p:cNvSpPr>
            <a:spLocks noGrp="1"/>
          </p:cNvSpPr>
          <p:nvPr>
            <p:ph type="title"/>
          </p:nvPr>
        </p:nvSpPr>
        <p:spPr>
          <a:xfrm>
            <a:off x="677334" y="455053"/>
            <a:ext cx="8596668" cy="1320800"/>
          </a:xfrm>
        </p:spPr>
        <p:txBody>
          <a:bodyPr/>
          <a:lstStyle/>
          <a:p>
            <a:r>
              <a:rPr lang="en-US" dirty="0"/>
              <a:t>4. Machine-generated data</a:t>
            </a:r>
          </a:p>
        </p:txBody>
      </p:sp>
    </p:spTree>
    <p:extLst>
      <p:ext uri="{BB962C8B-B14F-4D97-AF65-F5344CB8AC3E}">
        <p14:creationId xmlns:p14="http://schemas.microsoft.com/office/powerpoint/2010/main" val="229025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1444657"/>
            <a:ext cx="8596668" cy="3880773"/>
          </a:xfrm>
        </p:spPr>
        <p:txBody>
          <a:bodyPr/>
          <a:lstStyle/>
          <a:p>
            <a:r>
              <a:rPr lang="en-US" dirty="0">
                <a:solidFill>
                  <a:schemeClr val="tx1"/>
                </a:solidFill>
              </a:rPr>
              <a:t>Examples of machine data are web server logs, call detail records, network event logs, and telemetry (figure).</a:t>
            </a:r>
          </a:p>
          <a:p>
            <a:endParaRPr lang="en-US" dirty="0"/>
          </a:p>
          <a:p>
            <a:endParaRPr lang="en-US" dirty="0"/>
          </a:p>
        </p:txBody>
      </p:sp>
      <p:sp>
        <p:nvSpPr>
          <p:cNvPr id="2" name="Title 1"/>
          <p:cNvSpPr>
            <a:spLocks noGrp="1"/>
          </p:cNvSpPr>
          <p:nvPr>
            <p:ph type="title"/>
          </p:nvPr>
        </p:nvSpPr>
        <p:spPr>
          <a:xfrm>
            <a:off x="677334" y="609600"/>
            <a:ext cx="8596668" cy="859135"/>
          </a:xfrm>
        </p:spPr>
        <p:txBody>
          <a:bodyPr>
            <a:normAutofit fontScale="90000"/>
          </a:bodyPr>
          <a:lstStyle/>
          <a:p>
            <a:r>
              <a:rPr lang="en-US" dirty="0"/>
              <a:t>Continue…</a:t>
            </a:r>
            <a:br>
              <a:rPr lang="en-US" dirty="0"/>
            </a:br>
            <a:endParaRPr lang="en-US" dirty="0"/>
          </a:p>
        </p:txBody>
      </p:sp>
      <p:pic>
        <p:nvPicPr>
          <p:cNvPr id="5" name="Picture 4"/>
          <p:cNvPicPr>
            <a:picLocks noChangeAspect="1"/>
          </p:cNvPicPr>
          <p:nvPr/>
        </p:nvPicPr>
        <p:blipFill>
          <a:blip r:embed="rId2"/>
          <a:stretch>
            <a:fillRect/>
          </a:stretch>
        </p:blipFill>
        <p:spPr>
          <a:xfrm>
            <a:off x="1001600" y="2047742"/>
            <a:ext cx="7073453" cy="4112746"/>
          </a:xfrm>
          <a:prstGeom prst="rect">
            <a:avLst/>
          </a:prstGeom>
        </p:spPr>
      </p:pic>
    </p:spTree>
    <p:extLst>
      <p:ext uri="{BB962C8B-B14F-4D97-AF65-F5344CB8AC3E}">
        <p14:creationId xmlns:p14="http://schemas.microsoft.com/office/powerpoint/2010/main" val="205318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45434"/>
            <a:ext cx="8596668" cy="4794003"/>
          </a:xfrm>
        </p:spPr>
        <p:txBody>
          <a:bodyPr>
            <a:normAutofit fontScale="92500" lnSpcReduction="20000"/>
          </a:bodyPr>
          <a:lstStyle/>
          <a:p>
            <a:pPr algn="just"/>
            <a:r>
              <a:rPr lang="en-US" dirty="0"/>
              <a:t>“Graph data” can be a confusing term because any data can be shown in a graph.</a:t>
            </a:r>
          </a:p>
          <a:p>
            <a:pPr algn="just"/>
            <a:r>
              <a:rPr lang="en-US" dirty="0"/>
              <a:t>“Graph” in this case points to mathematical graph theory. </a:t>
            </a:r>
          </a:p>
          <a:p>
            <a:pPr algn="just"/>
            <a:r>
              <a:rPr lang="en-US" dirty="0"/>
              <a:t>In graph theory, a graph is a mathematical structure to model pair-wise relationships between objects.</a:t>
            </a:r>
          </a:p>
          <a:p>
            <a:pPr algn="just"/>
            <a:r>
              <a:rPr lang="en-US" dirty="0"/>
              <a:t> Graph or network data is, in short, data that focuses on the relationship or adjacency of objects. </a:t>
            </a:r>
          </a:p>
          <a:p>
            <a:pPr algn="just"/>
            <a:r>
              <a:rPr lang="en-US" dirty="0"/>
              <a:t>The graph structures use nodes, edges, and properties to represent and store graphical data. </a:t>
            </a:r>
          </a:p>
          <a:p>
            <a:pPr algn="just"/>
            <a:r>
              <a:rPr lang="en-US" dirty="0"/>
              <a:t>Graph-based data is a natural way to represent social networks, and its structure </a:t>
            </a:r>
            <a:r>
              <a:rPr lang="en-US"/>
              <a:t>allows you </a:t>
            </a:r>
            <a:r>
              <a:rPr lang="en-US" dirty="0"/>
              <a:t>to calculate specific metrics such as the influence of a person and the shortest path between two people. </a:t>
            </a:r>
          </a:p>
        </p:txBody>
      </p:sp>
      <p:sp>
        <p:nvSpPr>
          <p:cNvPr id="2" name="Title 1"/>
          <p:cNvSpPr>
            <a:spLocks noGrp="1"/>
          </p:cNvSpPr>
          <p:nvPr>
            <p:ph type="title"/>
          </p:nvPr>
        </p:nvSpPr>
        <p:spPr/>
        <p:txBody>
          <a:bodyPr/>
          <a:lstStyle/>
          <a:p>
            <a:r>
              <a:rPr lang="en-US" dirty="0"/>
              <a:t>5.Graph- based or network data</a:t>
            </a:r>
          </a:p>
        </p:txBody>
      </p:sp>
    </p:spTree>
    <p:extLst>
      <p:ext uri="{BB962C8B-B14F-4D97-AF65-F5344CB8AC3E}">
        <p14:creationId xmlns:p14="http://schemas.microsoft.com/office/powerpoint/2010/main" val="1551889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51465"/>
            <a:ext cx="9123489" cy="4569786"/>
          </a:xfrm>
        </p:spPr>
        <p:txBody>
          <a:bodyPr>
            <a:normAutofit fontScale="62500" lnSpcReduction="20000"/>
          </a:bodyPr>
          <a:lstStyle/>
          <a:p>
            <a:pPr algn="just"/>
            <a:r>
              <a:rPr lang="en-US" dirty="0"/>
              <a:t>Examples of graph-based data can be found on many social media websites (figure). </a:t>
            </a:r>
          </a:p>
          <a:p>
            <a:pPr algn="just"/>
            <a:r>
              <a:rPr lang="en-US" dirty="0"/>
              <a:t>Example 1: LinkedIn you can see who you know at which company. </a:t>
            </a:r>
          </a:p>
          <a:p>
            <a:pPr algn="just"/>
            <a:r>
              <a:rPr lang="en-US" dirty="0"/>
              <a:t>Example 2: Follower list on Twitter is another example of graph-based data.</a:t>
            </a:r>
          </a:p>
          <a:p>
            <a:pPr algn="just"/>
            <a:r>
              <a:rPr lang="en-US" dirty="0"/>
              <a:t>The power and sophistication comes from multiple, overlapping graphs of the same nodes. </a:t>
            </a:r>
          </a:p>
          <a:p>
            <a:pPr algn="just"/>
            <a:r>
              <a:rPr lang="en-US" dirty="0"/>
              <a:t>For example, imagine the connecting edges here to show “friends” on Facebook.</a:t>
            </a:r>
          </a:p>
          <a:p>
            <a:pPr algn="just"/>
            <a:r>
              <a:rPr lang="en-US" dirty="0"/>
              <a:t>Imagine another graph with the same people which connects business colleagues via LinkedIn. </a:t>
            </a:r>
          </a:p>
          <a:p>
            <a:pPr algn="just"/>
            <a:r>
              <a:rPr lang="en-US" dirty="0"/>
              <a:t>Imagine a third graph based on movie interests on Netflix. </a:t>
            </a:r>
          </a:p>
          <a:p>
            <a:pPr algn="just"/>
            <a:r>
              <a:rPr lang="en-US" dirty="0"/>
              <a:t>Overlapping the three different-looking graphs makes more interesting questions possible. </a:t>
            </a:r>
          </a:p>
          <a:p>
            <a:pPr algn="just"/>
            <a:r>
              <a:rPr lang="en-US" dirty="0"/>
              <a:t>Graph databases are used to store graph-based data and are queried with specialized query languages such as SPARQL. </a:t>
            </a:r>
          </a:p>
          <a:p>
            <a:pPr algn="just"/>
            <a:r>
              <a:rPr lang="en-US" dirty="0"/>
              <a:t>Graph data poses its challenges, but for a computer interpreting additive and image data, it can be even more difficult.</a:t>
            </a:r>
          </a:p>
          <a:p>
            <a:endParaRPr lang="en-US" dirty="0"/>
          </a:p>
        </p:txBody>
      </p:sp>
      <p:sp>
        <p:nvSpPr>
          <p:cNvPr id="2" name="Title 1"/>
          <p:cNvSpPr>
            <a:spLocks noGrp="1"/>
          </p:cNvSpPr>
          <p:nvPr>
            <p:ph type="title"/>
          </p:nvPr>
        </p:nvSpPr>
        <p:spPr>
          <a:xfrm>
            <a:off x="677334" y="355668"/>
            <a:ext cx="8596668" cy="1320800"/>
          </a:xfrm>
        </p:spPr>
        <p:txBody>
          <a:bodyPr>
            <a:normAutofit fontScale="90000"/>
          </a:bodyPr>
          <a:lstStyle/>
          <a:p>
            <a:r>
              <a:rPr lang="en-US" dirty="0"/>
              <a:t>Continue…</a:t>
            </a:r>
            <a:br>
              <a:rPr lang="en-US" dirty="0"/>
            </a:br>
            <a:endParaRPr lang="en-US" dirty="0"/>
          </a:p>
        </p:txBody>
      </p:sp>
    </p:spTree>
    <p:extLst>
      <p:ext uri="{BB962C8B-B14F-4D97-AF65-F5344CB8AC3E}">
        <p14:creationId xmlns:p14="http://schemas.microsoft.com/office/powerpoint/2010/main" val="3153180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9707" y="1764406"/>
            <a:ext cx="5330523" cy="3536514"/>
          </a:xfrm>
          <a:prstGeom prst="rect">
            <a:avLst/>
          </a:prstGeom>
        </p:spPr>
      </p:pic>
      <p:sp>
        <p:nvSpPr>
          <p:cNvPr id="2" name="Title 1"/>
          <p:cNvSpPr>
            <a:spLocks noGrp="1"/>
          </p:cNvSpPr>
          <p:nvPr>
            <p:ph type="title"/>
          </p:nvPr>
        </p:nvSpPr>
        <p:spPr/>
        <p:txBody>
          <a:bodyPr/>
          <a:lstStyle/>
          <a:p>
            <a:r>
              <a:rPr lang="en-US" dirty="0"/>
              <a:t>Continue…</a:t>
            </a:r>
          </a:p>
        </p:txBody>
      </p:sp>
    </p:spTree>
    <p:extLst>
      <p:ext uri="{BB962C8B-B14F-4D97-AF65-F5344CB8AC3E}">
        <p14:creationId xmlns:p14="http://schemas.microsoft.com/office/powerpoint/2010/main" val="325543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74" y="1270000"/>
            <a:ext cx="9187883" cy="5064459"/>
          </a:xfrm>
        </p:spPr>
        <p:txBody>
          <a:bodyPr>
            <a:normAutofit fontScale="70000" lnSpcReduction="20000"/>
          </a:bodyPr>
          <a:lstStyle/>
          <a:p>
            <a:pPr algn="just"/>
            <a:r>
              <a:rPr lang="en-US" dirty="0"/>
              <a:t>Audio, image, and video are data types that pose specific challenges to a data scientist. </a:t>
            </a:r>
          </a:p>
          <a:p>
            <a:pPr algn="just"/>
            <a:r>
              <a:rPr lang="en-US" dirty="0"/>
              <a:t>Tasks that are trivial for humans, such as recognizing objects in pictures, turn out to be challenging for computers. </a:t>
            </a:r>
          </a:p>
          <a:p>
            <a:pPr algn="just"/>
            <a:r>
              <a:rPr lang="en-US" dirty="0"/>
              <a:t>MLBAM (Major League Baseball Advanced Media) announced in 2014 that they’ll increase video capture to approximately 7 TB per game for the purpose of live, in-game analytics. </a:t>
            </a:r>
          </a:p>
          <a:p>
            <a:pPr algn="just"/>
            <a:r>
              <a:rPr lang="en-US" dirty="0"/>
              <a:t>High-speed cameras at stadiums will capture ball and athlete movements to calculate in real time, </a:t>
            </a:r>
          </a:p>
          <a:p>
            <a:pPr algn="just"/>
            <a:r>
              <a:rPr lang="en-US" dirty="0"/>
              <a:t>for example, the path taken by a defender relative to two baselines. </a:t>
            </a:r>
          </a:p>
          <a:p>
            <a:pPr algn="just"/>
            <a:r>
              <a:rPr lang="en-US" dirty="0"/>
              <a:t>Recently a company called Deep Mind succeeded at creating an algorithm that’s capable of learning how to play video games. </a:t>
            </a:r>
          </a:p>
          <a:p>
            <a:pPr algn="just"/>
            <a:r>
              <a:rPr lang="en-US" dirty="0"/>
              <a:t>This algorithm takes the video screen as input and learns to interpret everything via a complex process of deep learning. </a:t>
            </a:r>
          </a:p>
          <a:p>
            <a:pPr algn="just"/>
            <a:r>
              <a:rPr lang="en-US" dirty="0"/>
              <a:t>It’s a remarkable feat that prompted Google to buy the company for their own Artificial Intelligence (AI) development plans. </a:t>
            </a:r>
          </a:p>
          <a:p>
            <a:pPr algn="just"/>
            <a:r>
              <a:rPr lang="en-US" dirty="0"/>
              <a:t>The learning algorithm takes in data as it’s produced by the computer game; it’s streaming data. </a:t>
            </a:r>
          </a:p>
        </p:txBody>
      </p:sp>
      <p:sp>
        <p:nvSpPr>
          <p:cNvPr id="2" name="Title 1"/>
          <p:cNvSpPr>
            <a:spLocks noGrp="1"/>
          </p:cNvSpPr>
          <p:nvPr>
            <p:ph type="title"/>
          </p:nvPr>
        </p:nvSpPr>
        <p:spPr>
          <a:xfrm>
            <a:off x="291574" y="377781"/>
            <a:ext cx="8596668" cy="1320800"/>
          </a:xfrm>
        </p:spPr>
        <p:txBody>
          <a:bodyPr/>
          <a:lstStyle/>
          <a:p>
            <a:r>
              <a:rPr lang="en-US" dirty="0"/>
              <a:t>6. Audio, image, and video</a:t>
            </a:r>
          </a:p>
        </p:txBody>
      </p:sp>
    </p:spTree>
    <p:extLst>
      <p:ext uri="{BB962C8B-B14F-4D97-AF65-F5344CB8AC3E}">
        <p14:creationId xmlns:p14="http://schemas.microsoft.com/office/powerpoint/2010/main" val="1734747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68161"/>
            <a:ext cx="8596668" cy="3880773"/>
          </a:xfrm>
        </p:spPr>
        <p:txBody>
          <a:bodyPr>
            <a:normAutofit fontScale="92500" lnSpcReduction="10000"/>
          </a:bodyPr>
          <a:lstStyle/>
          <a:p>
            <a:pPr algn="just"/>
            <a:r>
              <a:rPr lang="en-US" dirty="0"/>
              <a:t>While streaming data can take almost any of the previous forms, it has an extra property. </a:t>
            </a:r>
          </a:p>
          <a:p>
            <a:pPr algn="just"/>
            <a:r>
              <a:rPr lang="en-US" dirty="0"/>
              <a:t>The data flows into the system when an event happens instead of being loaded into a data store in a batch. </a:t>
            </a:r>
          </a:p>
          <a:p>
            <a:pPr algn="just"/>
            <a:r>
              <a:rPr lang="en-US" dirty="0"/>
              <a:t>Although this isn’t really a different type of data, we treat it here as such </a:t>
            </a:r>
            <a:r>
              <a:rPr lang="en-US"/>
              <a:t>because you </a:t>
            </a:r>
            <a:r>
              <a:rPr lang="en-US" dirty="0"/>
              <a:t>need to adapt  process to deal with this type of information.</a:t>
            </a:r>
          </a:p>
          <a:p>
            <a:pPr algn="just"/>
            <a:r>
              <a:rPr lang="en-US" dirty="0"/>
              <a:t> Examples are the “What’s trending” on Twitter, live sporting or music events, and the stock market.</a:t>
            </a:r>
          </a:p>
        </p:txBody>
      </p:sp>
      <p:sp>
        <p:nvSpPr>
          <p:cNvPr id="2" name="Title 1"/>
          <p:cNvSpPr>
            <a:spLocks noGrp="1"/>
          </p:cNvSpPr>
          <p:nvPr>
            <p:ph type="title"/>
          </p:nvPr>
        </p:nvSpPr>
        <p:spPr/>
        <p:txBody>
          <a:bodyPr/>
          <a:lstStyle/>
          <a:p>
            <a:r>
              <a:rPr lang="en-US" dirty="0"/>
              <a:t>7. Streaming data</a:t>
            </a:r>
          </a:p>
        </p:txBody>
      </p:sp>
    </p:spTree>
    <p:extLst>
      <p:ext uri="{BB962C8B-B14F-4D97-AF65-F5344CB8AC3E}">
        <p14:creationId xmlns:p14="http://schemas.microsoft.com/office/powerpoint/2010/main" val="327337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14" y="1400735"/>
            <a:ext cx="9329551" cy="5103096"/>
          </a:xfrm>
        </p:spPr>
        <p:txBody>
          <a:bodyPr>
            <a:normAutofit fontScale="77500" lnSpcReduction="20000"/>
          </a:bodyPr>
          <a:lstStyle/>
          <a:p>
            <a:pPr algn="just"/>
            <a:r>
              <a:rPr lang="en-US" b="1" u="sng" dirty="0"/>
              <a:t>In Phase 1, </a:t>
            </a:r>
            <a:r>
              <a:rPr lang="en-US" dirty="0"/>
              <a:t>the team learns the business domain, including relevant history such as whether the organization or business unit has attempted similar projects in the past from which they can learn. </a:t>
            </a:r>
          </a:p>
          <a:p>
            <a:pPr algn="just"/>
            <a:r>
              <a:rPr lang="en-US" dirty="0"/>
              <a:t>The team assesses the resources available to support the project in terms of people, technology, time, and data. </a:t>
            </a:r>
          </a:p>
          <a:p>
            <a:pPr algn="just"/>
            <a:r>
              <a:rPr lang="en-US" dirty="0"/>
              <a:t>Important activities in this phase include framing the business problem as an analytics challenge that can be addressed in subsequent phases and formulating initial hypotheses (IHs) to test and begin learning the data.</a:t>
            </a:r>
          </a:p>
          <a:p>
            <a:pPr algn="just"/>
            <a:r>
              <a:rPr lang="en-US" b="1" u="sng" dirty="0"/>
              <a:t>Phase 2—Data preparation</a:t>
            </a:r>
            <a:r>
              <a:rPr lang="en-US" dirty="0"/>
              <a:t>: requires the presence of an analytic sandbox, in which the team can work with data and perform analytics for the duration of the project.</a:t>
            </a:r>
          </a:p>
          <a:p>
            <a:pPr algn="just"/>
            <a:r>
              <a:rPr lang="en-US" dirty="0"/>
              <a:t> The team needs to execute extract, load, and transform (ELT) or extract, transform and load (ETL) to get data into the sandbox.</a:t>
            </a:r>
          </a:p>
          <a:p>
            <a:pPr algn="just"/>
            <a:r>
              <a:rPr lang="en-US" dirty="0"/>
              <a:t> The ELT and ETL are sometimes abbreviated as ETLT. </a:t>
            </a:r>
          </a:p>
          <a:p>
            <a:pPr algn="just"/>
            <a:r>
              <a:rPr lang="en-US" dirty="0"/>
              <a:t>Data should be transformed in the ETLT process so the team can work with it and analyze it. </a:t>
            </a:r>
          </a:p>
          <a:p>
            <a:pPr marL="0" indent="0" algn="just">
              <a:buNone/>
            </a:pPr>
            <a:endParaRPr lang="en-US" dirty="0"/>
          </a:p>
        </p:txBody>
      </p:sp>
      <p:sp>
        <p:nvSpPr>
          <p:cNvPr id="2" name="Title 1"/>
          <p:cNvSpPr>
            <a:spLocks noGrp="1"/>
          </p:cNvSpPr>
          <p:nvPr>
            <p:ph type="title"/>
          </p:nvPr>
        </p:nvSpPr>
        <p:spPr/>
        <p:txBody>
          <a:bodyPr/>
          <a:lstStyle/>
          <a:p>
            <a:r>
              <a:rPr lang="en-US" dirty="0"/>
              <a:t>Phase 1—Discovery</a:t>
            </a:r>
          </a:p>
        </p:txBody>
      </p:sp>
    </p:spTree>
    <p:extLst>
      <p:ext uri="{BB962C8B-B14F-4D97-AF65-F5344CB8AC3E}">
        <p14:creationId xmlns:p14="http://schemas.microsoft.com/office/powerpoint/2010/main" val="276969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0755"/>
            <a:ext cx="9226520" cy="5864896"/>
          </a:xfrm>
        </p:spPr>
        <p:txBody>
          <a:bodyPr>
            <a:normAutofit fontScale="70000" lnSpcReduction="20000"/>
          </a:bodyPr>
          <a:lstStyle/>
          <a:p>
            <a:pPr algn="just"/>
            <a:r>
              <a:rPr lang="en-US" b="1" u="sng" dirty="0"/>
              <a:t>Phase 3—Model planning</a:t>
            </a:r>
            <a:r>
              <a:rPr lang="en-US" dirty="0"/>
              <a:t>: where the team determines the methods, techniques, and workflow it intends to follow for the subsequent model building phase.</a:t>
            </a:r>
          </a:p>
          <a:p>
            <a:pPr algn="just"/>
            <a:r>
              <a:rPr lang="en-US" dirty="0"/>
              <a:t>The team explores the data to learn about the relationships between variables and subsequently selects key variables and the most suitable models.</a:t>
            </a:r>
          </a:p>
          <a:p>
            <a:pPr algn="just"/>
            <a:r>
              <a:rPr lang="en-US" b="1" u="sng" dirty="0"/>
              <a:t>Phase 4—Model building</a:t>
            </a:r>
            <a:r>
              <a:rPr lang="en-US" dirty="0"/>
              <a:t>: the team develops datasets for testing, training, and production purposes. </a:t>
            </a:r>
          </a:p>
          <a:p>
            <a:pPr algn="just"/>
            <a:r>
              <a:rPr lang="en-US" dirty="0"/>
              <a:t>In addition, in this phase the team builds and executes models based on the work done in the model planning phase. </a:t>
            </a:r>
          </a:p>
          <a:p>
            <a:pPr algn="just"/>
            <a:r>
              <a:rPr lang="en-US" dirty="0"/>
              <a:t>The team also considers whether its existing tools will suffice for running the models, or if it will need a more robust environment for executing models and workflows (for example, fast hardware and parallel processing, if applicable). </a:t>
            </a:r>
          </a:p>
          <a:p>
            <a:pPr algn="just"/>
            <a:r>
              <a:rPr lang="en-US" dirty="0"/>
              <a:t> </a:t>
            </a:r>
            <a:r>
              <a:rPr lang="en-US" b="1" u="sng" dirty="0"/>
              <a:t>Phase 5—Communicate results</a:t>
            </a:r>
            <a:r>
              <a:rPr lang="en-US" dirty="0"/>
              <a:t>: the team, in collaboration with major stakeholders, determines if the results of the project are a success or a failure based on the criteria developed in Phase 1. </a:t>
            </a:r>
          </a:p>
          <a:p>
            <a:pPr algn="just"/>
            <a:r>
              <a:rPr lang="en-US" dirty="0"/>
              <a:t>The team should identify key findings, quantify the business value, and develop a narrative to summarize and convey findings to stakeholders. </a:t>
            </a:r>
          </a:p>
          <a:p>
            <a:pPr algn="just"/>
            <a:r>
              <a:rPr lang="en-US" b="1" u="sng" dirty="0"/>
              <a:t>Phase 6—Operationalize</a:t>
            </a:r>
            <a:r>
              <a:rPr lang="en-US" dirty="0"/>
              <a:t>: the team delivers final reports, briefings, code, and technical documents. </a:t>
            </a:r>
          </a:p>
          <a:p>
            <a:pPr algn="just"/>
            <a:r>
              <a:rPr lang="en-US" dirty="0"/>
              <a:t>In addition, the team may run a pilot project to implement the models in a production environment.</a:t>
            </a:r>
          </a:p>
        </p:txBody>
      </p:sp>
      <p:sp>
        <p:nvSpPr>
          <p:cNvPr id="2" name="Title 1"/>
          <p:cNvSpPr>
            <a:spLocks noGrp="1"/>
          </p:cNvSpPr>
          <p:nvPr>
            <p:ph type="title"/>
          </p:nvPr>
        </p:nvSpPr>
        <p:spPr>
          <a:xfrm>
            <a:off x="677334" y="210355"/>
            <a:ext cx="8596668" cy="1320800"/>
          </a:xfrm>
        </p:spPr>
        <p:txBody>
          <a:bodyPr/>
          <a:lstStyle/>
          <a:p>
            <a:r>
              <a:rPr lang="en-US" dirty="0"/>
              <a:t>Continue…</a:t>
            </a:r>
          </a:p>
        </p:txBody>
      </p:sp>
    </p:spTree>
    <p:extLst>
      <p:ext uri="{BB962C8B-B14F-4D97-AF65-F5344CB8AC3E}">
        <p14:creationId xmlns:p14="http://schemas.microsoft.com/office/powerpoint/2010/main" val="39505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23703"/>
            <a:ext cx="8596668" cy="4730122"/>
          </a:xfrm>
        </p:spPr>
        <p:txBody>
          <a:bodyPr>
            <a:normAutofit fontScale="77500" lnSpcReduction="20000"/>
          </a:bodyPr>
          <a:lstStyle/>
          <a:p>
            <a:pPr algn="just"/>
            <a:r>
              <a:rPr lang="en-US" dirty="0"/>
              <a:t>In this Phase , the team develops datasets for testing, training, and production purposes. </a:t>
            </a:r>
          </a:p>
          <a:p>
            <a:pPr algn="just"/>
            <a:r>
              <a:rPr lang="en-US" dirty="0"/>
              <a:t>In addition, in this phase the team builds and executes models based on the work done in the model planning phase. </a:t>
            </a:r>
          </a:p>
          <a:p>
            <a:pPr algn="just"/>
            <a:r>
              <a:rPr lang="en-US" dirty="0"/>
              <a:t>The team also considers whether its existing tools will suffice for running the models, or if it will need a more robust environment for executing models and workflows (for example, fast hardware and parallel processing, if applicable). </a:t>
            </a:r>
          </a:p>
          <a:p>
            <a:pPr algn="just"/>
            <a:r>
              <a:rPr lang="en-US" dirty="0"/>
              <a:t>During this process, it is critical to ensure that the training and test datasets are sufficiently robust for the model and analytical techniques. </a:t>
            </a:r>
          </a:p>
          <a:p>
            <a:pPr algn="just"/>
            <a:r>
              <a:rPr lang="en-US" dirty="0"/>
              <a:t>A simple way to think of these datasets is to view the training dataset for conducting the initial experiments and the test sets for validating an approach once the initial experiments and models have been run.</a:t>
            </a:r>
          </a:p>
          <a:p>
            <a:pPr algn="just"/>
            <a:endParaRPr lang="en-US" dirty="0"/>
          </a:p>
          <a:p>
            <a:pPr algn="just"/>
            <a:endParaRPr lang="en-US" dirty="0"/>
          </a:p>
          <a:p>
            <a:endParaRPr lang="en-US" dirty="0"/>
          </a:p>
          <a:p>
            <a:endParaRPr lang="en-US" dirty="0"/>
          </a:p>
        </p:txBody>
      </p:sp>
      <p:sp>
        <p:nvSpPr>
          <p:cNvPr id="2" name="Title 1"/>
          <p:cNvSpPr>
            <a:spLocks noGrp="1"/>
          </p:cNvSpPr>
          <p:nvPr>
            <p:ph type="title"/>
          </p:nvPr>
        </p:nvSpPr>
        <p:spPr>
          <a:xfrm>
            <a:off x="677334" y="121635"/>
            <a:ext cx="8596668" cy="1320800"/>
          </a:xfrm>
        </p:spPr>
        <p:txBody>
          <a:bodyPr>
            <a:normAutofit fontScale="90000"/>
          </a:bodyPr>
          <a:lstStyle/>
          <a:p>
            <a:r>
              <a:rPr lang="en-US" dirty="0"/>
              <a:t>Phase 4: Model Building </a:t>
            </a:r>
            <a:br>
              <a:rPr lang="en-US" dirty="0"/>
            </a:br>
            <a:endParaRPr lang="en-US" dirty="0"/>
          </a:p>
        </p:txBody>
      </p:sp>
    </p:spTree>
    <p:extLst>
      <p:ext uri="{BB962C8B-B14F-4D97-AF65-F5344CB8AC3E}">
        <p14:creationId xmlns:p14="http://schemas.microsoft.com/office/powerpoint/2010/main" val="370201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8009"/>
            <a:ext cx="8596668" cy="3880773"/>
          </a:xfrm>
        </p:spPr>
        <p:txBody>
          <a:bodyPr/>
          <a:lstStyle/>
          <a:p>
            <a:pPr algn="just"/>
            <a:r>
              <a:rPr lang="en-US" dirty="0"/>
              <a:t>In the model building phase, shown in figure, an analytical model is developed and fit on the training data and evaluated (scored) against the test data. </a:t>
            </a:r>
          </a:p>
          <a:p>
            <a:endParaRPr lang="en-US" dirty="0"/>
          </a:p>
          <a:p>
            <a:endParaRPr lang="en-US" dirty="0"/>
          </a:p>
        </p:txBody>
      </p:sp>
      <p:sp>
        <p:nvSpPr>
          <p:cNvPr id="2" name="Title 1"/>
          <p:cNvSpPr>
            <a:spLocks noGrp="1"/>
          </p:cNvSpPr>
          <p:nvPr>
            <p:ph type="title"/>
          </p:nvPr>
        </p:nvSpPr>
        <p:spPr/>
        <p:txBody>
          <a:bodyPr/>
          <a:lstStyle/>
          <a:p>
            <a:r>
              <a:rPr lang="en-US" dirty="0"/>
              <a:t>Continue…</a:t>
            </a:r>
          </a:p>
        </p:txBody>
      </p:sp>
      <p:pic>
        <p:nvPicPr>
          <p:cNvPr id="4" name="Content Placeholder 3"/>
          <p:cNvPicPr>
            <a:picLocks noChangeAspect="1"/>
          </p:cNvPicPr>
          <p:nvPr/>
        </p:nvPicPr>
        <p:blipFill>
          <a:blip r:embed="rId2"/>
          <a:stretch>
            <a:fillRect/>
          </a:stretch>
        </p:blipFill>
        <p:spPr>
          <a:xfrm>
            <a:off x="923926" y="2400299"/>
            <a:ext cx="8820150" cy="4187245"/>
          </a:xfrm>
          <a:prstGeom prst="rect">
            <a:avLst/>
          </a:prstGeom>
        </p:spPr>
      </p:pic>
    </p:spTree>
    <p:extLst>
      <p:ext uri="{BB962C8B-B14F-4D97-AF65-F5344CB8AC3E}">
        <p14:creationId xmlns:p14="http://schemas.microsoft.com/office/powerpoint/2010/main" val="48487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44996"/>
            <a:ext cx="9007579" cy="5761865"/>
          </a:xfrm>
        </p:spPr>
        <p:txBody>
          <a:bodyPr>
            <a:normAutofit fontScale="70000" lnSpcReduction="20000"/>
          </a:bodyPr>
          <a:lstStyle/>
          <a:p>
            <a:pPr algn="just"/>
            <a:r>
              <a:rPr lang="en-US" dirty="0"/>
              <a:t>Creating robust models that are suitable to a specific situation requires thoughtful consideration to ensure the models being developed ultimately meet the objectives outlined in Phase 1. </a:t>
            </a:r>
          </a:p>
          <a:p>
            <a:pPr algn="just"/>
            <a:r>
              <a:rPr lang="en-US" dirty="0"/>
              <a:t>Questions to consider include these: </a:t>
            </a:r>
          </a:p>
          <a:p>
            <a:pPr algn="just"/>
            <a:r>
              <a:rPr lang="en-US" dirty="0"/>
              <a:t>● Does the model appear valid and accurate on the test data? </a:t>
            </a:r>
          </a:p>
          <a:p>
            <a:pPr algn="just"/>
            <a:r>
              <a:rPr lang="en-US" dirty="0"/>
              <a:t>● Does the model output/behavior make sense to the domain experts? That is, does it appear as if the model is giving answers that make sense in this context? </a:t>
            </a:r>
          </a:p>
          <a:p>
            <a:pPr algn="just"/>
            <a:r>
              <a:rPr lang="en-US" dirty="0"/>
              <a:t>● Do the parameter values of the fitted model make sense in the context of the domain? </a:t>
            </a:r>
          </a:p>
          <a:p>
            <a:pPr algn="just"/>
            <a:r>
              <a:rPr lang="en-US" dirty="0"/>
              <a:t>● Is the model sufficiently accurate to meet the goal? </a:t>
            </a:r>
          </a:p>
          <a:p>
            <a:pPr algn="just"/>
            <a:r>
              <a:rPr lang="en-US" dirty="0"/>
              <a:t>● Does the model avoid intolerable mistakes? Depending on context, false positives may be more serious or less serious than false negatives, for instance. (Are more data or more inputs needed? Do any of the inputs need to be transformed or eliminated? </a:t>
            </a:r>
          </a:p>
          <a:p>
            <a:pPr algn="just"/>
            <a:r>
              <a:rPr lang="en-US" dirty="0"/>
              <a:t>● Will the kind of model chosen support the runtime requirements? </a:t>
            </a:r>
          </a:p>
          <a:p>
            <a:pPr algn="just"/>
            <a:r>
              <a:rPr lang="en-US" dirty="0"/>
              <a:t>● Is a different form of the model required to address the business problem? If so, go back to the model planning phase and revise the modeling approach. Once the data science team can evaluate either if the model is sufficiently robust to solve the problem or if the team has failed, it can move to the next phase in the Data Analytics Lifecycle.</a:t>
            </a:r>
          </a:p>
        </p:txBody>
      </p:sp>
      <p:sp>
        <p:nvSpPr>
          <p:cNvPr id="2" name="Title 1"/>
          <p:cNvSpPr>
            <a:spLocks noGrp="1"/>
          </p:cNvSpPr>
          <p:nvPr>
            <p:ph type="title"/>
          </p:nvPr>
        </p:nvSpPr>
        <p:spPr>
          <a:xfrm>
            <a:off x="677333" y="184597"/>
            <a:ext cx="8596668" cy="1320800"/>
          </a:xfrm>
        </p:spPr>
        <p:txBody>
          <a:bodyPr/>
          <a:lstStyle/>
          <a:p>
            <a:r>
              <a:rPr lang="en-US" dirty="0"/>
              <a:t>Continue…</a:t>
            </a:r>
          </a:p>
        </p:txBody>
      </p:sp>
    </p:spTree>
    <p:extLst>
      <p:ext uri="{BB962C8B-B14F-4D97-AF65-F5344CB8AC3E}">
        <p14:creationId xmlns:p14="http://schemas.microsoft.com/office/powerpoint/2010/main" val="421331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3189"/>
            <a:ext cx="8762880" cy="5434883"/>
          </a:xfrm>
        </p:spPr>
        <p:txBody>
          <a:bodyPr>
            <a:normAutofit fontScale="47500" lnSpcReduction="20000"/>
          </a:bodyPr>
          <a:lstStyle/>
          <a:p>
            <a:pPr algn="just"/>
            <a:r>
              <a:rPr lang="en-US" b="1" u="sng" dirty="0"/>
              <a:t>Commercial Tools:</a:t>
            </a:r>
          </a:p>
          <a:p>
            <a:pPr algn="just"/>
            <a:r>
              <a:rPr lang="en-US" b="1" dirty="0"/>
              <a:t>SAS Enterprise Miner</a:t>
            </a:r>
            <a:r>
              <a:rPr lang="en-US" dirty="0"/>
              <a:t>: allows users to run predictive and descriptive models based on large volumes of data from across the enterprise. It interoperates with other large data stores, has many partnerships, and is built for enterprise-level computing and analytics. </a:t>
            </a:r>
          </a:p>
          <a:p>
            <a:pPr algn="just"/>
            <a:r>
              <a:rPr lang="en-US" b="1" dirty="0"/>
              <a:t>SPSS Modeler: </a:t>
            </a:r>
            <a:r>
              <a:rPr lang="en-US" dirty="0"/>
              <a:t>(provided by IBM and now called IBM SPSS Modeler) offers methods to explore and analyze data through a GUI.  </a:t>
            </a:r>
          </a:p>
          <a:p>
            <a:pPr algn="just"/>
            <a:r>
              <a:rPr lang="en-US" b="1" dirty="0" err="1"/>
              <a:t>Matlab</a:t>
            </a:r>
            <a:r>
              <a:rPr lang="en-US" b="1" dirty="0"/>
              <a:t>:</a:t>
            </a:r>
            <a:r>
              <a:rPr lang="en-US" dirty="0"/>
              <a:t> provides a high-level language for performing a variety of data analytics, algorithms, and data exploration. </a:t>
            </a:r>
          </a:p>
          <a:p>
            <a:pPr algn="just"/>
            <a:r>
              <a:rPr lang="en-US" b="1" dirty="0"/>
              <a:t>Alpine Miner: </a:t>
            </a:r>
            <a:r>
              <a:rPr lang="en-US" dirty="0"/>
              <a:t>provides a GUI front end for users to develop analytic workflows and interact with Big Data tools and platforms on the back end. </a:t>
            </a:r>
          </a:p>
          <a:p>
            <a:pPr algn="just"/>
            <a:r>
              <a:rPr lang="en-US" b="1" dirty="0"/>
              <a:t>STATISTICA and </a:t>
            </a:r>
            <a:r>
              <a:rPr lang="en-US" b="1" dirty="0" err="1"/>
              <a:t>Mathematica</a:t>
            </a:r>
            <a:r>
              <a:rPr lang="en-US" b="1" dirty="0"/>
              <a:t> :</a:t>
            </a:r>
            <a:r>
              <a:rPr lang="en-US" dirty="0"/>
              <a:t> are also popular and well-regarded data mining and analytics tools.</a:t>
            </a:r>
          </a:p>
          <a:p>
            <a:pPr algn="just"/>
            <a:r>
              <a:rPr lang="en-US" b="1" u="sng" dirty="0"/>
              <a:t>Free or Open Source tools: </a:t>
            </a:r>
          </a:p>
          <a:p>
            <a:pPr algn="just"/>
            <a:r>
              <a:rPr lang="en-US" b="1" dirty="0"/>
              <a:t>R and PL/R: </a:t>
            </a:r>
            <a:r>
              <a:rPr lang="en-US" dirty="0"/>
              <a:t>R was described earlier in the model planning phase, and PL/R is a procedural language for </a:t>
            </a:r>
            <a:r>
              <a:rPr lang="en-US" dirty="0" err="1"/>
              <a:t>PostgreSQL</a:t>
            </a:r>
            <a:r>
              <a:rPr lang="en-US" dirty="0"/>
              <a:t> with R. Using this approach means that R commands can be executed in database. This technique provides higher performance and is more scalable than running R in memory. </a:t>
            </a:r>
          </a:p>
          <a:p>
            <a:pPr algn="just"/>
            <a:r>
              <a:rPr lang="en-US" b="1" dirty="0"/>
              <a:t>Octave</a:t>
            </a:r>
            <a:r>
              <a:rPr lang="en-US" dirty="0"/>
              <a:t>: a free software programming language for computational modeling, has some of the functionality of </a:t>
            </a:r>
            <a:r>
              <a:rPr lang="en-US" dirty="0" err="1"/>
              <a:t>Matlab</a:t>
            </a:r>
            <a:r>
              <a:rPr lang="en-US" dirty="0"/>
              <a:t>. Because it is freely available, Octave is used in major universities when teaching machine learning.</a:t>
            </a:r>
          </a:p>
          <a:p>
            <a:pPr algn="just"/>
            <a:r>
              <a:rPr lang="en-US" b="1" dirty="0"/>
              <a:t>WEKA</a:t>
            </a:r>
            <a:r>
              <a:rPr lang="en-US" dirty="0"/>
              <a:t>: is a free data mining software package with an analytic workbench. The functions created in WEKA can be executed within Java code. </a:t>
            </a:r>
          </a:p>
          <a:p>
            <a:pPr algn="just"/>
            <a:r>
              <a:rPr lang="en-US" b="1" dirty="0"/>
              <a:t>Python</a:t>
            </a:r>
            <a:r>
              <a:rPr lang="en-US" dirty="0"/>
              <a:t> is a programming language that provides toolkits for machine learning and analysis, such as </a:t>
            </a:r>
            <a:r>
              <a:rPr lang="en-US" dirty="0" err="1"/>
              <a:t>scikit</a:t>
            </a:r>
            <a:r>
              <a:rPr lang="en-US" dirty="0"/>
              <a:t>-learn, </a:t>
            </a:r>
            <a:r>
              <a:rPr lang="en-US" dirty="0" err="1"/>
              <a:t>numpy</a:t>
            </a:r>
            <a:r>
              <a:rPr lang="en-US" dirty="0"/>
              <a:t>, </a:t>
            </a:r>
            <a:r>
              <a:rPr lang="en-US" dirty="0" err="1"/>
              <a:t>scipy</a:t>
            </a:r>
            <a:r>
              <a:rPr lang="en-US" dirty="0"/>
              <a:t>, pandas, and related data visualization using </a:t>
            </a:r>
            <a:r>
              <a:rPr lang="en-US" dirty="0" err="1"/>
              <a:t>matplotlib</a:t>
            </a:r>
            <a:r>
              <a:rPr lang="en-US" dirty="0"/>
              <a:t>. </a:t>
            </a:r>
          </a:p>
          <a:p>
            <a:pPr algn="just"/>
            <a:r>
              <a:rPr lang="en-US" b="1" dirty="0"/>
              <a:t>SQL</a:t>
            </a:r>
            <a:r>
              <a:rPr lang="en-US" dirty="0"/>
              <a:t> in-database implementations, such as </a:t>
            </a:r>
            <a:r>
              <a:rPr lang="en-US" dirty="0" err="1"/>
              <a:t>MADlib</a:t>
            </a:r>
            <a:r>
              <a:rPr lang="en-US" dirty="0"/>
              <a:t> provide an alterative to in-memory desktop analytical tools. </a:t>
            </a:r>
            <a:r>
              <a:rPr lang="en-US" dirty="0" err="1"/>
              <a:t>MADlib</a:t>
            </a:r>
            <a:r>
              <a:rPr lang="en-US" dirty="0"/>
              <a:t> provides an open-source machine learning library of algorithms that can be executed in-database, for </a:t>
            </a:r>
            <a:r>
              <a:rPr lang="en-US" dirty="0" err="1"/>
              <a:t>PostgreSQL</a:t>
            </a:r>
            <a:r>
              <a:rPr lang="en-US" dirty="0"/>
              <a:t> or </a:t>
            </a:r>
            <a:r>
              <a:rPr lang="en-US" dirty="0" err="1"/>
              <a:t>Greenplum</a:t>
            </a:r>
            <a:r>
              <a:rPr lang="en-US" dirty="0"/>
              <a:t>.</a:t>
            </a:r>
          </a:p>
        </p:txBody>
      </p:sp>
      <p:sp>
        <p:nvSpPr>
          <p:cNvPr id="2" name="Title 1"/>
          <p:cNvSpPr>
            <a:spLocks noGrp="1"/>
          </p:cNvSpPr>
          <p:nvPr>
            <p:ph type="title"/>
          </p:nvPr>
        </p:nvSpPr>
        <p:spPr>
          <a:xfrm>
            <a:off x="677334" y="261870"/>
            <a:ext cx="8596668" cy="1320800"/>
          </a:xfrm>
        </p:spPr>
        <p:txBody>
          <a:bodyPr/>
          <a:lstStyle/>
          <a:p>
            <a:r>
              <a:rPr lang="en-US" dirty="0"/>
              <a:t>Tools: Model Building Phase</a:t>
            </a:r>
          </a:p>
        </p:txBody>
      </p:sp>
    </p:spTree>
    <p:extLst>
      <p:ext uri="{BB962C8B-B14F-4D97-AF65-F5344CB8AC3E}">
        <p14:creationId xmlns:p14="http://schemas.microsoft.com/office/powerpoint/2010/main" val="51931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241" y="1272862"/>
            <a:ext cx="8596668" cy="5037786"/>
          </a:xfrm>
        </p:spPr>
        <p:txBody>
          <a:bodyPr>
            <a:normAutofit fontScale="77500" lnSpcReduction="20000"/>
          </a:bodyPr>
          <a:lstStyle/>
          <a:p>
            <a:pPr algn="just"/>
            <a:r>
              <a:rPr lang="en-US" dirty="0"/>
              <a:t>In this phase, the team, in collaboration with major stakeholders, determines if the results of the project are a success or a failure based on the criteria developed in Phase 1. </a:t>
            </a:r>
          </a:p>
          <a:p>
            <a:pPr algn="just"/>
            <a:r>
              <a:rPr lang="en-US" dirty="0"/>
              <a:t>The team should identify key findings, quantify the business value, and develop a narrative to summarize and convey findings to stakeholders.</a:t>
            </a:r>
          </a:p>
          <a:p>
            <a:pPr algn="just"/>
            <a:r>
              <a:rPr lang="en-US" dirty="0"/>
              <a:t>After executing the model, the team needs to compare the outcomes of the modeling to the criteria established for success and failure. </a:t>
            </a:r>
          </a:p>
          <a:p>
            <a:pPr algn="just"/>
            <a:r>
              <a:rPr lang="en-US" dirty="0"/>
              <a:t>In figure, the team considers how best to articulate the findings and outcomes to the various team members and stakeholders, taking into account caveats, assumptions, and any limitations of the results. </a:t>
            </a:r>
          </a:p>
          <a:p>
            <a:pPr algn="just"/>
            <a:r>
              <a:rPr lang="en-US" dirty="0"/>
              <a:t>Because the presentation is often circulated within an organization, it is critical to articulate the results properly and position the findings in a way that is appropriate for the audience.</a:t>
            </a:r>
          </a:p>
        </p:txBody>
      </p:sp>
      <p:sp>
        <p:nvSpPr>
          <p:cNvPr id="2" name="Title 1"/>
          <p:cNvSpPr>
            <a:spLocks noGrp="1"/>
          </p:cNvSpPr>
          <p:nvPr>
            <p:ph type="title"/>
          </p:nvPr>
        </p:nvSpPr>
        <p:spPr>
          <a:xfrm>
            <a:off x="171241" y="273702"/>
            <a:ext cx="8939151" cy="1320800"/>
          </a:xfrm>
        </p:spPr>
        <p:txBody>
          <a:bodyPr>
            <a:normAutofit fontScale="90000"/>
          </a:bodyPr>
          <a:lstStyle/>
          <a:p>
            <a:r>
              <a:rPr lang="en-US" dirty="0"/>
              <a:t>Phase 5: Communicate Results and finding</a:t>
            </a:r>
          </a:p>
        </p:txBody>
      </p:sp>
      <p:pic>
        <p:nvPicPr>
          <p:cNvPr id="4" name="Content Placeholder 3"/>
          <p:cNvPicPr>
            <a:picLocks noChangeAspect="1"/>
          </p:cNvPicPr>
          <p:nvPr/>
        </p:nvPicPr>
        <p:blipFill>
          <a:blip r:embed="rId2"/>
          <a:stretch>
            <a:fillRect/>
          </a:stretch>
        </p:blipFill>
        <p:spPr>
          <a:xfrm>
            <a:off x="8767909" y="1272862"/>
            <a:ext cx="3608688" cy="3881437"/>
          </a:xfrm>
          <a:prstGeom prst="rect">
            <a:avLst/>
          </a:prstGeom>
        </p:spPr>
      </p:pic>
    </p:spTree>
    <p:extLst>
      <p:ext uri="{BB962C8B-B14F-4D97-AF65-F5344CB8AC3E}">
        <p14:creationId xmlns:p14="http://schemas.microsoft.com/office/powerpoint/2010/main" val="519658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Theme1" id="{FE8CB947-4380-4B73-A902-14BBC51DACD5}" vid="{F762C49F-63C0-40CF-8A11-19A1087A02D2}"/>
    </a:ext>
  </a:extLst>
</a:theme>
</file>

<file path=docProps/app.xml><?xml version="1.0" encoding="utf-8"?>
<Properties xmlns="http://schemas.openxmlformats.org/officeDocument/2006/extended-properties" xmlns:vt="http://schemas.openxmlformats.org/officeDocument/2006/docPropsVTypes">
  <Template>Theme1</Template>
  <TotalTime>876</TotalTime>
  <Words>3349</Words>
  <Application>Microsoft Office PowerPoint</Application>
  <PresentationFormat>Widescreen</PresentationFormat>
  <Paragraphs>185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Lucida Sans Unicode</vt:lpstr>
      <vt:lpstr>Verdana</vt:lpstr>
      <vt:lpstr>Wingdings</vt:lpstr>
      <vt:lpstr>Wingdings 2</vt:lpstr>
      <vt:lpstr>Wingdings 3</vt:lpstr>
      <vt:lpstr>Theme1</vt:lpstr>
      <vt:lpstr>Session 3  Data Analytics Life Cycle</vt:lpstr>
      <vt:lpstr>Data Analytics Life Cycle</vt:lpstr>
      <vt:lpstr>Phase 1—Discovery</vt:lpstr>
      <vt:lpstr>Continue…</vt:lpstr>
      <vt:lpstr>Phase 4: Model Building  </vt:lpstr>
      <vt:lpstr>Continue…</vt:lpstr>
      <vt:lpstr>Continue…</vt:lpstr>
      <vt:lpstr>Tools: Model Building Phase</vt:lpstr>
      <vt:lpstr>Phase 5: Communicate Results and finding</vt:lpstr>
      <vt:lpstr>Phase 6: Operationalize</vt:lpstr>
      <vt:lpstr>Phase 6: Operationalize</vt:lpstr>
      <vt:lpstr>Data science in big data world</vt:lpstr>
      <vt:lpstr>Data science in big data world</vt:lpstr>
      <vt:lpstr>Continue…</vt:lpstr>
      <vt:lpstr>1. Benefits and uses of data science </vt:lpstr>
      <vt:lpstr>Benefits and uses of data science </vt:lpstr>
      <vt:lpstr>2. Facets of data</vt:lpstr>
      <vt:lpstr>1. Structured data </vt:lpstr>
      <vt:lpstr>2. Unstructured Data</vt:lpstr>
      <vt:lpstr>Unstructured Data</vt:lpstr>
      <vt:lpstr>3. Natural language  </vt:lpstr>
      <vt:lpstr>4. Machine-generated data</vt:lpstr>
      <vt:lpstr>Continue… </vt:lpstr>
      <vt:lpstr>5.Graph- based or network data</vt:lpstr>
      <vt:lpstr>Continue… </vt:lpstr>
      <vt:lpstr>Continue…</vt:lpstr>
      <vt:lpstr>6. Audio, image, and video</vt:lpstr>
      <vt:lpstr>7. Streaming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COURSE CODE-19CS2205S</dc:title>
  <dc:creator>prabha</dc:creator>
  <cp:lastModifiedBy>Dr.Vithya Ganesan</cp:lastModifiedBy>
  <cp:revision>89</cp:revision>
  <dcterms:created xsi:type="dcterms:W3CDTF">2020-11-28T11:09:44Z</dcterms:created>
  <dcterms:modified xsi:type="dcterms:W3CDTF">2020-12-10T10:20:46Z</dcterms:modified>
</cp:coreProperties>
</file>