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318" r:id="rId2"/>
    <p:sldId id="313" r:id="rId3"/>
    <p:sldId id="310" r:id="rId4"/>
    <p:sldId id="311" r:id="rId5"/>
    <p:sldId id="312" r:id="rId6"/>
    <p:sldId id="330" r:id="rId7"/>
    <p:sldId id="316" r:id="rId8"/>
    <p:sldId id="323" r:id="rId9"/>
    <p:sldId id="324" r:id="rId10"/>
    <p:sldId id="325" r:id="rId11"/>
    <p:sldId id="332" r:id="rId12"/>
    <p:sldId id="331" r:id="rId13"/>
    <p:sldId id="333" r:id="rId14"/>
    <p:sldId id="337" r:id="rId15"/>
    <p:sldId id="334" r:id="rId16"/>
    <p:sldId id="335" r:id="rId17"/>
    <p:sldId id="326" r:id="rId18"/>
    <p:sldId id="327" r:id="rId19"/>
    <p:sldId id="328" r:id="rId20"/>
    <p:sldId id="338" r:id="rId21"/>
    <p:sldId id="339" r:id="rId22"/>
    <p:sldId id="340" r:id="rId23"/>
    <p:sldId id="341" r:id="rId24"/>
    <p:sldId id="342" r:id="rId25"/>
    <p:sldId id="329" r:id="rId26"/>
    <p:sldId id="319" r:id="rId27"/>
    <p:sldId id="320" r:id="rId28"/>
    <p:sldId id="321" r:id="rId29"/>
    <p:sldId id="32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16FB77F-7681-408D-80CD-A0AA3D4A1503}" type="datetimeFigureOut">
              <a:rPr lang="en-US" smtClean="0"/>
              <a:t>12/10/2020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E4B1F5F-0FC1-477B-BEB7-EF1DE9D73B43}" type="slidenum">
              <a:rPr lang="en-US" smtClean="0"/>
              <a:t>‹#›</a:t>
            </a:fld>
            <a:endParaRPr lang="en-US"/>
          </a:p>
        </p:txBody>
      </p:sp>
    </p:spTree>
    <p:extLst>
      <p:ext uri="{BB962C8B-B14F-4D97-AF65-F5344CB8AC3E}">
        <p14:creationId xmlns:p14="http://schemas.microsoft.com/office/powerpoint/2010/main" val="176559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6FB77F-7681-408D-80CD-A0AA3D4A1503}"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1F5F-0FC1-477B-BEB7-EF1DE9D73B43}" type="slidenum">
              <a:rPr lang="en-US" smtClean="0"/>
              <a:t>‹#›</a:t>
            </a:fld>
            <a:endParaRPr lang="en-US"/>
          </a:p>
        </p:txBody>
      </p:sp>
    </p:spTree>
    <p:extLst>
      <p:ext uri="{BB962C8B-B14F-4D97-AF65-F5344CB8AC3E}">
        <p14:creationId xmlns:p14="http://schemas.microsoft.com/office/powerpoint/2010/main" val="236719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6FB77F-7681-408D-80CD-A0AA3D4A1503}"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1F5F-0FC1-477B-BEB7-EF1DE9D73B43}" type="slidenum">
              <a:rPr lang="en-US" smtClean="0"/>
              <a:t>‹#›</a:t>
            </a:fld>
            <a:endParaRPr lang="en-US"/>
          </a:p>
        </p:txBody>
      </p:sp>
    </p:spTree>
    <p:extLst>
      <p:ext uri="{BB962C8B-B14F-4D97-AF65-F5344CB8AC3E}">
        <p14:creationId xmlns:p14="http://schemas.microsoft.com/office/powerpoint/2010/main" val="51485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6FB77F-7681-408D-80CD-A0AA3D4A1503}"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1F5F-0FC1-477B-BEB7-EF1DE9D73B43}"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21679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16FB77F-7681-408D-80CD-A0AA3D4A1503}"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1F5F-0FC1-477B-BEB7-EF1DE9D73B43}"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8269562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6FB77F-7681-408D-80CD-A0AA3D4A1503}"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B1F5F-0FC1-477B-BEB7-EF1DE9D73B43}"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66131196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16FB77F-7681-408D-80CD-A0AA3D4A1503}"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B1F5F-0FC1-477B-BEB7-EF1DE9D73B43}" type="slidenum">
              <a:rPr lang="en-US" smtClean="0"/>
              <a:t>‹#›</a:t>
            </a:fld>
            <a:endParaRPr lang="en-US"/>
          </a:p>
        </p:txBody>
      </p:sp>
    </p:spTree>
    <p:extLst>
      <p:ext uri="{BB962C8B-B14F-4D97-AF65-F5344CB8AC3E}">
        <p14:creationId xmlns:p14="http://schemas.microsoft.com/office/powerpoint/2010/main" val="141565384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16FB77F-7681-408D-80CD-A0AA3D4A1503}"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B1F5F-0FC1-477B-BEB7-EF1DE9D73B43}"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5668120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FB77F-7681-408D-80CD-A0AA3D4A1503}"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B1F5F-0FC1-477B-BEB7-EF1DE9D73B43}" type="slidenum">
              <a:rPr lang="en-US" smtClean="0"/>
              <a:t>‹#›</a:t>
            </a:fld>
            <a:endParaRPr lang="en-US"/>
          </a:p>
        </p:txBody>
      </p:sp>
    </p:spTree>
    <p:extLst>
      <p:ext uri="{BB962C8B-B14F-4D97-AF65-F5344CB8AC3E}">
        <p14:creationId xmlns:p14="http://schemas.microsoft.com/office/powerpoint/2010/main" val="63148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D16FB77F-7681-408D-80CD-A0AA3D4A1503}"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B1F5F-0FC1-477B-BEB7-EF1DE9D73B43}" type="slidenum">
              <a:rPr lang="en-US" smtClean="0"/>
              <a:t>‹#›</a:t>
            </a:fld>
            <a:endParaRPr lang="en-US"/>
          </a:p>
        </p:txBody>
      </p:sp>
    </p:spTree>
    <p:extLst>
      <p:ext uri="{BB962C8B-B14F-4D97-AF65-F5344CB8AC3E}">
        <p14:creationId xmlns:p14="http://schemas.microsoft.com/office/powerpoint/2010/main" val="155419224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16FB77F-7681-408D-80CD-A0AA3D4A1503}" type="datetimeFigureOut">
              <a:rPr lang="en-US" smtClean="0"/>
              <a:t>12/10/2020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E4B1F5F-0FC1-477B-BEB7-EF1DE9D73B43}"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413349920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D16FB77F-7681-408D-80CD-A0AA3D4A1503}" type="datetimeFigureOut">
              <a:rPr lang="en-US" smtClean="0"/>
              <a:t>12/10/2020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E4B1F5F-0FC1-477B-BEB7-EF1DE9D73B43}" type="slidenum">
              <a:rPr lang="en-US" smtClean="0"/>
              <a:t>‹#›</a:t>
            </a:fld>
            <a:endParaRPr lang="en-US"/>
          </a:p>
        </p:txBody>
      </p:sp>
    </p:spTree>
    <p:extLst>
      <p:ext uri="{BB962C8B-B14F-4D97-AF65-F5344CB8AC3E}">
        <p14:creationId xmlns:p14="http://schemas.microsoft.com/office/powerpoint/2010/main" val="236628094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517" y="2129828"/>
            <a:ext cx="8847547" cy="1646302"/>
          </a:xfrm>
        </p:spPr>
        <p:txBody>
          <a:bodyPr>
            <a:normAutofit fontScale="90000"/>
          </a:bodyPr>
          <a:lstStyle/>
          <a:p>
            <a:pPr algn="l"/>
            <a:r>
              <a:rPr lang="en-US" sz="6000" b="1" dirty="0"/>
              <a:t>Session 4                                      Data Science Process and Data Wrangling                          </a:t>
            </a:r>
            <a:endParaRPr lang="en-US" dirty="0"/>
          </a:p>
        </p:txBody>
      </p:sp>
      <p:sp>
        <p:nvSpPr>
          <p:cNvPr id="3" name="Subtitle 2"/>
          <p:cNvSpPr>
            <a:spLocks noGrp="1"/>
          </p:cNvSpPr>
          <p:nvPr>
            <p:ph type="subTitle" idx="1"/>
          </p:nvPr>
        </p:nvSpPr>
        <p:spPr>
          <a:xfrm>
            <a:off x="1546823" y="3227681"/>
            <a:ext cx="7766936" cy="1096899"/>
          </a:xfrm>
        </p:spPr>
        <p:txBody>
          <a:bodyPr/>
          <a:lstStyle/>
          <a:p>
            <a:r>
              <a:rPr lang="en-US" dirty="0"/>
              <a:t> </a:t>
            </a:r>
          </a:p>
        </p:txBody>
      </p:sp>
      <p:pic>
        <p:nvPicPr>
          <p:cNvPr id="4" name="Picture 3">
            <a:extLst>
              <a:ext uri="{FF2B5EF4-FFF2-40B4-BE49-F238E27FC236}">
                <a16:creationId xmlns:a16="http://schemas.microsoft.com/office/drawing/2014/main" id="{73219E2C-638F-42EC-AE5C-97A9F51536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99764" y="55880"/>
            <a:ext cx="369223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576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816" y="1037049"/>
            <a:ext cx="8917113" cy="5651946"/>
          </a:xfrm>
        </p:spPr>
        <p:txBody>
          <a:bodyPr>
            <a:normAutofit fontScale="92500" lnSpcReduction="20000"/>
          </a:bodyPr>
          <a:lstStyle/>
          <a:p>
            <a:pPr algn="just"/>
            <a:r>
              <a:rPr lang="en-US" dirty="0"/>
              <a:t>The data received from the data retrieval phase is likely to be “a diamond in the rough.” </a:t>
            </a:r>
          </a:p>
          <a:p>
            <a:pPr algn="just"/>
            <a:r>
              <a:rPr lang="en-US" dirty="0"/>
              <a:t>Next to sanitize and prepare it for use in the modeling and reporting phase. </a:t>
            </a:r>
          </a:p>
          <a:p>
            <a:pPr algn="just"/>
            <a:r>
              <a:rPr lang="en-US" dirty="0"/>
              <a:t>Doing so is tremendously important because models will perform better and will lose less time trying to fix strange output.</a:t>
            </a:r>
          </a:p>
          <a:p>
            <a:pPr algn="just"/>
            <a:r>
              <a:rPr lang="en-US" dirty="0"/>
              <a:t>It can’t be mentioned nearly enough times: garbage in equals garbage out.</a:t>
            </a:r>
          </a:p>
          <a:p>
            <a:pPr algn="just"/>
            <a:r>
              <a:rPr lang="en-US" dirty="0"/>
              <a:t>Figure shows the most common actions to take during the data cleansing, integration, and transformation phase.</a:t>
            </a:r>
          </a:p>
          <a:p>
            <a:pPr algn="just"/>
            <a:r>
              <a:rPr lang="en-US" b="1" u="sng" dirty="0"/>
              <a:t>Data cleansing</a:t>
            </a:r>
          </a:p>
          <a:p>
            <a:pPr algn="just"/>
            <a:r>
              <a:rPr lang="en-US" dirty="0"/>
              <a:t>Data cleansing is a sub process of the data science process that focuses on removing errors in the data.</a:t>
            </a:r>
          </a:p>
          <a:p>
            <a:pPr algn="just"/>
            <a:r>
              <a:rPr lang="en-US" dirty="0"/>
              <a:t>So the data becomes a true and consistent representation of the processes it originates from.</a:t>
            </a:r>
          </a:p>
          <a:p>
            <a:endParaRPr lang="en-US" dirty="0"/>
          </a:p>
        </p:txBody>
      </p:sp>
      <p:sp>
        <p:nvSpPr>
          <p:cNvPr id="2" name="Title 1"/>
          <p:cNvSpPr>
            <a:spLocks noGrp="1"/>
          </p:cNvSpPr>
          <p:nvPr>
            <p:ph type="title"/>
          </p:nvPr>
        </p:nvSpPr>
        <p:spPr>
          <a:xfrm>
            <a:off x="115910" y="292340"/>
            <a:ext cx="11514666" cy="1320800"/>
          </a:xfrm>
        </p:spPr>
        <p:txBody>
          <a:bodyPr>
            <a:normAutofit/>
          </a:bodyPr>
          <a:lstStyle/>
          <a:p>
            <a:r>
              <a:rPr lang="en-US" sz="3200" b="1" dirty="0"/>
              <a:t>Step 3: Cleansing, integrating, and transforming data</a:t>
            </a:r>
          </a:p>
        </p:txBody>
      </p:sp>
    </p:spTree>
    <p:extLst>
      <p:ext uri="{BB962C8B-B14F-4D97-AF65-F5344CB8AC3E}">
        <p14:creationId xmlns:p14="http://schemas.microsoft.com/office/powerpoint/2010/main" val="407820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61305" y="1468192"/>
            <a:ext cx="5890256" cy="4906850"/>
          </a:xfrm>
          <a:prstGeom prst="rect">
            <a:avLst/>
          </a:prstGeom>
        </p:spPr>
      </p:pic>
      <p:sp>
        <p:nvSpPr>
          <p:cNvPr id="2" name="Title 1"/>
          <p:cNvSpPr>
            <a:spLocks noGrp="1"/>
          </p:cNvSpPr>
          <p:nvPr>
            <p:ph type="title"/>
          </p:nvPr>
        </p:nvSpPr>
        <p:spPr/>
        <p:txBody>
          <a:bodyPr/>
          <a:lstStyle/>
          <a:p>
            <a:r>
              <a:rPr lang="en-US" dirty="0"/>
              <a:t>Continue…</a:t>
            </a:r>
          </a:p>
        </p:txBody>
      </p:sp>
    </p:spTree>
    <p:extLst>
      <p:ext uri="{BB962C8B-B14F-4D97-AF65-F5344CB8AC3E}">
        <p14:creationId xmlns:p14="http://schemas.microsoft.com/office/powerpoint/2010/main" val="241464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527577"/>
            <a:ext cx="8956063" cy="4696317"/>
          </a:xfrm>
        </p:spPr>
        <p:txBody>
          <a:bodyPr>
            <a:normAutofit fontScale="92500" lnSpcReduction="20000"/>
          </a:bodyPr>
          <a:lstStyle/>
          <a:p>
            <a:pPr algn="just"/>
            <a:r>
              <a:rPr lang="en-US" dirty="0"/>
              <a:t>By “true and consistent representation” </a:t>
            </a:r>
          </a:p>
          <a:p>
            <a:pPr algn="just"/>
            <a:r>
              <a:rPr lang="en-US" b="1" u="sng" dirty="0"/>
              <a:t>two types of errors exist</a:t>
            </a:r>
          </a:p>
          <a:p>
            <a:pPr algn="just"/>
            <a:r>
              <a:rPr lang="en-US" b="1" u="sng" dirty="0"/>
              <a:t>first type </a:t>
            </a:r>
            <a:r>
              <a:rPr lang="en-US" dirty="0"/>
              <a:t>is the interpretation error, such as when take the value in the data for granted, like saying that a person’s age is greater than 300 years. </a:t>
            </a:r>
          </a:p>
          <a:p>
            <a:pPr algn="just"/>
            <a:r>
              <a:rPr lang="en-US" b="1" u="sng" dirty="0"/>
              <a:t>second type</a:t>
            </a:r>
            <a:r>
              <a:rPr lang="en-US" dirty="0"/>
              <a:t> of error points to inconsistencies between data sources or against company’s standardized values. </a:t>
            </a:r>
          </a:p>
          <a:p>
            <a:pPr algn="just"/>
            <a:r>
              <a:rPr lang="en-US" b="1" u="sng" dirty="0"/>
              <a:t>Example:</a:t>
            </a:r>
            <a:r>
              <a:rPr lang="en-US" dirty="0"/>
              <a:t> of this class of errors is putting “Female” in one table and “F” in another when they represent the same thing: that the person is female. </a:t>
            </a:r>
          </a:p>
          <a:p>
            <a:pPr algn="just"/>
            <a:r>
              <a:rPr lang="en-US" dirty="0"/>
              <a:t>table shows an overview of the types of errors that can be detected with easy checks—the “low hanging fruit,” as it were.</a:t>
            </a:r>
          </a:p>
        </p:txBody>
      </p:sp>
      <p:sp>
        <p:nvSpPr>
          <p:cNvPr id="2" name="Title 1"/>
          <p:cNvSpPr>
            <a:spLocks noGrp="1"/>
          </p:cNvSpPr>
          <p:nvPr>
            <p:ph type="title"/>
          </p:nvPr>
        </p:nvSpPr>
        <p:spPr/>
        <p:txBody>
          <a:bodyPr/>
          <a:lstStyle/>
          <a:p>
            <a:r>
              <a:rPr lang="en-US" dirty="0"/>
              <a:t>Continue…</a:t>
            </a:r>
          </a:p>
        </p:txBody>
      </p:sp>
    </p:spTree>
    <p:extLst>
      <p:ext uri="{BB962C8B-B14F-4D97-AF65-F5344CB8AC3E}">
        <p14:creationId xmlns:p14="http://schemas.microsoft.com/office/powerpoint/2010/main" val="110339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07421" y="1540456"/>
            <a:ext cx="6069895" cy="4402104"/>
          </a:xfrm>
          <a:prstGeom prst="rect">
            <a:avLst/>
          </a:prstGeom>
        </p:spPr>
      </p:pic>
      <p:sp>
        <p:nvSpPr>
          <p:cNvPr id="2" name="Title 1"/>
          <p:cNvSpPr>
            <a:spLocks noGrp="1"/>
          </p:cNvSpPr>
          <p:nvPr>
            <p:ph type="title"/>
          </p:nvPr>
        </p:nvSpPr>
        <p:spPr/>
        <p:txBody>
          <a:bodyPr/>
          <a:lstStyle/>
          <a:p>
            <a:r>
              <a:rPr lang="en-US" dirty="0"/>
              <a:t>Continue…</a:t>
            </a:r>
          </a:p>
        </p:txBody>
      </p:sp>
    </p:spTree>
    <p:extLst>
      <p:ext uri="{BB962C8B-B14F-4D97-AF65-F5344CB8AC3E}">
        <p14:creationId xmlns:p14="http://schemas.microsoft.com/office/powerpoint/2010/main" val="3077145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68" y="1207551"/>
            <a:ext cx="9290914" cy="5322037"/>
          </a:xfrm>
        </p:spPr>
        <p:txBody>
          <a:bodyPr>
            <a:normAutofit lnSpcReduction="10000"/>
          </a:bodyPr>
          <a:lstStyle/>
          <a:p>
            <a:pPr algn="just"/>
            <a:r>
              <a:rPr lang="en-US" dirty="0"/>
              <a:t>Data comes from several different places, and in this sub step focus on integrating these different sources. </a:t>
            </a:r>
          </a:p>
          <a:p>
            <a:pPr algn="just"/>
            <a:r>
              <a:rPr lang="en-US" dirty="0"/>
              <a:t>Data varies in size, type, and structure, ranging from databases and Excel files to text documents. </a:t>
            </a:r>
          </a:p>
          <a:p>
            <a:pPr algn="just"/>
            <a:r>
              <a:rPr lang="en-US" dirty="0"/>
              <a:t>two operations to combine information from different data sets. </a:t>
            </a:r>
          </a:p>
          <a:p>
            <a:pPr algn="just"/>
            <a:r>
              <a:rPr lang="en-US" dirty="0"/>
              <a:t>First operation is joining:</a:t>
            </a:r>
          </a:p>
          <a:p>
            <a:pPr lvl="1" algn="just"/>
            <a:r>
              <a:rPr lang="en-US" dirty="0"/>
              <a:t> enriching an observation from one table with information from another table. </a:t>
            </a:r>
          </a:p>
          <a:p>
            <a:pPr algn="just"/>
            <a:r>
              <a:rPr lang="en-US" dirty="0"/>
              <a:t>Second operation is appending or stacking: </a:t>
            </a:r>
          </a:p>
          <a:p>
            <a:pPr lvl="1" algn="just"/>
            <a:r>
              <a:rPr lang="en-US" dirty="0"/>
              <a:t>adding the observations of one table to those of another table. </a:t>
            </a:r>
          </a:p>
        </p:txBody>
      </p:sp>
      <p:sp>
        <p:nvSpPr>
          <p:cNvPr id="2" name="Title 1"/>
          <p:cNvSpPr>
            <a:spLocks noGrp="1"/>
          </p:cNvSpPr>
          <p:nvPr>
            <p:ph type="title"/>
          </p:nvPr>
        </p:nvSpPr>
        <p:spPr>
          <a:xfrm>
            <a:off x="149300" y="184597"/>
            <a:ext cx="8596668" cy="1320800"/>
          </a:xfrm>
        </p:spPr>
        <p:txBody>
          <a:bodyPr>
            <a:normAutofit/>
          </a:bodyPr>
          <a:lstStyle/>
          <a:p>
            <a:r>
              <a:rPr lang="en-US" sz="3200" b="1" dirty="0"/>
              <a:t>Combining data from different data sources</a:t>
            </a:r>
          </a:p>
        </p:txBody>
      </p:sp>
    </p:spTree>
    <p:extLst>
      <p:ext uri="{BB962C8B-B14F-4D97-AF65-F5344CB8AC3E}">
        <p14:creationId xmlns:p14="http://schemas.microsoft.com/office/powerpoint/2010/main" val="45417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39372"/>
            <a:ext cx="8596668" cy="3880773"/>
          </a:xfrm>
        </p:spPr>
        <p:txBody>
          <a:bodyPr>
            <a:normAutofit fontScale="77500" lnSpcReduction="20000"/>
          </a:bodyPr>
          <a:lstStyle/>
          <a:p>
            <a:pPr algn="just"/>
            <a:r>
              <a:rPr lang="en-US" dirty="0"/>
              <a:t>Certain models require their data to be in a certain shape. </a:t>
            </a:r>
          </a:p>
          <a:p>
            <a:pPr algn="just"/>
            <a:r>
              <a:rPr lang="en-US" dirty="0"/>
              <a:t>Now cleansed and integrated the data, this is the next task to perform: </a:t>
            </a:r>
          </a:p>
          <a:p>
            <a:pPr algn="just"/>
            <a:r>
              <a:rPr lang="en-US" dirty="0"/>
              <a:t>transforming your data so it takes a suitable form for data modeling. </a:t>
            </a:r>
          </a:p>
          <a:p>
            <a:pPr algn="just"/>
            <a:r>
              <a:rPr lang="en-US" dirty="0"/>
              <a:t>Relationships between an input variable and an output variable aren’t always linear. </a:t>
            </a:r>
          </a:p>
          <a:p>
            <a:pPr algn="just"/>
            <a:r>
              <a:rPr lang="en-US" dirty="0"/>
              <a:t>Take, for instance, a relationship of the form y = </a:t>
            </a:r>
            <a:r>
              <a:rPr lang="en-US" dirty="0" err="1"/>
              <a:t>ae</a:t>
            </a:r>
            <a:r>
              <a:rPr lang="en-US" dirty="0"/>
              <a:t> bx. </a:t>
            </a:r>
          </a:p>
          <a:p>
            <a:pPr algn="just"/>
            <a:r>
              <a:rPr lang="en-US" dirty="0"/>
              <a:t>Taking the log of the independent variables simplifies the estimation problem dramatically. </a:t>
            </a:r>
          </a:p>
          <a:p>
            <a:pPr algn="just"/>
            <a:r>
              <a:rPr lang="en-US" dirty="0"/>
              <a:t>Figure shows how transforming the input variables greatly simplifies the estimation problem.</a:t>
            </a:r>
          </a:p>
        </p:txBody>
      </p:sp>
      <p:sp>
        <p:nvSpPr>
          <p:cNvPr id="2" name="Title 1"/>
          <p:cNvSpPr>
            <a:spLocks noGrp="1"/>
          </p:cNvSpPr>
          <p:nvPr>
            <p:ph type="title"/>
          </p:nvPr>
        </p:nvSpPr>
        <p:spPr/>
        <p:txBody>
          <a:bodyPr/>
          <a:lstStyle/>
          <a:p>
            <a:r>
              <a:rPr lang="en-US" dirty="0"/>
              <a:t>Transforming data</a:t>
            </a:r>
          </a:p>
        </p:txBody>
      </p:sp>
    </p:spTree>
    <p:extLst>
      <p:ext uri="{BB962C8B-B14F-4D97-AF65-F5344CB8AC3E}">
        <p14:creationId xmlns:p14="http://schemas.microsoft.com/office/powerpoint/2010/main" val="363650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a:xfrm>
            <a:off x="677334" y="396999"/>
            <a:ext cx="8596668" cy="1320800"/>
          </a:xfrm>
        </p:spPr>
        <p:txBody>
          <a:bodyPr>
            <a:normAutofit fontScale="90000"/>
          </a:bodyPr>
          <a:lstStyle/>
          <a:p>
            <a:r>
              <a:rPr lang="en-US" dirty="0"/>
              <a:t>Continue…</a:t>
            </a:r>
            <a:br>
              <a:rPr lang="en-US" dirty="0"/>
            </a:br>
            <a:endParaRPr lang="en-US" dirty="0"/>
          </a:p>
        </p:txBody>
      </p:sp>
      <p:pic>
        <p:nvPicPr>
          <p:cNvPr id="4" name="Picture 3"/>
          <p:cNvPicPr>
            <a:picLocks noChangeAspect="1"/>
          </p:cNvPicPr>
          <p:nvPr/>
        </p:nvPicPr>
        <p:blipFill>
          <a:blip r:embed="rId2"/>
          <a:stretch>
            <a:fillRect/>
          </a:stretch>
        </p:blipFill>
        <p:spPr>
          <a:xfrm>
            <a:off x="677333" y="1275008"/>
            <a:ext cx="6122711" cy="4893972"/>
          </a:xfrm>
          <a:prstGeom prst="rect">
            <a:avLst/>
          </a:prstGeom>
        </p:spPr>
      </p:pic>
    </p:spTree>
    <p:extLst>
      <p:ext uri="{BB962C8B-B14F-4D97-AF65-F5344CB8AC3E}">
        <p14:creationId xmlns:p14="http://schemas.microsoft.com/office/powerpoint/2010/main" val="199365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816" y="1107583"/>
            <a:ext cx="8596668" cy="5087155"/>
          </a:xfrm>
        </p:spPr>
        <p:txBody>
          <a:bodyPr>
            <a:normAutofit fontScale="77500" lnSpcReduction="20000"/>
          </a:bodyPr>
          <a:lstStyle/>
          <a:p>
            <a:pPr algn="just"/>
            <a:r>
              <a:rPr lang="en-US" dirty="0"/>
              <a:t>During exploratory data analysis take a deep dive into the data (see figure). </a:t>
            </a:r>
          </a:p>
          <a:p>
            <a:pPr algn="just"/>
            <a:r>
              <a:rPr lang="en-US" dirty="0"/>
              <a:t>Information becomes much easier to grasp when shown in a picture, therefore mainly use graphical techniques to gain an understanding of data and the interactions between variables. </a:t>
            </a:r>
          </a:p>
          <a:p>
            <a:pPr algn="just"/>
            <a:r>
              <a:rPr lang="en-US" dirty="0"/>
              <a:t>The visualization techniques use in this phase range from simple line graphs or histograms, as shown in figure , to more complex diagrams such as Sankey and network graphs. </a:t>
            </a:r>
          </a:p>
          <a:p>
            <a:pPr algn="just"/>
            <a:r>
              <a:rPr lang="en-US" dirty="0"/>
              <a:t>Sometimes it’s useful to compose a composite graph from simple graphs to get even more insight into the data. </a:t>
            </a:r>
          </a:p>
          <a:p>
            <a:pPr algn="just"/>
            <a:r>
              <a:rPr lang="en-US" dirty="0"/>
              <a:t>Other times the graphs can be animated or made interactive to make it easier and, let’s admit it, way more fun. </a:t>
            </a:r>
          </a:p>
          <a:p>
            <a:pPr algn="just"/>
            <a:r>
              <a:rPr lang="en-US" dirty="0"/>
              <a:t>An example of an interactive Sankey diagram can be found at http://bost.ocks.org/ mike/</a:t>
            </a:r>
            <a:r>
              <a:rPr lang="en-US" dirty="0" err="1"/>
              <a:t>sankey</a:t>
            </a:r>
            <a:r>
              <a:rPr lang="en-US" dirty="0"/>
              <a:t>/.</a:t>
            </a:r>
          </a:p>
        </p:txBody>
      </p:sp>
      <p:sp>
        <p:nvSpPr>
          <p:cNvPr id="2" name="Title 1"/>
          <p:cNvSpPr>
            <a:spLocks noGrp="1"/>
          </p:cNvSpPr>
          <p:nvPr>
            <p:ph type="title"/>
          </p:nvPr>
        </p:nvSpPr>
        <p:spPr>
          <a:xfrm>
            <a:off x="200816" y="357201"/>
            <a:ext cx="8596668" cy="1320800"/>
          </a:xfrm>
        </p:spPr>
        <p:txBody>
          <a:bodyPr/>
          <a:lstStyle/>
          <a:p>
            <a:r>
              <a:rPr lang="en-US" dirty="0"/>
              <a:t>Step 4: Exploratory data analysis</a:t>
            </a:r>
          </a:p>
        </p:txBody>
      </p:sp>
      <p:pic>
        <p:nvPicPr>
          <p:cNvPr id="4" name="Picture 3"/>
          <p:cNvPicPr>
            <a:picLocks noChangeAspect="1"/>
          </p:cNvPicPr>
          <p:nvPr/>
        </p:nvPicPr>
        <p:blipFill>
          <a:blip r:embed="rId2"/>
          <a:stretch>
            <a:fillRect/>
          </a:stretch>
        </p:blipFill>
        <p:spPr>
          <a:xfrm>
            <a:off x="8797484" y="1107583"/>
            <a:ext cx="3257141" cy="4198341"/>
          </a:xfrm>
          <a:prstGeom prst="rect">
            <a:avLst/>
          </a:prstGeom>
        </p:spPr>
      </p:pic>
    </p:spTree>
    <p:extLst>
      <p:ext uri="{BB962C8B-B14F-4D97-AF65-F5344CB8AC3E}">
        <p14:creationId xmlns:p14="http://schemas.microsoft.com/office/powerpoint/2010/main" val="145890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998" y="1010724"/>
            <a:ext cx="8725457" cy="5518865"/>
          </a:xfrm>
        </p:spPr>
        <p:txBody>
          <a:bodyPr>
            <a:normAutofit fontScale="92500" lnSpcReduction="20000"/>
          </a:bodyPr>
          <a:lstStyle/>
          <a:p>
            <a:r>
              <a:rPr lang="en-US" dirty="0"/>
              <a:t>From top to bottom, a bar chart, a line </a:t>
            </a:r>
            <a:r>
              <a:rPr lang="en-US" dirty="0" err="1"/>
              <a:t>piot</a:t>
            </a:r>
            <a:r>
              <a:rPr lang="en-US" dirty="0"/>
              <a:t>, and a distribution are some of the graphs used in exploratory analysis.</a:t>
            </a:r>
          </a:p>
          <a:p>
            <a:endParaRPr lang="en-US" dirty="0"/>
          </a:p>
          <a:p>
            <a:endParaRPr lang="en-US" dirty="0"/>
          </a:p>
          <a:p>
            <a:endParaRPr lang="en-US" dirty="0"/>
          </a:p>
          <a:p>
            <a:endParaRPr lang="en-US" dirty="0"/>
          </a:p>
          <a:p>
            <a:endParaRPr lang="en-US" dirty="0"/>
          </a:p>
          <a:p>
            <a:r>
              <a:rPr lang="en-US" dirty="0"/>
              <a:t>         bar chart                                         line </a:t>
            </a:r>
            <a:r>
              <a:rPr lang="en-US" dirty="0" err="1"/>
              <a:t>piot</a:t>
            </a:r>
            <a:endParaRPr lang="en-US" dirty="0"/>
          </a:p>
          <a:p>
            <a:endParaRPr lang="en-US" dirty="0"/>
          </a:p>
          <a:p>
            <a:endParaRPr lang="en-US" dirty="0"/>
          </a:p>
          <a:p>
            <a:endParaRPr lang="en-US" dirty="0"/>
          </a:p>
          <a:p>
            <a:endParaRPr lang="en-US" dirty="0"/>
          </a:p>
          <a:p>
            <a:endParaRPr lang="en-US" dirty="0"/>
          </a:p>
          <a:p>
            <a:r>
              <a:rPr lang="en-US" dirty="0"/>
              <a:t>                            Distribution graphs</a:t>
            </a:r>
          </a:p>
        </p:txBody>
      </p:sp>
      <p:sp>
        <p:nvSpPr>
          <p:cNvPr id="2" name="Title 1"/>
          <p:cNvSpPr>
            <a:spLocks noGrp="1"/>
          </p:cNvSpPr>
          <p:nvPr>
            <p:ph type="title"/>
          </p:nvPr>
        </p:nvSpPr>
        <p:spPr>
          <a:xfrm>
            <a:off x="393998" y="248992"/>
            <a:ext cx="8596668" cy="742682"/>
          </a:xfrm>
        </p:spPr>
        <p:txBody>
          <a:bodyPr>
            <a:normAutofit fontScale="90000"/>
          </a:bodyPr>
          <a:lstStyle/>
          <a:p>
            <a:r>
              <a:rPr lang="en-US" dirty="0"/>
              <a:t>Continue…</a:t>
            </a:r>
            <a:br>
              <a:rPr lang="en-US" dirty="0"/>
            </a:br>
            <a:endParaRPr lang="en-US" dirty="0"/>
          </a:p>
        </p:txBody>
      </p:sp>
      <p:pic>
        <p:nvPicPr>
          <p:cNvPr id="5" name="Picture 4"/>
          <p:cNvPicPr>
            <a:picLocks noChangeAspect="1"/>
          </p:cNvPicPr>
          <p:nvPr/>
        </p:nvPicPr>
        <p:blipFill>
          <a:blip r:embed="rId2"/>
          <a:stretch>
            <a:fillRect/>
          </a:stretch>
        </p:blipFill>
        <p:spPr>
          <a:xfrm>
            <a:off x="1069613" y="1812872"/>
            <a:ext cx="3390900" cy="1960637"/>
          </a:xfrm>
          <a:prstGeom prst="rect">
            <a:avLst/>
          </a:prstGeom>
        </p:spPr>
      </p:pic>
      <p:pic>
        <p:nvPicPr>
          <p:cNvPr id="6" name="Picture 5"/>
          <p:cNvPicPr>
            <a:picLocks noChangeAspect="1"/>
          </p:cNvPicPr>
          <p:nvPr/>
        </p:nvPicPr>
        <p:blipFill>
          <a:blip r:embed="rId3"/>
          <a:stretch>
            <a:fillRect/>
          </a:stretch>
        </p:blipFill>
        <p:spPr>
          <a:xfrm>
            <a:off x="5172508" y="1812873"/>
            <a:ext cx="3457575" cy="1818970"/>
          </a:xfrm>
          <a:prstGeom prst="rect">
            <a:avLst/>
          </a:prstGeom>
        </p:spPr>
      </p:pic>
      <p:pic>
        <p:nvPicPr>
          <p:cNvPr id="7" name="Picture 6"/>
          <p:cNvPicPr>
            <a:picLocks noChangeAspect="1"/>
          </p:cNvPicPr>
          <p:nvPr/>
        </p:nvPicPr>
        <p:blipFill>
          <a:blip r:embed="rId4"/>
          <a:stretch>
            <a:fillRect/>
          </a:stretch>
        </p:blipFill>
        <p:spPr>
          <a:xfrm>
            <a:off x="1906966" y="3991808"/>
            <a:ext cx="3990975" cy="2200275"/>
          </a:xfrm>
          <a:prstGeom prst="rect">
            <a:avLst/>
          </a:prstGeom>
        </p:spPr>
      </p:pic>
    </p:spTree>
    <p:extLst>
      <p:ext uri="{BB962C8B-B14F-4D97-AF65-F5344CB8AC3E}">
        <p14:creationId xmlns:p14="http://schemas.microsoft.com/office/powerpoint/2010/main" val="3666674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480" y="1213991"/>
            <a:ext cx="8391808" cy="5644009"/>
          </a:xfrm>
        </p:spPr>
        <p:txBody>
          <a:bodyPr>
            <a:normAutofit lnSpcReduction="10000"/>
          </a:bodyPr>
          <a:lstStyle/>
          <a:p>
            <a:pPr algn="just"/>
            <a:r>
              <a:rPr lang="en-US" dirty="0"/>
              <a:t>Build models with the goal of making better predictions, classifying objects, or gaining an understanding of the system modeling. </a:t>
            </a:r>
          </a:p>
          <a:p>
            <a:pPr algn="just"/>
            <a:r>
              <a:rPr lang="en-US" dirty="0"/>
              <a:t>Building a model is an iterative process. </a:t>
            </a:r>
          </a:p>
          <a:p>
            <a:pPr algn="just"/>
            <a:r>
              <a:rPr lang="en-US" dirty="0"/>
              <a:t>The way you build model depends on whether to go with classic statistics or the somewhat more recent machine learning school, and the type of technique  want to use. </a:t>
            </a:r>
          </a:p>
          <a:p>
            <a:pPr algn="just"/>
            <a:r>
              <a:rPr lang="en-US" dirty="0"/>
              <a:t>Either way, most models consist of the following main steps: </a:t>
            </a:r>
          </a:p>
          <a:p>
            <a:r>
              <a:rPr lang="en-US" dirty="0"/>
              <a:t>1 Selection of a modeling technique and variables to enter in the model                           2 Execution of the model                                                                                                     3 Diagnosis and model comparison</a:t>
            </a:r>
          </a:p>
          <a:p>
            <a:endParaRPr lang="en-US" dirty="0"/>
          </a:p>
        </p:txBody>
      </p:sp>
      <p:sp>
        <p:nvSpPr>
          <p:cNvPr id="2" name="Title 1"/>
          <p:cNvSpPr>
            <a:spLocks noGrp="1"/>
          </p:cNvSpPr>
          <p:nvPr>
            <p:ph type="title"/>
          </p:nvPr>
        </p:nvSpPr>
        <p:spPr>
          <a:xfrm>
            <a:off x="140050" y="119638"/>
            <a:ext cx="8596668" cy="1320800"/>
          </a:xfrm>
        </p:spPr>
        <p:txBody>
          <a:bodyPr/>
          <a:lstStyle/>
          <a:p>
            <a:r>
              <a:rPr lang="en-US" dirty="0"/>
              <a:t>Step 5: Build the models</a:t>
            </a:r>
          </a:p>
        </p:txBody>
      </p:sp>
      <p:pic>
        <p:nvPicPr>
          <p:cNvPr id="4" name="Picture 3"/>
          <p:cNvPicPr>
            <a:picLocks noChangeAspect="1"/>
          </p:cNvPicPr>
          <p:nvPr/>
        </p:nvPicPr>
        <p:blipFill>
          <a:blip r:embed="rId2"/>
          <a:stretch>
            <a:fillRect/>
          </a:stretch>
        </p:blipFill>
        <p:spPr>
          <a:xfrm>
            <a:off x="8538694" y="1146219"/>
            <a:ext cx="3619500" cy="4353059"/>
          </a:xfrm>
          <a:prstGeom prst="rect">
            <a:avLst/>
          </a:prstGeom>
        </p:spPr>
      </p:pic>
    </p:spTree>
    <p:extLst>
      <p:ext uri="{BB962C8B-B14F-4D97-AF65-F5344CB8AC3E}">
        <p14:creationId xmlns:p14="http://schemas.microsoft.com/office/powerpoint/2010/main" val="300865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058" y="1319883"/>
            <a:ext cx="7477094" cy="3880773"/>
          </a:xfrm>
        </p:spPr>
        <p:txBody>
          <a:bodyPr>
            <a:normAutofit fontScale="85000" lnSpcReduction="20000"/>
          </a:bodyPr>
          <a:lstStyle/>
          <a:p>
            <a:pPr algn="just"/>
            <a:r>
              <a:rPr lang="en-US" dirty="0"/>
              <a:t>A structured approach to data science helps to maximize chances of success in a data science project at the lowest cost. </a:t>
            </a:r>
          </a:p>
          <a:p>
            <a:pPr algn="just"/>
            <a:r>
              <a:rPr lang="en-US" dirty="0"/>
              <a:t>It also makes it possible to take up a project as a team, with each team member focusing on what they do best. </a:t>
            </a:r>
          </a:p>
          <a:p>
            <a:pPr algn="just"/>
            <a:r>
              <a:rPr lang="en-US" dirty="0"/>
              <a:t>However: this approach may not be suitable for every type of project or be the only way to do good data science.</a:t>
            </a:r>
          </a:p>
          <a:p>
            <a:pPr algn="just"/>
            <a:r>
              <a:rPr lang="en-US" dirty="0"/>
              <a:t>The typical data science process consists of six steps through which will iterate, as shown in figure.</a:t>
            </a:r>
          </a:p>
        </p:txBody>
      </p:sp>
      <p:sp>
        <p:nvSpPr>
          <p:cNvPr id="2" name="Title 1"/>
          <p:cNvSpPr>
            <a:spLocks noGrp="1"/>
          </p:cNvSpPr>
          <p:nvPr>
            <p:ph type="title"/>
          </p:nvPr>
        </p:nvSpPr>
        <p:spPr>
          <a:xfrm>
            <a:off x="175059" y="244698"/>
            <a:ext cx="8596668" cy="1320800"/>
          </a:xfrm>
        </p:spPr>
        <p:txBody>
          <a:bodyPr>
            <a:normAutofit fontScale="90000"/>
          </a:bodyPr>
          <a:lstStyle/>
          <a:p>
            <a:r>
              <a:rPr lang="en-US" dirty="0"/>
              <a:t>Data science process</a:t>
            </a:r>
            <a:br>
              <a:rPr lang="en-US" dirty="0"/>
            </a:br>
            <a:endParaRPr lang="en-US" dirty="0"/>
          </a:p>
        </p:txBody>
      </p:sp>
      <p:pic>
        <p:nvPicPr>
          <p:cNvPr id="6" name="Picture 5"/>
          <p:cNvPicPr>
            <a:picLocks noChangeAspect="1"/>
          </p:cNvPicPr>
          <p:nvPr/>
        </p:nvPicPr>
        <p:blipFill>
          <a:blip r:embed="rId2"/>
          <a:stretch>
            <a:fillRect/>
          </a:stretch>
        </p:blipFill>
        <p:spPr>
          <a:xfrm>
            <a:off x="7652152" y="1319883"/>
            <a:ext cx="3860625" cy="4481848"/>
          </a:xfrm>
          <a:prstGeom prst="rect">
            <a:avLst/>
          </a:prstGeom>
        </p:spPr>
      </p:pic>
    </p:spTree>
    <p:extLst>
      <p:ext uri="{BB962C8B-B14F-4D97-AF65-F5344CB8AC3E}">
        <p14:creationId xmlns:p14="http://schemas.microsoft.com/office/powerpoint/2010/main" val="302973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39373"/>
            <a:ext cx="8596668" cy="3880773"/>
          </a:xfrm>
        </p:spPr>
        <p:txBody>
          <a:bodyPr>
            <a:normAutofit fontScale="85000" lnSpcReduction="10000"/>
          </a:bodyPr>
          <a:lstStyle/>
          <a:p>
            <a:r>
              <a:rPr lang="en-US" dirty="0"/>
              <a:t>Need to select the variables want to include in model and a modeling technique. </a:t>
            </a:r>
          </a:p>
          <a:p>
            <a:r>
              <a:rPr lang="en-US" dirty="0"/>
              <a:t>Need to consider model performance and whether project meets all the requirements to use model, as well as other factors:</a:t>
            </a:r>
          </a:p>
          <a:p>
            <a:r>
              <a:rPr lang="en-US" dirty="0"/>
              <a:t> ■ Must the model be moved to a production environment and, if so, would it be easy to implement? </a:t>
            </a:r>
          </a:p>
          <a:p>
            <a:r>
              <a:rPr lang="en-US" dirty="0"/>
              <a:t>■ How difficult is the maintenance on the model: how long will it remain relevant if left untouched? </a:t>
            </a:r>
          </a:p>
          <a:p>
            <a:r>
              <a:rPr lang="en-US" dirty="0"/>
              <a:t>■ Does the model need to be easy to explain? When the thinking is done, it’s time for action.</a:t>
            </a:r>
          </a:p>
        </p:txBody>
      </p:sp>
      <p:sp>
        <p:nvSpPr>
          <p:cNvPr id="2" name="Title 1"/>
          <p:cNvSpPr>
            <a:spLocks noGrp="1"/>
          </p:cNvSpPr>
          <p:nvPr>
            <p:ph type="title"/>
          </p:nvPr>
        </p:nvSpPr>
        <p:spPr/>
        <p:txBody>
          <a:bodyPr/>
          <a:lstStyle/>
          <a:p>
            <a:r>
              <a:rPr lang="en-US" dirty="0"/>
              <a:t>Model and variable selection</a:t>
            </a:r>
          </a:p>
        </p:txBody>
      </p:sp>
    </p:spTree>
    <p:extLst>
      <p:ext uri="{BB962C8B-B14F-4D97-AF65-F5344CB8AC3E}">
        <p14:creationId xmlns:p14="http://schemas.microsoft.com/office/powerpoint/2010/main" val="346348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930431"/>
            <a:ext cx="9393945" cy="3880773"/>
          </a:xfrm>
        </p:spPr>
        <p:txBody>
          <a:bodyPr>
            <a:normAutofit fontScale="85000" lnSpcReduction="10000"/>
          </a:bodyPr>
          <a:lstStyle/>
          <a:p>
            <a:r>
              <a:rPr lang="en-US" dirty="0"/>
              <a:t>Once chosen a model, need to implement it in code. Most programming languages, such as Python, already have libraries such as </a:t>
            </a:r>
            <a:r>
              <a:rPr lang="en-US" dirty="0" err="1"/>
              <a:t>StatsModels</a:t>
            </a:r>
            <a:r>
              <a:rPr lang="en-US" dirty="0"/>
              <a:t> or </a:t>
            </a:r>
            <a:r>
              <a:rPr lang="en-US" dirty="0" err="1"/>
              <a:t>Scikit</a:t>
            </a:r>
            <a:r>
              <a:rPr lang="en-US" dirty="0"/>
              <a:t>-learn. </a:t>
            </a:r>
          </a:p>
          <a:p>
            <a:pPr algn="just"/>
            <a:r>
              <a:rPr lang="en-US" dirty="0"/>
              <a:t>These packages use several of the most popular techniques. </a:t>
            </a:r>
          </a:p>
          <a:p>
            <a:pPr algn="just"/>
            <a:r>
              <a:rPr lang="en-US" dirty="0"/>
              <a:t>Coding a model is a nontrivial task in most cases, so having these libraries available can speed up the process. </a:t>
            </a:r>
          </a:p>
          <a:p>
            <a:pPr algn="just"/>
            <a:r>
              <a:rPr lang="en-US" dirty="0"/>
              <a:t>in the following code, it’s fairly easy to use linear regression (figure) with </a:t>
            </a:r>
            <a:r>
              <a:rPr lang="en-US" dirty="0" err="1"/>
              <a:t>StatsModels</a:t>
            </a:r>
            <a:r>
              <a:rPr lang="en-US" dirty="0"/>
              <a:t> or </a:t>
            </a:r>
            <a:r>
              <a:rPr lang="en-US" dirty="0" err="1"/>
              <a:t>Scikit</a:t>
            </a:r>
            <a:r>
              <a:rPr lang="en-US" dirty="0"/>
              <a:t>-learn. </a:t>
            </a:r>
          </a:p>
          <a:p>
            <a:pPr algn="just"/>
            <a:r>
              <a:rPr lang="en-US" dirty="0"/>
              <a:t>The following listing shows the execution of a linear prediction model.</a:t>
            </a:r>
          </a:p>
          <a:p>
            <a:endParaRPr lang="en-US" dirty="0"/>
          </a:p>
        </p:txBody>
      </p:sp>
      <p:sp>
        <p:nvSpPr>
          <p:cNvPr id="2" name="Title 1"/>
          <p:cNvSpPr>
            <a:spLocks noGrp="1"/>
          </p:cNvSpPr>
          <p:nvPr>
            <p:ph type="title"/>
          </p:nvPr>
        </p:nvSpPr>
        <p:spPr>
          <a:xfrm>
            <a:off x="677334" y="143122"/>
            <a:ext cx="8596668" cy="1320800"/>
          </a:xfrm>
        </p:spPr>
        <p:txBody>
          <a:bodyPr/>
          <a:lstStyle/>
          <a:p>
            <a:r>
              <a:rPr lang="en-US" dirty="0"/>
              <a:t>Model execution</a:t>
            </a:r>
          </a:p>
        </p:txBody>
      </p:sp>
      <p:pic>
        <p:nvPicPr>
          <p:cNvPr id="4" name="Picture 3"/>
          <p:cNvPicPr>
            <a:picLocks noChangeAspect="1"/>
          </p:cNvPicPr>
          <p:nvPr/>
        </p:nvPicPr>
        <p:blipFill>
          <a:blip r:embed="rId2"/>
          <a:stretch>
            <a:fillRect/>
          </a:stretch>
        </p:blipFill>
        <p:spPr>
          <a:xfrm>
            <a:off x="1137766" y="3745948"/>
            <a:ext cx="5752430" cy="2796519"/>
          </a:xfrm>
          <a:prstGeom prst="rect">
            <a:avLst/>
          </a:prstGeom>
        </p:spPr>
      </p:pic>
    </p:spTree>
    <p:extLst>
      <p:ext uri="{BB962C8B-B14F-4D97-AF65-F5344CB8AC3E}">
        <p14:creationId xmlns:p14="http://schemas.microsoft.com/office/powerpoint/2010/main" val="201150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33849" y="3631842"/>
            <a:ext cx="4543425" cy="2675808"/>
          </a:xfrm>
          <a:prstGeom prst="rect">
            <a:avLst/>
          </a:prstGeom>
        </p:spPr>
      </p:pic>
      <p:sp>
        <p:nvSpPr>
          <p:cNvPr id="2" name="Title 1"/>
          <p:cNvSpPr>
            <a:spLocks noGrp="1"/>
          </p:cNvSpPr>
          <p:nvPr>
            <p:ph type="title"/>
          </p:nvPr>
        </p:nvSpPr>
        <p:spPr/>
        <p:txBody>
          <a:bodyPr/>
          <a:lstStyle/>
          <a:p>
            <a:r>
              <a:rPr lang="en-US" dirty="0"/>
              <a:t>Linear regression</a:t>
            </a:r>
          </a:p>
        </p:txBody>
      </p:sp>
      <p:sp>
        <p:nvSpPr>
          <p:cNvPr id="5" name="Content Placeholder 2"/>
          <p:cNvSpPr txBox="1">
            <a:spLocks/>
          </p:cNvSpPr>
          <p:nvPr/>
        </p:nvSpPr>
        <p:spPr>
          <a:xfrm>
            <a:off x="677334" y="1459671"/>
            <a:ext cx="9393945" cy="2642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For a linear regression, a “linear relation” between each x (predictor) and the y (target) variable is assumed, as shown in figure . </a:t>
            </a:r>
          </a:p>
          <a:p>
            <a:r>
              <a:rPr lang="en-US" dirty="0"/>
              <a:t>However, created the target variable, based on the predictor by adding a bit of randomness. </a:t>
            </a:r>
          </a:p>
          <a:p>
            <a:r>
              <a:rPr lang="en-US" dirty="0"/>
              <a:t>It shouldn’t come as a surprise that this gives us a well-fitting model. </a:t>
            </a:r>
          </a:p>
        </p:txBody>
      </p:sp>
    </p:spTree>
    <p:extLst>
      <p:ext uri="{BB962C8B-B14F-4D97-AF65-F5344CB8AC3E}">
        <p14:creationId xmlns:p14="http://schemas.microsoft.com/office/powerpoint/2010/main" val="1225184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1194674"/>
            <a:ext cx="8596668" cy="3880773"/>
          </a:xfrm>
        </p:spPr>
        <p:txBody>
          <a:bodyPr/>
          <a:lstStyle/>
          <a:p>
            <a:r>
              <a:rPr lang="en-US" dirty="0"/>
              <a:t>The </a:t>
            </a:r>
            <a:r>
              <a:rPr lang="en-US" dirty="0" err="1"/>
              <a:t>results.summary</a:t>
            </a:r>
            <a:r>
              <a:rPr lang="en-US" dirty="0"/>
              <a:t>() outputs the table in figure. </a:t>
            </a:r>
          </a:p>
          <a:p>
            <a:r>
              <a:rPr lang="en-US" dirty="0"/>
              <a:t> The exact outcome depends on the random variables.</a:t>
            </a:r>
          </a:p>
          <a:p>
            <a:endParaRPr lang="en-US" dirty="0"/>
          </a:p>
        </p:txBody>
      </p:sp>
      <p:sp>
        <p:nvSpPr>
          <p:cNvPr id="2" name="Title 1"/>
          <p:cNvSpPr>
            <a:spLocks noGrp="1"/>
          </p:cNvSpPr>
          <p:nvPr>
            <p:ph type="title"/>
          </p:nvPr>
        </p:nvSpPr>
        <p:spPr>
          <a:xfrm>
            <a:off x="309093" y="384476"/>
            <a:ext cx="9247031" cy="1320800"/>
          </a:xfrm>
        </p:spPr>
        <p:txBody>
          <a:bodyPr>
            <a:normAutofit fontScale="90000"/>
          </a:bodyPr>
          <a:lstStyle/>
          <a:p>
            <a:r>
              <a:rPr lang="en-US" dirty="0"/>
              <a:t>Linear regression model information output</a:t>
            </a:r>
          </a:p>
        </p:txBody>
      </p:sp>
      <p:pic>
        <p:nvPicPr>
          <p:cNvPr id="4" name="Picture 3"/>
          <p:cNvPicPr>
            <a:picLocks noChangeAspect="1"/>
          </p:cNvPicPr>
          <p:nvPr/>
        </p:nvPicPr>
        <p:blipFill>
          <a:blip r:embed="rId2"/>
          <a:stretch>
            <a:fillRect/>
          </a:stretch>
        </p:blipFill>
        <p:spPr>
          <a:xfrm>
            <a:off x="651590" y="2397603"/>
            <a:ext cx="6225727" cy="4016075"/>
          </a:xfrm>
          <a:prstGeom prst="rect">
            <a:avLst/>
          </a:prstGeom>
        </p:spPr>
      </p:pic>
    </p:spTree>
    <p:extLst>
      <p:ext uri="{BB962C8B-B14F-4D97-AF65-F5344CB8AC3E}">
        <p14:creationId xmlns:p14="http://schemas.microsoft.com/office/powerpoint/2010/main" val="69435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0775"/>
            <a:ext cx="8596668" cy="3880773"/>
          </a:xfrm>
        </p:spPr>
        <p:txBody>
          <a:bodyPr>
            <a:normAutofit fontScale="70000" lnSpcReduction="20000"/>
          </a:bodyPr>
          <a:lstStyle/>
          <a:p>
            <a:r>
              <a:rPr lang="en-US" dirty="0"/>
              <a:t>Working with a holdout sample helps to pick the best-performing model. </a:t>
            </a:r>
          </a:p>
          <a:p>
            <a:r>
              <a:rPr lang="en-US" dirty="0"/>
              <a:t>A holdout sample is a part of the data to leave out of the model building so it can be used to evaluate the model afterward. </a:t>
            </a:r>
          </a:p>
          <a:p>
            <a:r>
              <a:rPr lang="en-US" dirty="0"/>
              <a:t>The principle here is simple: the model should work on unseen data. </a:t>
            </a:r>
          </a:p>
          <a:p>
            <a:r>
              <a:rPr lang="en-US" dirty="0"/>
              <a:t>use only a fraction of data to estimate the model and the other part, the holdout sample, is kept out of the equation. </a:t>
            </a:r>
          </a:p>
          <a:p>
            <a:r>
              <a:rPr lang="en-US" dirty="0"/>
              <a:t>The model is then unleashed on the unseen data and error measures are calculated to evaluate it. </a:t>
            </a:r>
          </a:p>
          <a:p>
            <a:r>
              <a:rPr lang="en-US" dirty="0"/>
              <a:t>Multiple error measures are available in the equation, show the general idea on comparing models. </a:t>
            </a:r>
          </a:p>
          <a:p>
            <a:r>
              <a:rPr lang="en-US" dirty="0"/>
              <a:t>The error measure used in the example is the mean square error</a:t>
            </a:r>
          </a:p>
        </p:txBody>
      </p:sp>
      <p:sp>
        <p:nvSpPr>
          <p:cNvPr id="2" name="Title 1"/>
          <p:cNvSpPr>
            <a:spLocks noGrp="1"/>
          </p:cNvSpPr>
          <p:nvPr>
            <p:ph type="title"/>
          </p:nvPr>
        </p:nvSpPr>
        <p:spPr>
          <a:xfrm>
            <a:off x="677334" y="136686"/>
            <a:ext cx="8596668" cy="1320800"/>
          </a:xfrm>
        </p:spPr>
        <p:txBody>
          <a:bodyPr>
            <a:normAutofit fontScale="90000"/>
          </a:bodyPr>
          <a:lstStyle/>
          <a:p>
            <a:r>
              <a:rPr lang="en-US" dirty="0"/>
              <a:t>Model diagnostics and model comparison</a:t>
            </a:r>
          </a:p>
        </p:txBody>
      </p:sp>
      <p:pic>
        <p:nvPicPr>
          <p:cNvPr id="4" name="Picture 3"/>
          <p:cNvPicPr>
            <a:picLocks noChangeAspect="1"/>
          </p:cNvPicPr>
          <p:nvPr/>
        </p:nvPicPr>
        <p:blipFill>
          <a:blip r:embed="rId2"/>
          <a:stretch>
            <a:fillRect/>
          </a:stretch>
        </p:blipFill>
        <p:spPr>
          <a:xfrm>
            <a:off x="2284657" y="4855220"/>
            <a:ext cx="3459319" cy="1133455"/>
          </a:xfrm>
          <a:prstGeom prst="rect">
            <a:avLst/>
          </a:prstGeom>
        </p:spPr>
      </p:pic>
    </p:spTree>
    <p:extLst>
      <p:ext uri="{BB962C8B-B14F-4D97-AF65-F5344CB8AC3E}">
        <p14:creationId xmlns:p14="http://schemas.microsoft.com/office/powerpoint/2010/main" val="3784173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481" y="1074670"/>
            <a:ext cx="8596668" cy="4965522"/>
          </a:xfrm>
        </p:spPr>
        <p:txBody>
          <a:bodyPr>
            <a:normAutofit fontScale="85000" lnSpcReduction="10000"/>
          </a:bodyPr>
          <a:lstStyle/>
          <a:p>
            <a:pPr algn="just"/>
            <a:r>
              <a:rPr lang="en-US" dirty="0"/>
              <a:t>After successfully analyzed the data and built a well-performing model, </a:t>
            </a:r>
          </a:p>
          <a:p>
            <a:pPr algn="just"/>
            <a:r>
              <a:rPr lang="en-US" dirty="0"/>
              <a:t>Need to automate models. </a:t>
            </a:r>
          </a:p>
          <a:p>
            <a:pPr algn="just"/>
            <a:r>
              <a:rPr lang="en-US" dirty="0"/>
              <a:t>The last stage of the data science process is where soft skills will be most useful, and yes, they’re extremely important. </a:t>
            </a:r>
          </a:p>
          <a:p>
            <a:pPr algn="just"/>
            <a:r>
              <a:rPr lang="en-US" dirty="0"/>
              <a:t>Presentation and automation</a:t>
            </a:r>
          </a:p>
          <a:p>
            <a:pPr algn="just"/>
            <a:r>
              <a:rPr lang="en-US" dirty="0"/>
              <a:t>Finally, present the results to  business. </a:t>
            </a:r>
          </a:p>
          <a:p>
            <a:pPr algn="just"/>
            <a:r>
              <a:rPr lang="en-US" dirty="0"/>
              <a:t>These results can take many forms, ranging from presentations to research reports. </a:t>
            </a:r>
          </a:p>
          <a:p>
            <a:pPr algn="just"/>
            <a:r>
              <a:rPr lang="en-US" dirty="0"/>
              <a:t>Sometimes need to automate the execution of the process because the business will want to use the insights gained in another project or enable an operational process to use the outcome from  model.</a:t>
            </a:r>
          </a:p>
          <a:p>
            <a:endParaRPr lang="en-US" dirty="0"/>
          </a:p>
        </p:txBody>
      </p:sp>
      <p:sp>
        <p:nvSpPr>
          <p:cNvPr id="2" name="Title 1"/>
          <p:cNvSpPr>
            <a:spLocks noGrp="1"/>
          </p:cNvSpPr>
          <p:nvPr>
            <p:ph type="title"/>
          </p:nvPr>
        </p:nvSpPr>
        <p:spPr>
          <a:xfrm>
            <a:off x="212481" y="309092"/>
            <a:ext cx="9330764" cy="1531155"/>
          </a:xfrm>
        </p:spPr>
        <p:txBody>
          <a:bodyPr>
            <a:normAutofit/>
          </a:bodyPr>
          <a:lstStyle/>
          <a:p>
            <a:r>
              <a:rPr lang="en-US" sz="2000" b="1" dirty="0"/>
              <a:t>Step 6: Presenting findings and building applications on top of them </a:t>
            </a:r>
          </a:p>
        </p:txBody>
      </p:sp>
      <p:pic>
        <p:nvPicPr>
          <p:cNvPr id="4" name="Picture 3"/>
          <p:cNvPicPr>
            <a:picLocks noChangeAspect="1"/>
          </p:cNvPicPr>
          <p:nvPr/>
        </p:nvPicPr>
        <p:blipFill>
          <a:blip r:embed="rId2"/>
          <a:stretch>
            <a:fillRect/>
          </a:stretch>
        </p:blipFill>
        <p:spPr>
          <a:xfrm>
            <a:off x="9079604" y="1074669"/>
            <a:ext cx="2907541" cy="4012202"/>
          </a:xfrm>
          <a:prstGeom prst="rect">
            <a:avLst/>
          </a:prstGeom>
        </p:spPr>
      </p:pic>
    </p:spTree>
    <p:extLst>
      <p:ext uri="{BB962C8B-B14F-4D97-AF65-F5344CB8AC3E}">
        <p14:creationId xmlns:p14="http://schemas.microsoft.com/office/powerpoint/2010/main" val="3666446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86664"/>
            <a:ext cx="8596668" cy="5504287"/>
          </a:xfrm>
        </p:spPr>
        <p:txBody>
          <a:bodyPr>
            <a:normAutofit fontScale="85000" lnSpcReduction="20000"/>
          </a:bodyPr>
          <a:lstStyle/>
          <a:p>
            <a:pPr algn="just"/>
            <a:r>
              <a:rPr lang="en-US" dirty="0"/>
              <a:t>Data wrangling is a generic phrase capturing the range of tasks involved in preparing the data for analysis.</a:t>
            </a:r>
          </a:p>
          <a:p>
            <a:pPr algn="just"/>
            <a:r>
              <a:rPr lang="en-US" dirty="0"/>
              <a:t>Data wrangling begins with accessing data. Sometimes, access is gated on getting appropriate permission and making the corresponding changes in data infrastructure. </a:t>
            </a:r>
          </a:p>
          <a:p>
            <a:pPr algn="just"/>
            <a:r>
              <a:rPr lang="en-US" dirty="0"/>
              <a:t>Access also involves manipulating the locations and relationships between datasets. </a:t>
            </a:r>
          </a:p>
          <a:p>
            <a:pPr algn="just"/>
            <a:r>
              <a:rPr lang="en-US" dirty="0"/>
              <a:t>This kind of data wrangling involves everything from moving datasets around a folder hierarchy, to replicating datasets across warehouses for easier access, to analyzing differences between similar datasets and assessing overlaps and conflicts.</a:t>
            </a:r>
          </a:p>
          <a:p>
            <a:pPr algn="just"/>
            <a:r>
              <a:rPr lang="en-US" dirty="0"/>
              <a:t>After successfully accessed the data, the bulk of data wrangling work will involve transforming the data itself—manipulating the structure, granularity, accuracy, temporality, and scope of data to better align with analysis goals. </a:t>
            </a:r>
          </a:p>
        </p:txBody>
      </p:sp>
      <p:sp>
        <p:nvSpPr>
          <p:cNvPr id="2" name="Title 1"/>
          <p:cNvSpPr>
            <a:spLocks noGrp="1"/>
          </p:cNvSpPr>
          <p:nvPr>
            <p:ph type="title"/>
          </p:nvPr>
        </p:nvSpPr>
        <p:spPr>
          <a:xfrm>
            <a:off x="677334" y="326265"/>
            <a:ext cx="8596668" cy="1320800"/>
          </a:xfrm>
        </p:spPr>
        <p:txBody>
          <a:bodyPr/>
          <a:lstStyle/>
          <a:p>
            <a:r>
              <a:rPr lang="en-US" dirty="0"/>
              <a:t>Data Wrangling</a:t>
            </a:r>
          </a:p>
        </p:txBody>
      </p:sp>
    </p:spTree>
    <p:extLst>
      <p:ext uri="{BB962C8B-B14F-4D97-AF65-F5344CB8AC3E}">
        <p14:creationId xmlns:p14="http://schemas.microsoft.com/office/powerpoint/2010/main" val="2279233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030" y="819240"/>
            <a:ext cx="9470276" cy="5504287"/>
          </a:xfrm>
        </p:spPr>
        <p:txBody>
          <a:bodyPr>
            <a:normAutofit fontScale="70000" lnSpcReduction="20000"/>
          </a:bodyPr>
          <a:lstStyle/>
          <a:p>
            <a:pPr algn="just"/>
            <a:r>
              <a:rPr lang="en-US" dirty="0"/>
              <a:t>All of these transformations are best performed with tools that provide meaningful feedback (so that the manipulator is assured that the manipulations were successful). </a:t>
            </a:r>
          </a:p>
          <a:p>
            <a:pPr algn="just"/>
            <a:r>
              <a:rPr lang="en-US" dirty="0"/>
              <a:t>Refer to this feedback as profiling.</a:t>
            </a:r>
          </a:p>
          <a:p>
            <a:pPr algn="just"/>
            <a:r>
              <a:rPr lang="en-US" dirty="0"/>
              <a:t>In many cases, a predefined (and, hence, some‐ what generic) set of profiling feedback is sufficient to determine whether an applied transformation was successful. </a:t>
            </a:r>
          </a:p>
          <a:p>
            <a:pPr algn="just"/>
            <a:r>
              <a:rPr lang="en-US" dirty="0"/>
              <a:t>In other cases, customized profiling is required to make this determination.</a:t>
            </a:r>
          </a:p>
          <a:p>
            <a:pPr algn="just"/>
            <a:r>
              <a:rPr lang="en-US" dirty="0"/>
              <a:t> In either event, the bulk of data wrangling involves frequent iterations between transforming and profiling  data</a:t>
            </a:r>
          </a:p>
          <a:p>
            <a:r>
              <a:rPr lang="en-US" dirty="0"/>
              <a:t>A final set of data wrangling tasks can be understood as publishing. </a:t>
            </a:r>
          </a:p>
          <a:p>
            <a:r>
              <a:rPr lang="en-US" dirty="0"/>
              <a:t>Publishing is best understood from the perspective of what is published. </a:t>
            </a:r>
          </a:p>
          <a:p>
            <a:r>
              <a:rPr lang="en-US" dirty="0"/>
              <a:t>In some cases, what is published is a transformed version of the input datasets (e.g., in the design and creation of “refined” datasets). </a:t>
            </a:r>
          </a:p>
          <a:p>
            <a:r>
              <a:rPr lang="en-US" dirty="0"/>
              <a:t>In other cases, the published entity is the transformation logic itself (e.g., as a script that generates the range of statistics and insights in a regular report). </a:t>
            </a:r>
          </a:p>
          <a:p>
            <a:r>
              <a:rPr lang="en-US" dirty="0"/>
              <a:t>A final kind of publishing involves creating profiling metadata about the dataset. </a:t>
            </a:r>
          </a:p>
          <a:p>
            <a:r>
              <a:rPr lang="en-US" dirty="0"/>
              <a:t>These profiling reports are critical for managing automated data services and products.</a:t>
            </a:r>
          </a:p>
          <a:p>
            <a:endParaRPr lang="en-US" dirty="0"/>
          </a:p>
        </p:txBody>
      </p:sp>
      <p:sp>
        <p:nvSpPr>
          <p:cNvPr id="2" name="Title 1"/>
          <p:cNvSpPr>
            <a:spLocks noGrp="1"/>
          </p:cNvSpPr>
          <p:nvPr>
            <p:ph type="title"/>
          </p:nvPr>
        </p:nvSpPr>
        <p:spPr>
          <a:xfrm>
            <a:off x="497030" y="158840"/>
            <a:ext cx="8596668" cy="1320800"/>
          </a:xfrm>
        </p:spPr>
        <p:txBody>
          <a:bodyPr/>
          <a:lstStyle/>
          <a:p>
            <a:r>
              <a:rPr lang="en-US" dirty="0"/>
              <a:t>Continue…</a:t>
            </a:r>
          </a:p>
        </p:txBody>
      </p:sp>
    </p:spTree>
    <p:extLst>
      <p:ext uri="{BB962C8B-B14F-4D97-AF65-F5344CB8AC3E}">
        <p14:creationId xmlns:p14="http://schemas.microsoft.com/office/powerpoint/2010/main" val="2992027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241" y="895352"/>
            <a:ext cx="9084853" cy="5695524"/>
          </a:xfrm>
        </p:spPr>
        <p:txBody>
          <a:bodyPr>
            <a:normAutofit fontScale="77500" lnSpcReduction="20000"/>
          </a:bodyPr>
          <a:lstStyle/>
          <a:p>
            <a:r>
              <a:rPr lang="en-US" dirty="0"/>
              <a:t>A simple diagram illustrating the basic steps of data wrangling</a:t>
            </a:r>
          </a:p>
          <a:p>
            <a:endParaRPr lang="en-US" dirty="0"/>
          </a:p>
          <a:p>
            <a:endParaRPr lang="en-US" dirty="0"/>
          </a:p>
          <a:p>
            <a:endParaRPr lang="en-US" dirty="0"/>
          </a:p>
          <a:p>
            <a:endParaRPr lang="en-US" dirty="0"/>
          </a:p>
          <a:p>
            <a:endParaRPr lang="en-US" dirty="0"/>
          </a:p>
          <a:p>
            <a:endParaRPr lang="en-US" dirty="0"/>
          </a:p>
          <a:p>
            <a:pPr algn="just"/>
            <a:r>
              <a:rPr lang="en-US" dirty="0"/>
              <a:t>The above diagram illustrates the simple relationship between these data wrangling steps. </a:t>
            </a:r>
          </a:p>
          <a:p>
            <a:pPr algn="just"/>
            <a:r>
              <a:rPr lang="en-US" dirty="0"/>
              <a:t>Wrangling begins with access. From there, the bulk of time and energy is spent transforming and profiling the results of the transformation. </a:t>
            </a:r>
          </a:p>
          <a:p>
            <a:pPr algn="just"/>
            <a:r>
              <a:rPr lang="en-US" dirty="0"/>
              <a:t>Finally, the desired output is published for downstream consumption. Realistically, data wrangling is far more iterative.</a:t>
            </a:r>
          </a:p>
          <a:p>
            <a:pPr algn="just"/>
            <a:r>
              <a:rPr lang="en-US" dirty="0"/>
              <a:t> In addition to iterations between transforming and profiling the data, there are less frequent iterations that return to accessing data.</a:t>
            </a:r>
          </a:p>
        </p:txBody>
      </p:sp>
      <p:sp>
        <p:nvSpPr>
          <p:cNvPr id="2" name="Title 1"/>
          <p:cNvSpPr>
            <a:spLocks noGrp="1"/>
          </p:cNvSpPr>
          <p:nvPr>
            <p:ph type="title"/>
          </p:nvPr>
        </p:nvSpPr>
        <p:spPr>
          <a:xfrm>
            <a:off x="433241" y="234952"/>
            <a:ext cx="8596668" cy="1320800"/>
          </a:xfrm>
        </p:spPr>
        <p:txBody>
          <a:bodyPr/>
          <a:lstStyle/>
          <a:p>
            <a:r>
              <a:rPr lang="en-US" dirty="0"/>
              <a:t>Continue…</a:t>
            </a:r>
          </a:p>
        </p:txBody>
      </p:sp>
      <p:pic>
        <p:nvPicPr>
          <p:cNvPr id="5" name="Picture 4"/>
          <p:cNvPicPr>
            <a:picLocks noChangeAspect="1"/>
          </p:cNvPicPr>
          <p:nvPr/>
        </p:nvPicPr>
        <p:blipFill>
          <a:blip r:embed="rId2"/>
          <a:stretch>
            <a:fillRect/>
          </a:stretch>
        </p:blipFill>
        <p:spPr>
          <a:xfrm>
            <a:off x="1020876" y="1411174"/>
            <a:ext cx="6037689" cy="1959362"/>
          </a:xfrm>
          <a:prstGeom prst="rect">
            <a:avLst/>
          </a:prstGeom>
        </p:spPr>
      </p:pic>
    </p:spTree>
    <p:extLst>
      <p:ext uri="{BB962C8B-B14F-4D97-AF65-F5344CB8AC3E}">
        <p14:creationId xmlns:p14="http://schemas.microsoft.com/office/powerpoint/2010/main" val="619765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506829"/>
            <a:ext cx="9046215" cy="4534534"/>
          </a:xfrm>
        </p:spPr>
        <p:txBody>
          <a:bodyPr>
            <a:normAutofit fontScale="77500" lnSpcReduction="20000"/>
          </a:bodyPr>
          <a:lstStyle/>
          <a:p>
            <a:pPr algn="just"/>
            <a:r>
              <a:rPr lang="en-US" dirty="0"/>
              <a:t>After publishing a result, the output is not exactly correct and need to apply additional transformations or expose some additional profiling results. </a:t>
            </a:r>
          </a:p>
          <a:p>
            <a:pPr algn="just"/>
            <a:r>
              <a:rPr lang="en-US" dirty="0"/>
              <a:t>These iterations are captured in </a:t>
            </a:r>
            <a:r>
              <a:rPr lang="en-US" dirty="0">
                <a:solidFill>
                  <a:schemeClr val="tx1"/>
                </a:solidFill>
              </a:rPr>
              <a:t>the diagram.</a:t>
            </a:r>
          </a:p>
          <a:p>
            <a:pPr algn="just"/>
            <a:r>
              <a:rPr lang="en-US" dirty="0"/>
              <a:t>The work begins by obtaining access to data. </a:t>
            </a:r>
          </a:p>
          <a:p>
            <a:pPr algn="just"/>
            <a:r>
              <a:rPr lang="en-US" dirty="0"/>
              <a:t>The dataset in a file and need to do little more than double-click to open it. </a:t>
            </a:r>
          </a:p>
          <a:p>
            <a:pPr algn="just"/>
            <a:r>
              <a:rPr lang="en-US" dirty="0"/>
              <a:t>In other cases, might need to submit a request for access and obtain the necessary credentials. </a:t>
            </a:r>
          </a:p>
          <a:p>
            <a:pPr algn="just"/>
            <a:r>
              <a:rPr lang="en-US" dirty="0"/>
              <a:t>With the data in hand, the bulk of data wrangling involves iterating between applying transformations and assessing the impact of those transformations through profiling. </a:t>
            </a:r>
          </a:p>
          <a:p>
            <a:pPr algn="just"/>
            <a:r>
              <a:rPr lang="en-US" dirty="0"/>
              <a:t>After have the modified dataset as desired, or authored a robust data transformation script, or produced the profiling statistics and visualizations that showcase aspects of the dataset, any or all of these outputs must be published. </a:t>
            </a:r>
          </a:p>
          <a:p>
            <a:endParaRPr lang="en-US" dirty="0"/>
          </a:p>
        </p:txBody>
      </p:sp>
      <p:sp>
        <p:nvSpPr>
          <p:cNvPr id="2" name="Title 1"/>
          <p:cNvSpPr>
            <a:spLocks noGrp="1"/>
          </p:cNvSpPr>
          <p:nvPr>
            <p:ph type="title"/>
          </p:nvPr>
        </p:nvSpPr>
        <p:spPr/>
        <p:txBody>
          <a:bodyPr/>
          <a:lstStyle/>
          <a:p>
            <a:r>
              <a:rPr lang="en-US" dirty="0"/>
              <a:t>Continue…</a:t>
            </a:r>
          </a:p>
        </p:txBody>
      </p:sp>
    </p:spTree>
    <p:extLst>
      <p:ext uri="{BB962C8B-B14F-4D97-AF65-F5344CB8AC3E}">
        <p14:creationId xmlns:p14="http://schemas.microsoft.com/office/powerpoint/2010/main" val="88148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666" y="1270000"/>
            <a:ext cx="9290914" cy="5220952"/>
          </a:xfrm>
        </p:spPr>
        <p:txBody>
          <a:bodyPr>
            <a:normAutofit fontScale="77500" lnSpcReduction="20000"/>
          </a:bodyPr>
          <a:lstStyle/>
          <a:p>
            <a:pPr algn="just"/>
            <a:r>
              <a:rPr lang="en-US" b="1" u="sng" dirty="0"/>
              <a:t>1. Setting the research goal</a:t>
            </a:r>
          </a:p>
          <a:p>
            <a:pPr algn="just"/>
            <a:r>
              <a:rPr lang="en-US" dirty="0"/>
              <a:t>Data science is mostly applied in the context of an organization. </a:t>
            </a:r>
          </a:p>
          <a:p>
            <a:pPr algn="just"/>
            <a:r>
              <a:rPr lang="en-US" dirty="0"/>
              <a:t>When the business asks to perform a data science project, first prepare a project charter. </a:t>
            </a:r>
          </a:p>
          <a:p>
            <a:pPr algn="just"/>
            <a:r>
              <a:rPr lang="en-US" dirty="0"/>
              <a:t>This charter contains information such as what is the work going to research, how the company benefits from that, what data and resources you need, a timetable, and deliverables.</a:t>
            </a:r>
          </a:p>
          <a:p>
            <a:pPr algn="just"/>
            <a:r>
              <a:rPr lang="en-US" b="1" u="sng" dirty="0"/>
              <a:t>2. Retrieving data</a:t>
            </a:r>
          </a:p>
          <a:p>
            <a:pPr algn="just"/>
            <a:r>
              <a:rPr lang="en-US" dirty="0"/>
              <a:t>The second step is to collect data. </a:t>
            </a:r>
          </a:p>
          <a:p>
            <a:pPr algn="just"/>
            <a:r>
              <a:rPr lang="en-US" dirty="0"/>
              <a:t>Stated in the project charter which data is need and where can find it. </a:t>
            </a:r>
          </a:p>
          <a:p>
            <a:pPr algn="just"/>
            <a:r>
              <a:rPr lang="en-US" dirty="0"/>
              <a:t>In this step ensure to use the data in  program, which means checking the existence of, quality, and access to the data. </a:t>
            </a:r>
          </a:p>
          <a:p>
            <a:pPr algn="just"/>
            <a:r>
              <a:rPr lang="en-US" dirty="0"/>
              <a:t>Data can also be delivered by third-party companies and takes many forms ranging from Excel spreadsheets to different types of databases.</a:t>
            </a:r>
          </a:p>
          <a:p>
            <a:pPr algn="just"/>
            <a:endParaRPr lang="en-US" b="1" u="sng" dirty="0"/>
          </a:p>
          <a:p>
            <a:pPr algn="just"/>
            <a:endParaRPr lang="en-US" dirty="0"/>
          </a:p>
        </p:txBody>
      </p:sp>
      <p:sp>
        <p:nvSpPr>
          <p:cNvPr id="2" name="Title 1"/>
          <p:cNvSpPr>
            <a:spLocks noGrp="1"/>
          </p:cNvSpPr>
          <p:nvPr>
            <p:ph type="title"/>
          </p:nvPr>
        </p:nvSpPr>
        <p:spPr>
          <a:xfrm>
            <a:off x="535666" y="609600"/>
            <a:ext cx="8596668" cy="1320800"/>
          </a:xfrm>
        </p:spPr>
        <p:txBody>
          <a:bodyPr>
            <a:normAutofit fontScale="90000"/>
          </a:bodyPr>
          <a:lstStyle/>
          <a:p>
            <a:r>
              <a:rPr lang="en-US" dirty="0"/>
              <a:t>Data science process</a:t>
            </a:r>
            <a:br>
              <a:rPr lang="en-US" dirty="0"/>
            </a:br>
            <a:endParaRPr lang="en-US" dirty="0"/>
          </a:p>
        </p:txBody>
      </p:sp>
    </p:spTree>
    <p:extLst>
      <p:ext uri="{BB962C8B-B14F-4D97-AF65-F5344CB8AC3E}">
        <p14:creationId xmlns:p14="http://schemas.microsoft.com/office/powerpoint/2010/main" val="290223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13614"/>
            <a:ext cx="8596668" cy="4922792"/>
          </a:xfrm>
        </p:spPr>
        <p:txBody>
          <a:bodyPr>
            <a:normAutofit fontScale="70000" lnSpcReduction="20000"/>
          </a:bodyPr>
          <a:lstStyle/>
          <a:p>
            <a:r>
              <a:rPr lang="en-US" b="1" u="sng" dirty="0"/>
              <a:t>3. Data Preparation</a:t>
            </a:r>
          </a:p>
          <a:p>
            <a:pPr algn="just"/>
            <a:r>
              <a:rPr lang="en-US" dirty="0"/>
              <a:t>Data collection is an error-prone process; </a:t>
            </a:r>
          </a:p>
          <a:p>
            <a:pPr algn="just"/>
            <a:r>
              <a:rPr lang="en-US" dirty="0"/>
              <a:t>In this phase enhance the quality of the data and prepare it for use in subsequent steps. </a:t>
            </a:r>
          </a:p>
          <a:p>
            <a:pPr algn="just"/>
            <a:r>
              <a:rPr lang="en-US" dirty="0"/>
              <a:t>This phase consists of three sub phases: </a:t>
            </a:r>
          </a:p>
          <a:p>
            <a:pPr lvl="1" algn="just"/>
            <a:r>
              <a:rPr lang="en-US" dirty="0"/>
              <a:t>data cleansing removes false values from a data source and inconsistencies across data sources, </a:t>
            </a:r>
          </a:p>
          <a:p>
            <a:pPr lvl="1" algn="just"/>
            <a:r>
              <a:rPr lang="en-US" dirty="0"/>
              <a:t>data integration enriches data sources by combining information from multiple data sources, and </a:t>
            </a:r>
          </a:p>
          <a:p>
            <a:pPr lvl="1" algn="just"/>
            <a:r>
              <a:rPr lang="en-US" dirty="0"/>
              <a:t>data transformation ensures that the data is in a suitable format for use in  models.</a:t>
            </a:r>
          </a:p>
          <a:p>
            <a:pPr algn="just"/>
            <a:r>
              <a:rPr lang="en-US" b="1" u="sng" dirty="0"/>
              <a:t>4. Data exploration</a:t>
            </a:r>
          </a:p>
          <a:p>
            <a:pPr lvl="1" algn="just"/>
            <a:r>
              <a:rPr lang="en-US" dirty="0"/>
              <a:t>Data exploration is concerned with building a deeper understanding of  data. </a:t>
            </a:r>
          </a:p>
          <a:p>
            <a:pPr lvl="1" algn="just"/>
            <a:r>
              <a:rPr lang="en-US" dirty="0"/>
              <a:t>Try to understand how variables interact with each other, the distribution of the data, and whether there are outliers.</a:t>
            </a:r>
          </a:p>
          <a:p>
            <a:pPr lvl="1" algn="just"/>
            <a:r>
              <a:rPr lang="en-US" dirty="0"/>
              <a:t> To achieve this mainly use descriptive statistics, visual techniques, and simple modeling.</a:t>
            </a:r>
          </a:p>
          <a:p>
            <a:pPr lvl="1" algn="just"/>
            <a:r>
              <a:rPr lang="en-US" dirty="0"/>
              <a:t> This step often goes by the abbreviation EDA, for Exploratory Data Analysis</a:t>
            </a:r>
          </a:p>
          <a:p>
            <a:pPr algn="just"/>
            <a:endParaRPr lang="en-US" b="1" u="sng" dirty="0"/>
          </a:p>
          <a:p>
            <a:pPr algn="just"/>
            <a:endParaRPr lang="en-US" b="1" u="sng" dirty="0"/>
          </a:p>
          <a:p>
            <a:pPr lvl="1" algn="just"/>
            <a:endParaRPr lang="en-US" dirty="0"/>
          </a:p>
        </p:txBody>
      </p:sp>
      <p:sp>
        <p:nvSpPr>
          <p:cNvPr id="2" name="Title 1"/>
          <p:cNvSpPr>
            <a:spLocks noGrp="1"/>
          </p:cNvSpPr>
          <p:nvPr>
            <p:ph type="title"/>
          </p:nvPr>
        </p:nvSpPr>
        <p:spPr/>
        <p:txBody>
          <a:bodyPr>
            <a:normAutofit fontScale="90000"/>
          </a:bodyPr>
          <a:lstStyle/>
          <a:p>
            <a:r>
              <a:rPr lang="en-US" dirty="0"/>
              <a:t>Continue…</a:t>
            </a:r>
            <a:br>
              <a:rPr lang="en-US" dirty="0"/>
            </a:br>
            <a:r>
              <a:rPr lang="en-US" dirty="0"/>
              <a:t> </a:t>
            </a:r>
          </a:p>
        </p:txBody>
      </p:sp>
    </p:spTree>
    <p:extLst>
      <p:ext uri="{BB962C8B-B14F-4D97-AF65-F5344CB8AC3E}">
        <p14:creationId xmlns:p14="http://schemas.microsoft.com/office/powerpoint/2010/main" val="51900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19239"/>
            <a:ext cx="8596668" cy="5620197"/>
          </a:xfrm>
        </p:spPr>
        <p:txBody>
          <a:bodyPr>
            <a:normAutofit fontScale="85000" lnSpcReduction="20000"/>
          </a:bodyPr>
          <a:lstStyle/>
          <a:p>
            <a:r>
              <a:rPr lang="en-US" b="1" u="sng" dirty="0"/>
              <a:t>5. Data modeling or model building</a:t>
            </a:r>
          </a:p>
          <a:p>
            <a:pPr algn="just"/>
            <a:r>
              <a:rPr lang="en-US" dirty="0"/>
              <a:t>In this phase use models, domain knowledge, and insights about the data found in the previous steps to answer the research question. </a:t>
            </a:r>
          </a:p>
          <a:p>
            <a:pPr algn="just"/>
            <a:r>
              <a:rPr lang="en-US" dirty="0"/>
              <a:t>Select a technique from the fields of statistics, machine learning, operations research, and so on. </a:t>
            </a:r>
          </a:p>
          <a:p>
            <a:pPr algn="just"/>
            <a:r>
              <a:rPr lang="en-US" dirty="0"/>
              <a:t>Building a model is an iterative process that involves selecting the variables for the model, executing the model, and model diagnostics. </a:t>
            </a:r>
          </a:p>
          <a:p>
            <a:pPr algn="just"/>
            <a:r>
              <a:rPr lang="en-US" b="1" u="sng" dirty="0"/>
              <a:t>6. Presentation and automation</a:t>
            </a:r>
          </a:p>
          <a:p>
            <a:pPr algn="just"/>
            <a:r>
              <a:rPr lang="en-US" dirty="0"/>
              <a:t>Finally, present the results to  business. </a:t>
            </a:r>
          </a:p>
          <a:p>
            <a:pPr algn="just"/>
            <a:r>
              <a:rPr lang="en-US" dirty="0"/>
              <a:t>These results can take many forms, ranging from presentations to research reports. </a:t>
            </a:r>
          </a:p>
          <a:p>
            <a:pPr algn="just"/>
            <a:r>
              <a:rPr lang="en-US" dirty="0"/>
              <a:t>Sometimes need to automate the execution of the process because the business will want to use the insights gained in another project or enable an operational process to use the outcome from  model.</a:t>
            </a:r>
          </a:p>
          <a:p>
            <a:endParaRPr lang="en-US" dirty="0"/>
          </a:p>
        </p:txBody>
      </p:sp>
      <p:sp>
        <p:nvSpPr>
          <p:cNvPr id="2" name="Title 1"/>
          <p:cNvSpPr>
            <a:spLocks noGrp="1"/>
          </p:cNvSpPr>
          <p:nvPr>
            <p:ph type="title"/>
          </p:nvPr>
        </p:nvSpPr>
        <p:spPr>
          <a:xfrm>
            <a:off x="677334" y="158840"/>
            <a:ext cx="8596668" cy="1320800"/>
          </a:xfrm>
        </p:spPr>
        <p:txBody>
          <a:bodyPr>
            <a:normAutofit fontScale="90000"/>
          </a:bodyPr>
          <a:lstStyle/>
          <a:p>
            <a:r>
              <a:rPr lang="en-US" dirty="0"/>
              <a:t>Continue…</a:t>
            </a:r>
            <a:br>
              <a:rPr lang="en-US" dirty="0"/>
            </a:br>
            <a:endParaRPr lang="en-US" dirty="0"/>
          </a:p>
        </p:txBody>
      </p:sp>
    </p:spTree>
    <p:extLst>
      <p:ext uri="{BB962C8B-B14F-4D97-AF65-F5344CB8AC3E}">
        <p14:creationId xmlns:p14="http://schemas.microsoft.com/office/powerpoint/2010/main" val="57476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a:xfrm>
            <a:off x="162179" y="0"/>
            <a:ext cx="8596668" cy="1320800"/>
          </a:xfrm>
        </p:spPr>
        <p:txBody>
          <a:bodyPr>
            <a:normAutofit fontScale="90000"/>
          </a:bodyPr>
          <a:lstStyle/>
          <a:p>
            <a:r>
              <a:rPr lang="en-US" dirty="0"/>
              <a:t>Overview of Data science process</a:t>
            </a:r>
          </a:p>
        </p:txBody>
      </p:sp>
      <p:pic>
        <p:nvPicPr>
          <p:cNvPr id="4" name="Picture 3"/>
          <p:cNvPicPr>
            <a:picLocks noChangeAspect="1"/>
          </p:cNvPicPr>
          <p:nvPr/>
        </p:nvPicPr>
        <p:blipFill>
          <a:blip r:embed="rId2"/>
          <a:stretch>
            <a:fillRect/>
          </a:stretch>
        </p:blipFill>
        <p:spPr>
          <a:xfrm>
            <a:off x="438629" y="592474"/>
            <a:ext cx="5653825" cy="6036614"/>
          </a:xfrm>
          <a:prstGeom prst="rect">
            <a:avLst/>
          </a:prstGeom>
        </p:spPr>
      </p:pic>
    </p:spTree>
    <p:extLst>
      <p:ext uri="{BB962C8B-B14F-4D97-AF65-F5344CB8AC3E}">
        <p14:creationId xmlns:p14="http://schemas.microsoft.com/office/powerpoint/2010/main" val="3181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591" y="1198757"/>
            <a:ext cx="8812864" cy="5363029"/>
          </a:xfrm>
        </p:spPr>
        <p:txBody>
          <a:bodyPr>
            <a:normAutofit fontScale="77500" lnSpcReduction="20000"/>
          </a:bodyPr>
          <a:lstStyle/>
          <a:p>
            <a:pPr algn="just"/>
            <a:r>
              <a:rPr lang="en-US" dirty="0"/>
              <a:t>A project starts by understanding the what, the why, and the how the project.</a:t>
            </a:r>
          </a:p>
          <a:p>
            <a:pPr algn="just"/>
            <a:r>
              <a:rPr lang="en-US" dirty="0"/>
              <a:t>What does the company expect you to do? And why does management place such a value on your research? </a:t>
            </a:r>
          </a:p>
          <a:p>
            <a:pPr algn="just"/>
            <a:r>
              <a:rPr lang="en-US" dirty="0"/>
              <a:t>Is it part of a bigger strategic picture or a “lone wolf” project originating from an opportunity someone detected? </a:t>
            </a:r>
          </a:p>
          <a:p>
            <a:r>
              <a:rPr lang="en-US" dirty="0"/>
              <a:t>Project Charter Creation</a:t>
            </a:r>
          </a:p>
          <a:p>
            <a:r>
              <a:rPr lang="en-US" dirty="0"/>
              <a:t>A project charter requires teamwork, and your input covers at least the following: </a:t>
            </a:r>
          </a:p>
          <a:p>
            <a:r>
              <a:rPr lang="en-US" dirty="0"/>
              <a:t>■ A clear research goal </a:t>
            </a:r>
          </a:p>
          <a:p>
            <a:r>
              <a:rPr lang="en-US" dirty="0"/>
              <a:t>■ The project mission and context </a:t>
            </a:r>
          </a:p>
          <a:p>
            <a:r>
              <a:rPr lang="en-US" dirty="0"/>
              <a:t>■ How you’re going to perform your analysis</a:t>
            </a:r>
          </a:p>
          <a:p>
            <a:r>
              <a:rPr lang="en-US" dirty="0"/>
              <a:t> ■ What resources you expect to use</a:t>
            </a:r>
          </a:p>
          <a:p>
            <a:r>
              <a:rPr lang="en-US" dirty="0"/>
              <a:t> ■ Proof that it’s an achievable project, or proof of concepts</a:t>
            </a:r>
          </a:p>
          <a:p>
            <a:r>
              <a:rPr lang="en-US" dirty="0"/>
              <a:t> ■ Deliverables and a measure of success </a:t>
            </a:r>
          </a:p>
          <a:p>
            <a:r>
              <a:rPr lang="en-US" dirty="0"/>
              <a:t>■ A timeline</a:t>
            </a:r>
          </a:p>
        </p:txBody>
      </p:sp>
      <p:sp>
        <p:nvSpPr>
          <p:cNvPr id="2" name="Title 1"/>
          <p:cNvSpPr>
            <a:spLocks noGrp="1"/>
          </p:cNvSpPr>
          <p:nvPr>
            <p:ph type="title"/>
          </p:nvPr>
        </p:nvSpPr>
        <p:spPr>
          <a:xfrm>
            <a:off x="176590" y="174171"/>
            <a:ext cx="11122781" cy="1320800"/>
          </a:xfrm>
        </p:spPr>
        <p:txBody>
          <a:bodyPr>
            <a:normAutofit/>
          </a:bodyPr>
          <a:lstStyle/>
          <a:p>
            <a:r>
              <a:rPr lang="en-US" sz="2800" dirty="0"/>
              <a:t>Step 1: Defining research goals and                                                                       creating a project charter</a:t>
            </a:r>
          </a:p>
        </p:txBody>
      </p:sp>
      <p:pic>
        <p:nvPicPr>
          <p:cNvPr id="5" name="Picture 4"/>
          <p:cNvPicPr>
            <a:picLocks noChangeAspect="1"/>
          </p:cNvPicPr>
          <p:nvPr/>
        </p:nvPicPr>
        <p:blipFill>
          <a:blip r:embed="rId2"/>
          <a:stretch>
            <a:fillRect/>
          </a:stretch>
        </p:blipFill>
        <p:spPr>
          <a:xfrm>
            <a:off x="9196144" y="1020672"/>
            <a:ext cx="2884239" cy="5719197"/>
          </a:xfrm>
          <a:prstGeom prst="rect">
            <a:avLst/>
          </a:prstGeom>
        </p:spPr>
      </p:pic>
    </p:spTree>
    <p:extLst>
      <p:ext uri="{BB962C8B-B14F-4D97-AF65-F5344CB8AC3E}">
        <p14:creationId xmlns:p14="http://schemas.microsoft.com/office/powerpoint/2010/main" val="239211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349" y="1042564"/>
            <a:ext cx="8012495" cy="4752929"/>
          </a:xfrm>
        </p:spPr>
        <p:txBody>
          <a:bodyPr>
            <a:normAutofit fontScale="92500" lnSpcReduction="20000"/>
          </a:bodyPr>
          <a:lstStyle/>
          <a:p>
            <a:pPr algn="just"/>
            <a:endParaRPr lang="en-US" dirty="0"/>
          </a:p>
          <a:p>
            <a:pPr algn="just"/>
            <a:r>
              <a:rPr lang="en-US" dirty="0"/>
              <a:t>Data can be stored in many forms, ranging from simple text files to tables in a database. </a:t>
            </a:r>
          </a:p>
          <a:p>
            <a:pPr algn="just"/>
            <a:r>
              <a:rPr lang="en-US" dirty="0"/>
              <a:t>The objective is acquiring all the needed data. </a:t>
            </a:r>
          </a:p>
          <a:p>
            <a:pPr algn="just"/>
            <a:r>
              <a:rPr lang="en-US" dirty="0"/>
              <a:t>This may be difficult, and even if succeed, data is often like a diamond in the rough: it needs polishing to be of any use.</a:t>
            </a:r>
          </a:p>
          <a:p>
            <a:pPr algn="just"/>
            <a:r>
              <a:rPr lang="en-US" dirty="0"/>
              <a:t>This data can be stored in official data repositories such as databases, data marts, data warehouses, and data lakes maintained by a team of IT professionals. </a:t>
            </a:r>
          </a:p>
          <a:p>
            <a:pPr algn="just"/>
            <a:r>
              <a:rPr lang="en-US" dirty="0"/>
              <a:t>The primary goal of a database is data storage, while a data warehouse is designed for reading and analyzing that data. </a:t>
            </a:r>
          </a:p>
          <a:p>
            <a:endParaRPr lang="en-US" dirty="0"/>
          </a:p>
          <a:p>
            <a:endParaRPr lang="en-US" dirty="0"/>
          </a:p>
        </p:txBody>
      </p:sp>
      <p:sp>
        <p:nvSpPr>
          <p:cNvPr id="2" name="Title 1"/>
          <p:cNvSpPr>
            <a:spLocks noGrp="1"/>
          </p:cNvSpPr>
          <p:nvPr>
            <p:ph type="title"/>
          </p:nvPr>
        </p:nvSpPr>
        <p:spPr>
          <a:xfrm>
            <a:off x="64263" y="171901"/>
            <a:ext cx="8596668" cy="1320800"/>
          </a:xfrm>
        </p:spPr>
        <p:txBody>
          <a:bodyPr/>
          <a:lstStyle/>
          <a:p>
            <a:r>
              <a:rPr lang="en-US" dirty="0"/>
              <a:t>Step 2: Retrieving data</a:t>
            </a:r>
          </a:p>
        </p:txBody>
      </p:sp>
      <p:pic>
        <p:nvPicPr>
          <p:cNvPr id="5" name="Picture 4"/>
          <p:cNvPicPr>
            <a:picLocks noChangeAspect="1"/>
          </p:cNvPicPr>
          <p:nvPr/>
        </p:nvPicPr>
        <p:blipFill>
          <a:blip r:embed="rId2"/>
          <a:stretch>
            <a:fillRect/>
          </a:stretch>
        </p:blipFill>
        <p:spPr>
          <a:xfrm>
            <a:off x="8705850" y="1535151"/>
            <a:ext cx="3486150" cy="2895600"/>
          </a:xfrm>
          <a:prstGeom prst="rect">
            <a:avLst/>
          </a:prstGeom>
        </p:spPr>
      </p:pic>
    </p:spTree>
    <p:extLst>
      <p:ext uri="{BB962C8B-B14F-4D97-AF65-F5344CB8AC3E}">
        <p14:creationId xmlns:p14="http://schemas.microsoft.com/office/powerpoint/2010/main" val="155414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26635"/>
            <a:ext cx="8596668" cy="4814728"/>
          </a:xfrm>
        </p:spPr>
        <p:txBody>
          <a:bodyPr/>
          <a:lstStyle/>
          <a:p>
            <a:pPr algn="just"/>
            <a:r>
              <a:rPr lang="en-US" dirty="0"/>
              <a:t>A data mart is a subset of the data warehouse and geared toward serving a specific business unit.</a:t>
            </a:r>
          </a:p>
          <a:p>
            <a:pPr algn="just"/>
            <a:r>
              <a:rPr lang="en-US" dirty="0"/>
              <a:t> While data warehouses and data marts are home to preprocessed data, data lakes contains data in its natural or raw format. </a:t>
            </a:r>
          </a:p>
          <a:p>
            <a:pPr algn="just"/>
            <a:r>
              <a:rPr lang="en-US" dirty="0"/>
              <a:t>But the possibility exists that data still resides in Excel files on the desktop of a domain expert. </a:t>
            </a:r>
          </a:p>
          <a:p>
            <a:endParaRPr lang="en-US" dirty="0"/>
          </a:p>
        </p:txBody>
      </p:sp>
      <p:sp>
        <p:nvSpPr>
          <p:cNvPr id="2" name="Title 1"/>
          <p:cNvSpPr>
            <a:spLocks noGrp="1"/>
          </p:cNvSpPr>
          <p:nvPr>
            <p:ph type="title"/>
          </p:nvPr>
        </p:nvSpPr>
        <p:spPr/>
        <p:txBody>
          <a:bodyPr/>
          <a:lstStyle/>
          <a:p>
            <a:r>
              <a:rPr lang="en-US" dirty="0"/>
              <a:t>Continue…</a:t>
            </a:r>
          </a:p>
        </p:txBody>
      </p:sp>
      <p:pic>
        <p:nvPicPr>
          <p:cNvPr id="4" name="Picture 3"/>
          <p:cNvPicPr>
            <a:picLocks noChangeAspect="1"/>
          </p:cNvPicPr>
          <p:nvPr/>
        </p:nvPicPr>
        <p:blipFill>
          <a:blip r:embed="rId2"/>
          <a:stretch>
            <a:fillRect/>
          </a:stretch>
        </p:blipFill>
        <p:spPr>
          <a:xfrm>
            <a:off x="1123469" y="3271678"/>
            <a:ext cx="6093098" cy="2769685"/>
          </a:xfrm>
          <a:prstGeom prst="rect">
            <a:avLst/>
          </a:prstGeom>
        </p:spPr>
      </p:pic>
    </p:spTree>
    <p:extLst>
      <p:ext uri="{BB962C8B-B14F-4D97-AF65-F5344CB8AC3E}">
        <p14:creationId xmlns:p14="http://schemas.microsoft.com/office/powerpoint/2010/main" val="1718525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Theme1" id="{FE8CB947-4380-4B73-A902-14BBC51DACD5}" vid="{F762C49F-63C0-40CF-8A11-19A1087A02D2}"/>
    </a:ext>
  </a:extLst>
</a:theme>
</file>

<file path=docProps/app.xml><?xml version="1.0" encoding="utf-8"?>
<Properties xmlns="http://schemas.openxmlformats.org/officeDocument/2006/extended-properties" xmlns:vt="http://schemas.openxmlformats.org/officeDocument/2006/docPropsVTypes">
  <Template>Theme1</Template>
  <TotalTime>1090</TotalTime>
  <Words>2724</Words>
  <Application>Microsoft Office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Lucida Sans Unicode</vt:lpstr>
      <vt:lpstr>Verdana</vt:lpstr>
      <vt:lpstr>Wingdings 2</vt:lpstr>
      <vt:lpstr>Wingdings 3</vt:lpstr>
      <vt:lpstr>Theme1</vt:lpstr>
      <vt:lpstr>Session 4                                      Data Science Process and Data Wrangling                          </vt:lpstr>
      <vt:lpstr>Data science process </vt:lpstr>
      <vt:lpstr>Data science process </vt:lpstr>
      <vt:lpstr>Continue…  </vt:lpstr>
      <vt:lpstr>Continue… </vt:lpstr>
      <vt:lpstr>Overview of Data science process</vt:lpstr>
      <vt:lpstr>Step 1: Defining research goals and                                                                       creating a project charter</vt:lpstr>
      <vt:lpstr>Step 2: Retrieving data</vt:lpstr>
      <vt:lpstr>Continue…</vt:lpstr>
      <vt:lpstr>Step 3: Cleansing, integrating, and transforming data</vt:lpstr>
      <vt:lpstr>Continue…</vt:lpstr>
      <vt:lpstr>Continue…</vt:lpstr>
      <vt:lpstr>Continue…</vt:lpstr>
      <vt:lpstr>Combining data from different data sources</vt:lpstr>
      <vt:lpstr>Transforming data</vt:lpstr>
      <vt:lpstr>Continue… </vt:lpstr>
      <vt:lpstr>Step 4: Exploratory data analysis</vt:lpstr>
      <vt:lpstr>Continue… </vt:lpstr>
      <vt:lpstr>Step 5: Build the models</vt:lpstr>
      <vt:lpstr>Model and variable selection</vt:lpstr>
      <vt:lpstr>Model execution</vt:lpstr>
      <vt:lpstr>Linear regression</vt:lpstr>
      <vt:lpstr>Linear regression model information output</vt:lpstr>
      <vt:lpstr>Model diagnostics and model comparison</vt:lpstr>
      <vt:lpstr>Step 6: Presenting findings and building applications on top of them </vt:lpstr>
      <vt:lpstr>Data Wrangling</vt:lpstr>
      <vt:lpstr>Continue…</vt:lpstr>
      <vt:lpstr>Continue…</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COURSE CODE-19CS2205S</dc:title>
  <dc:creator>prabha</dc:creator>
  <cp:lastModifiedBy>Dr.Vithya Ganesan</cp:lastModifiedBy>
  <cp:revision>113</cp:revision>
  <dcterms:created xsi:type="dcterms:W3CDTF">2020-11-28T11:09:44Z</dcterms:created>
  <dcterms:modified xsi:type="dcterms:W3CDTF">2020-12-10T10:21:05Z</dcterms:modified>
</cp:coreProperties>
</file>