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6"/>
  </p:notes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75" r:id="rId13"/>
    <p:sldId id="276" r:id="rId14"/>
    <p:sldId id="277" r:id="rId15"/>
    <p:sldId id="278" r:id="rId16"/>
    <p:sldId id="279" r:id="rId17"/>
    <p:sldId id="267" r:id="rId18"/>
    <p:sldId id="268" r:id="rId19"/>
    <p:sldId id="265" r:id="rId20"/>
    <p:sldId id="269" r:id="rId21"/>
    <p:sldId id="270" r:id="rId22"/>
    <p:sldId id="271" r:id="rId23"/>
    <p:sldId id="282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Score_Internal</c:v>
                </c:pt>
              </c:strCache>
            </c:strRef>
          </c:tx>
          <c:marker>
            <c:symbol val="none"/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10001</c:v>
                </c:pt>
                <c:pt idx="1">
                  <c:v>10002</c:v>
                </c:pt>
                <c:pt idx="2">
                  <c:v>10003</c:v>
                </c:pt>
                <c:pt idx="3">
                  <c:v>10004</c:v>
                </c:pt>
                <c:pt idx="4">
                  <c:v>10005</c:v>
                </c:pt>
                <c:pt idx="5">
                  <c:v>10006</c:v>
                </c:pt>
                <c:pt idx="6">
                  <c:v>10007</c:v>
                </c:pt>
                <c:pt idx="7">
                  <c:v>10008</c:v>
                </c:pt>
                <c:pt idx="8">
                  <c:v>10009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45</c:v>
                </c:pt>
                <c:pt idx="1">
                  <c:v>47</c:v>
                </c:pt>
                <c:pt idx="2">
                  <c:v>48</c:v>
                </c:pt>
                <c:pt idx="3">
                  <c:v>43</c:v>
                </c:pt>
                <c:pt idx="4">
                  <c:v>36</c:v>
                </c:pt>
                <c:pt idx="5">
                  <c:v>39</c:v>
                </c:pt>
                <c:pt idx="6">
                  <c:v>43</c:v>
                </c:pt>
                <c:pt idx="7">
                  <c:v>45</c:v>
                </c:pt>
                <c:pt idx="8">
                  <c:v>42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6E1-4D29-9046-8866DC30F60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Score_External</c:v>
                </c:pt>
              </c:strCache>
            </c:strRef>
          </c:tx>
          <c:marker>
            <c:symbol val="none"/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10001</c:v>
                </c:pt>
                <c:pt idx="1">
                  <c:v>10002</c:v>
                </c:pt>
                <c:pt idx="2">
                  <c:v>10003</c:v>
                </c:pt>
                <c:pt idx="3">
                  <c:v>10004</c:v>
                </c:pt>
                <c:pt idx="4">
                  <c:v>10005</c:v>
                </c:pt>
                <c:pt idx="5">
                  <c:v>10006</c:v>
                </c:pt>
                <c:pt idx="6">
                  <c:v>10007</c:v>
                </c:pt>
                <c:pt idx="7">
                  <c:v>10008</c:v>
                </c:pt>
                <c:pt idx="8">
                  <c:v>10009</c:v>
                </c:pt>
              </c:numCache>
            </c:numRef>
          </c:xVal>
          <c:yVal>
            <c:numRef>
              <c:f>Sheet1!$C$2:$C$10</c:f>
              <c:numCache>
                <c:formatCode>General</c:formatCode>
                <c:ptCount val="9"/>
                <c:pt idx="0">
                  <c:v>35</c:v>
                </c:pt>
                <c:pt idx="1">
                  <c:v>39</c:v>
                </c:pt>
                <c:pt idx="2">
                  <c:v>42</c:v>
                </c:pt>
                <c:pt idx="3">
                  <c:v>34</c:v>
                </c:pt>
                <c:pt idx="4">
                  <c:v>30</c:v>
                </c:pt>
                <c:pt idx="5">
                  <c:v>34</c:v>
                </c:pt>
                <c:pt idx="6">
                  <c:v>46</c:v>
                </c:pt>
                <c:pt idx="7">
                  <c:v>23</c:v>
                </c:pt>
                <c:pt idx="8">
                  <c:v>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6E1-4D29-9046-8866DC30F6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402368"/>
        <c:axId val="154959872"/>
      </c:scatterChart>
      <c:valAx>
        <c:axId val="1274023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54959872"/>
        <c:crosses val="autoZero"/>
        <c:crossBetween val="midCat"/>
      </c:valAx>
      <c:valAx>
        <c:axId val="154959872"/>
        <c:scaling>
          <c:orientation val="minMax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7402368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5FF49-36DD-4584-A7D3-23674406DEA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53455-783B-44D9-A35C-C3536B00F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8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B478657-4242-4C87-A295-1F7849B0D287}" type="datetime1">
              <a:rPr lang="en-US" smtClean="0"/>
              <a:t>12/26/2020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DATA SCIENCE -18CS3211 [SESSION NO: 05]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B4CB431-04C8-4C32-B4AF-1000663DE1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7E75-BB61-4E61-985D-3EED0483B03B}" type="datetime1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 -18CS3211 [SESSION NO: 05]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B431-04C8-4C32-B4AF-1000663DE1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FBC3-9992-4CAB-8BFA-824C6514BF09}" type="datetime1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 -18CS3211 [SESSION NO: 05]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B431-04C8-4C32-B4AF-1000663DE1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F645-7631-414B-B80B-C43ABA21345E}" type="datetime1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 -18CS3211 [SESSION NO: 05]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B431-04C8-4C32-B4AF-1000663DE1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DC0A-B29A-40CF-A27A-E9E54F614860}" type="datetime1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 -18CS3211 [SESSION NO: 05]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B431-04C8-4C32-B4AF-1000663DE1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206E-93C9-4065-915D-63CC5EF06A50}" type="datetime1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 -18CS3211 [SESSION NO: 05]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B431-04C8-4C32-B4AF-1000663DE15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9BA3-4B22-49D0-A4FA-7845D043C22D}" type="datetime1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 -18CS3211 [SESSION NO: 05]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B431-04C8-4C32-B4AF-1000663DE15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6555-4B97-401C-B7FA-50BEF491FE96}" type="datetime1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 -18CS3211 [SESSION NO: 05]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B431-04C8-4C32-B4AF-1000663DE1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B5A2-D52B-4F63-9244-66FEAD02D180}" type="datetime1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 -18CS3211 [SESSION NO: 05]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B431-04C8-4C32-B4AF-1000663DE1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8A4150A-FD8B-4C9A-A21D-1E0CADA84B46}" type="datetime1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 -18CS3211 [SESSION NO: 05]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B431-04C8-4C32-B4AF-1000663DE15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1B4FDAA-2A57-439D-B77B-16DC9A956CB5}" type="datetime1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DATA SCIENCE -18CS3211 [SESSION NO: 05]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B4CB431-04C8-4C32-B4AF-1000663DE15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8BE2527-1F57-4A6B-B2A1-9001A0BE6D2C}" type="datetime1">
              <a:rPr lang="en-US" smtClean="0"/>
              <a:t>12/26/2020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DATA SCIENCE -18CS3211 [SESSION NO: 05]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B4CB431-04C8-4C32-B4AF-1000663DE1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0"/>
            <a:ext cx="7772400" cy="182976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PROCESS</a:t>
            </a:r>
            <a:br>
              <a:rPr lang="en-US" sz="4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 -18CS3211</a:t>
            </a:r>
            <a:b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no: 05</a:t>
            </a:r>
            <a:b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910" y="0"/>
            <a:ext cx="3692236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7295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55"/>
          <a:stretch/>
        </p:blipFill>
        <p:spPr bwMode="auto">
          <a:xfrm>
            <a:off x="0" y="-2646"/>
            <a:ext cx="9144000" cy="148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548128"/>
            <a:ext cx="8229600" cy="27096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Causes of challenges in the data wrangling phase:</a:t>
            </a:r>
          </a:p>
          <a:p>
            <a:pPr lvl="1"/>
            <a:r>
              <a:rPr lang="en-US" sz="1800" dirty="0"/>
              <a:t>Unexpected data format</a:t>
            </a:r>
          </a:p>
          <a:p>
            <a:pPr lvl="1"/>
            <a:r>
              <a:rPr lang="en-US" sz="1800" dirty="0"/>
              <a:t>Erroneous data</a:t>
            </a:r>
          </a:p>
          <a:p>
            <a:pPr lvl="1"/>
            <a:r>
              <a:rPr lang="en-US" sz="1800" dirty="0"/>
              <a:t>Voluminous data to be manipulated</a:t>
            </a:r>
          </a:p>
          <a:p>
            <a:pPr lvl="1"/>
            <a:r>
              <a:rPr lang="en-US" sz="1800" dirty="0"/>
              <a:t>Classifying data into linear or clustered</a:t>
            </a:r>
          </a:p>
          <a:p>
            <a:pPr lvl="1"/>
            <a:r>
              <a:rPr lang="en-US" sz="1800" dirty="0"/>
              <a:t>Determining relationship between observation, feature, and response</a:t>
            </a:r>
          </a:p>
          <a:p>
            <a:endParaRPr lang="en-US" sz="2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57600" y="6407944"/>
            <a:ext cx="3073153" cy="365125"/>
          </a:xfrm>
        </p:spPr>
        <p:txBody>
          <a:bodyPr/>
          <a:lstStyle/>
          <a:p>
            <a:r>
              <a:rPr lang="en-US" dirty="0"/>
              <a:t>DATA SCIENCE -18CS3211 [SESSION NO: 05]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Wrangling: Challenges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19100" y="1676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This phase includes data cleansing, data manipulation, data aggregation, data split, and reshaping of data. 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5373469"/>
            <a:ext cx="7886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Data wrangling is the most challenging phase and takes up 70% of the Data Scientist’s time.</a:t>
            </a:r>
          </a:p>
        </p:txBody>
      </p:sp>
    </p:spTree>
    <p:extLst>
      <p:ext uri="{BB962C8B-B14F-4D97-AF65-F5344CB8AC3E}">
        <p14:creationId xmlns:p14="http://schemas.microsoft.com/office/powerpoint/2010/main" val="882872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55"/>
          <a:stretch/>
        </p:blipFill>
        <p:spPr bwMode="auto">
          <a:xfrm>
            <a:off x="0" y="-2646"/>
            <a:ext cx="9144000" cy="148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33800" y="6407944"/>
            <a:ext cx="2996953" cy="365125"/>
          </a:xfrm>
        </p:spPr>
        <p:txBody>
          <a:bodyPr/>
          <a:lstStyle/>
          <a:p>
            <a:r>
              <a:rPr lang="en-US" dirty="0"/>
              <a:t>DATA SCIENCE -18CS3211 [SESSION NO: 05]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4. Exploratory Data Analysis (EDA)</a:t>
            </a:r>
          </a:p>
        </p:txBody>
      </p:sp>
      <p:sp>
        <p:nvSpPr>
          <p:cNvPr id="2" name="Rectangle 1"/>
          <p:cNvSpPr/>
          <p:nvPr/>
        </p:nvSpPr>
        <p:spPr>
          <a:xfrm>
            <a:off x="990600" y="1752600"/>
            <a:ext cx="7696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EDA approach studies the data to recommend suitable models that best fit the data.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focus is on data; its structure, outliers, and models suggested by the data.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EDA techniques make minimal or no assumptions. They present and show all the underlying data without any data loss.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Quantitative: Provides numeric outputs for the inputted data Graphical: Uses statistical functions for graphical output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138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C324119A-6146-4E88-9B3C-30E81880BF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55"/>
          <a:stretch/>
        </p:blipFill>
        <p:spPr bwMode="auto">
          <a:xfrm>
            <a:off x="0" y="-2646"/>
            <a:ext cx="9144000" cy="148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8FCA8D-50CC-4BDE-82E1-DFDFCAAA9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To be certain of the insights that the collected data provides and to make further decisions, data mining is performed where we go through distinctive analysis processes. </a:t>
            </a:r>
          </a:p>
          <a:p>
            <a:endParaRPr lang="en-US" dirty="0"/>
          </a:p>
          <a:p>
            <a:r>
              <a:rPr lang="en-US" dirty="0"/>
              <a:t>Exploratory data analysis is key, and usually the first exercise in data mining. </a:t>
            </a:r>
          </a:p>
          <a:p>
            <a:endParaRPr lang="en-US" dirty="0"/>
          </a:p>
          <a:p>
            <a:r>
              <a:rPr lang="en-US" dirty="0"/>
              <a:t>It allows us to visualize data to understand it as well as to create hypotheses for further analysis. </a:t>
            </a:r>
          </a:p>
          <a:p>
            <a:endParaRPr lang="en-US" dirty="0"/>
          </a:p>
          <a:p>
            <a:r>
              <a:rPr lang="en-US" dirty="0"/>
              <a:t>The exploratory analysis centers around creating a synopsis of data or insights for the next steps in a data mining project.</a:t>
            </a:r>
          </a:p>
          <a:p>
            <a:endParaRPr lang="en-US" dirty="0"/>
          </a:p>
          <a:p>
            <a:r>
              <a:rPr lang="en-US" dirty="0"/>
              <a:t>EDA reveals ground truth about the content without making any underlying assumptions.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7F233-08DE-4A7C-BC4F-A6FEF256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800" y="6407944"/>
            <a:ext cx="2996953" cy="365125"/>
          </a:xfrm>
        </p:spPr>
        <p:txBody>
          <a:bodyPr/>
          <a:lstStyle/>
          <a:p>
            <a:r>
              <a:rPr lang="en-US" dirty="0"/>
              <a:t>DATA SCIENCE -18CS3211 [SESSION NO: 05]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F1BAF8-8DDE-46FF-8D73-98608AFD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The significance of EDA</a:t>
            </a:r>
          </a:p>
        </p:txBody>
      </p:sp>
    </p:spTree>
    <p:extLst>
      <p:ext uri="{BB962C8B-B14F-4D97-AF65-F5344CB8AC3E}">
        <p14:creationId xmlns:p14="http://schemas.microsoft.com/office/powerpoint/2010/main" val="3694419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60A47C7A-0606-4A50-8FC3-AD41BC0B2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55"/>
          <a:stretch/>
        </p:blipFill>
        <p:spPr bwMode="auto">
          <a:xfrm>
            <a:off x="0" y="-2646"/>
            <a:ext cx="9144000" cy="148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FB031C-D497-458A-B6ED-060953BF9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b="1" dirty="0"/>
              <a:t>Problem definition: </a:t>
            </a:r>
          </a:p>
          <a:p>
            <a:pPr lvl="1"/>
            <a:r>
              <a:rPr lang="en-US" sz="1800" dirty="0"/>
              <a:t>Before trying to extract useful insight from the data, it is essential to define the business problem to be solved.</a:t>
            </a:r>
          </a:p>
          <a:p>
            <a:r>
              <a:rPr lang="en-US" sz="2000" b="1" dirty="0"/>
              <a:t>Data preparation</a:t>
            </a:r>
            <a:r>
              <a:rPr lang="en-US" sz="2000" dirty="0"/>
              <a:t>: </a:t>
            </a:r>
          </a:p>
          <a:p>
            <a:pPr lvl="1"/>
            <a:r>
              <a:rPr lang="en-US" sz="1800" dirty="0"/>
              <a:t>This step involves methods for preparing the dataset before	actual analysis. </a:t>
            </a:r>
          </a:p>
          <a:p>
            <a:r>
              <a:rPr lang="en-US" sz="2000" b="1" dirty="0"/>
              <a:t>Data analysis: </a:t>
            </a:r>
          </a:p>
          <a:p>
            <a:pPr lvl="1"/>
            <a:r>
              <a:rPr lang="en-US" sz="1800" dirty="0"/>
              <a:t>This is one of the most crucial steps that deals with descriptive statistics and analysis of the data. </a:t>
            </a:r>
          </a:p>
          <a:p>
            <a:r>
              <a:rPr lang="en-US" sz="2200" b="1" dirty="0"/>
              <a:t>Development and representation of the results: </a:t>
            </a:r>
          </a:p>
          <a:p>
            <a:pPr lvl="1"/>
            <a:r>
              <a:rPr lang="en-US" sz="1800" dirty="0"/>
              <a:t>This step involves presenting the dataset to the target audience in the form of graphs, summary tables, maps, and diagrams. </a:t>
            </a:r>
            <a:endParaRPr lang="en-IN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C9D6D-4C4F-4AE6-A59B-D707A78B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407944"/>
            <a:ext cx="3073153" cy="365125"/>
          </a:xfrm>
        </p:spPr>
        <p:txBody>
          <a:bodyPr/>
          <a:lstStyle/>
          <a:p>
            <a:r>
              <a:rPr lang="en-US" dirty="0"/>
              <a:t>DATA SCIENCE -18CS3211 [SESSION NO: 05]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27DDA3-7197-45A6-A853-95E452B62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solidFill>
                  <a:schemeClr val="bg1"/>
                </a:solidFill>
              </a:rPr>
              <a:t>Steps in EDA</a:t>
            </a:r>
          </a:p>
        </p:txBody>
      </p:sp>
    </p:spTree>
    <p:extLst>
      <p:ext uri="{BB962C8B-B14F-4D97-AF65-F5344CB8AC3E}">
        <p14:creationId xmlns:p14="http://schemas.microsoft.com/office/powerpoint/2010/main" val="3199371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3E71B6A0-4EC2-430A-9722-23CC57AC7F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55"/>
          <a:stretch/>
        </p:blipFill>
        <p:spPr bwMode="auto">
          <a:xfrm>
            <a:off x="0" y="-2646"/>
            <a:ext cx="9144000" cy="148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506437-BCF8-46FE-90E3-D5BA10614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94922"/>
            <a:ext cx="8229600" cy="4312369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It is crucial to identify the type of data under analysis. In this section, we are going to learn about different types of data that you can encounter during analysis.</a:t>
            </a:r>
          </a:p>
          <a:p>
            <a:pPr algn="just"/>
            <a:endParaRPr lang="en-US" sz="2000" dirty="0"/>
          </a:p>
          <a:p>
            <a:pPr algn="just"/>
            <a:r>
              <a:rPr lang="en-IN" sz="2000" dirty="0"/>
              <a:t>Numerical data (</a:t>
            </a:r>
            <a:r>
              <a:rPr lang="en-IN" sz="2000" dirty="0" err="1"/>
              <a:t>e,g</a:t>
            </a:r>
            <a:r>
              <a:rPr lang="en-IN" sz="2000" dirty="0"/>
              <a:t>., </a:t>
            </a:r>
            <a:r>
              <a:rPr lang="en-US" sz="2000" dirty="0"/>
              <a:t>age, height, weight etc. </a:t>
            </a:r>
            <a:r>
              <a:rPr lang="en-IN" sz="2000" dirty="0"/>
              <a:t>)</a:t>
            </a:r>
          </a:p>
          <a:p>
            <a:pPr algn="just"/>
            <a:r>
              <a:rPr lang="en-IN" sz="2000" dirty="0"/>
              <a:t>Discrete data (</a:t>
            </a:r>
            <a:r>
              <a:rPr lang="en-IN" sz="2000" dirty="0" err="1"/>
              <a:t>e,g</a:t>
            </a:r>
            <a:r>
              <a:rPr lang="en-IN" sz="2000" dirty="0"/>
              <a:t>., values of country can be: India, Japan etc)</a:t>
            </a:r>
          </a:p>
          <a:p>
            <a:pPr algn="just"/>
            <a:r>
              <a:rPr lang="en-IN" sz="2000" dirty="0"/>
              <a:t>Continuous data (e.g., body temperature, height etc)</a:t>
            </a:r>
          </a:p>
          <a:p>
            <a:pPr algn="just"/>
            <a:r>
              <a:rPr lang="en-IN" sz="2000" dirty="0"/>
              <a:t>Categorical data ( gender, Category etc. )</a:t>
            </a:r>
          </a:p>
          <a:p>
            <a:pPr algn="just"/>
            <a:endParaRPr lang="en-IN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131FD-127C-41A3-871B-AC988DB80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407944"/>
            <a:ext cx="3149353" cy="365125"/>
          </a:xfrm>
        </p:spPr>
        <p:txBody>
          <a:bodyPr/>
          <a:lstStyle/>
          <a:p>
            <a:r>
              <a:rPr lang="en-US" dirty="0"/>
              <a:t>DATA SCIENCE -18CS3211 [SESSION NO: 05]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5E9B4C-1766-4535-B46C-9584A905A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EDA: Making sense of data</a:t>
            </a:r>
          </a:p>
        </p:txBody>
      </p:sp>
    </p:spTree>
    <p:extLst>
      <p:ext uri="{BB962C8B-B14F-4D97-AF65-F5344CB8AC3E}">
        <p14:creationId xmlns:p14="http://schemas.microsoft.com/office/powerpoint/2010/main" val="1449928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5858C25D-C791-4675-99E2-4B01E0145C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55"/>
          <a:stretch/>
        </p:blipFill>
        <p:spPr bwMode="auto">
          <a:xfrm>
            <a:off x="0" y="-2646"/>
            <a:ext cx="9144000" cy="148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C41317-17CA-4A03-B653-DC8F95A56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94922"/>
            <a:ext cx="8229600" cy="4312369"/>
          </a:xfrm>
        </p:spPr>
        <p:txBody>
          <a:bodyPr>
            <a:normAutofit/>
          </a:bodyPr>
          <a:lstStyle/>
          <a:p>
            <a:r>
              <a:rPr lang="en-IN" dirty="0"/>
              <a:t>Nominal: </a:t>
            </a:r>
          </a:p>
          <a:p>
            <a:pPr lvl="1" algn="just"/>
            <a:r>
              <a:rPr lang="en-US" sz="1800" b="0" i="0" dirty="0">
                <a:solidFill>
                  <a:srgbClr val="000000"/>
                </a:solidFill>
                <a:effectLst/>
                <a:latin typeface="PalatinoLinotype-Roman"/>
              </a:rPr>
              <a:t>These are practiced for labeling variables without any quantitative value. The scales are generally referred to as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PalatinoLinotype-Bold"/>
              </a:rPr>
              <a:t>labels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alatinoLinotype-Roman"/>
              </a:rPr>
              <a:t>. And these scales are mutually exclusive and do not carry any numerical importance. </a:t>
            </a:r>
            <a:endParaRPr lang="en-IN" dirty="0"/>
          </a:p>
          <a:p>
            <a:r>
              <a:rPr lang="en-IN" dirty="0"/>
              <a:t>Ordinal: 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PalatinoLinotype-Roman"/>
              </a:rPr>
              <a:t>In ordinal scales, the order of the values is a significant factor.</a:t>
            </a:r>
            <a:endParaRPr lang="en-IN" sz="1800" dirty="0">
              <a:solidFill>
                <a:srgbClr val="000000"/>
              </a:solidFill>
              <a:latin typeface="PalatinoLinotype-Roman"/>
            </a:endParaRPr>
          </a:p>
          <a:p>
            <a:r>
              <a:rPr lang="en-IN" dirty="0"/>
              <a:t>Interval: </a:t>
            </a:r>
          </a:p>
          <a:p>
            <a:pPr lvl="1" algn="just"/>
            <a:r>
              <a:rPr lang="en-US" sz="1800" dirty="0">
                <a:solidFill>
                  <a:srgbClr val="000000"/>
                </a:solidFill>
                <a:latin typeface="PalatinoLinotype-Roman"/>
              </a:rPr>
              <a:t>In interval scales, both the order and exact differences between the values are significant</a:t>
            </a:r>
            <a:endParaRPr lang="en-IN" sz="1800" dirty="0">
              <a:solidFill>
                <a:srgbClr val="000000"/>
              </a:solidFill>
              <a:latin typeface="PalatinoLinotype-Roman"/>
            </a:endParaRPr>
          </a:p>
          <a:p>
            <a:r>
              <a:rPr lang="en-IN" dirty="0"/>
              <a:t>Ratio: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PalatinoLinotype-Roman"/>
              </a:rPr>
              <a:t>Ratio scales contain order, exact values, and absolute zero, which makes it possible to be used in descriptive and inferential statistics. </a:t>
            </a:r>
            <a:endParaRPr lang="en-IN" sz="1800" dirty="0">
              <a:solidFill>
                <a:srgbClr val="000000"/>
              </a:solidFill>
              <a:latin typeface="PalatinoLinotype-Roman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BF40E-3872-45AC-BB27-086C994E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05200" y="6407944"/>
            <a:ext cx="3225553" cy="365125"/>
          </a:xfrm>
        </p:spPr>
        <p:txBody>
          <a:bodyPr/>
          <a:lstStyle/>
          <a:p>
            <a:r>
              <a:rPr lang="en-US" dirty="0"/>
              <a:t>DATA SCIENCE -18CS3211 [SESSION NO: 05]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1F5A13-D54D-401C-B6B8-7B8ACF563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EDA: Measurement scales</a:t>
            </a:r>
          </a:p>
        </p:txBody>
      </p:sp>
    </p:spTree>
    <p:extLst>
      <p:ext uri="{BB962C8B-B14F-4D97-AF65-F5344CB8AC3E}">
        <p14:creationId xmlns:p14="http://schemas.microsoft.com/office/powerpoint/2010/main" val="3228593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9D20CB-A814-4FEB-A262-D8775C4C6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C1B99-D538-4DCE-B093-EB6934D1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800" y="6407944"/>
            <a:ext cx="2996953" cy="365125"/>
          </a:xfrm>
        </p:spPr>
        <p:txBody>
          <a:bodyPr/>
          <a:lstStyle/>
          <a:p>
            <a:r>
              <a:rPr lang="en-US" dirty="0"/>
              <a:t>DATA SCIENCE -18CS3211 [SESSION NO: 05]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E39B4C-67FB-4241-AFFC-646E5600B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3638"/>
            <a:ext cx="9144000" cy="4241341"/>
          </a:xfrm>
          <a:prstGeom prst="rect">
            <a:avLst/>
          </a:prstGeom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FB4D3289-4B98-4AF5-AA6D-CFE826A029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55"/>
          <a:stretch/>
        </p:blipFill>
        <p:spPr bwMode="auto">
          <a:xfrm>
            <a:off x="0" y="-2646"/>
            <a:ext cx="9144000" cy="148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2875ACF0-C919-4E0C-ABD6-234FA3FBF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EDA: Measurement scales</a:t>
            </a:r>
          </a:p>
        </p:txBody>
      </p:sp>
    </p:spTree>
    <p:extLst>
      <p:ext uri="{BB962C8B-B14F-4D97-AF65-F5344CB8AC3E}">
        <p14:creationId xmlns:p14="http://schemas.microsoft.com/office/powerpoint/2010/main" val="2718653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id="{651C295A-E2E4-42E7-BA83-A6803D58D4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55"/>
          <a:stretch/>
        </p:blipFill>
        <p:spPr bwMode="auto">
          <a:xfrm>
            <a:off x="0" y="-2646"/>
            <a:ext cx="9144000" cy="148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EDA: Quantitative technique has two goals, measurement of central tendency and spread of data.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00400" y="6407944"/>
            <a:ext cx="3530353" cy="365125"/>
          </a:xfrm>
        </p:spPr>
        <p:txBody>
          <a:bodyPr/>
          <a:lstStyle/>
          <a:p>
            <a:r>
              <a:rPr lang="en-US" dirty="0"/>
              <a:t>DATA SCIENCE -18CS3211 [SESSION NO: 05]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EDA: Quantitative Technique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934" y="2457451"/>
            <a:ext cx="6011466" cy="3169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237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>
            <a:extLst>
              <a:ext uri="{FF2B5EF4-FFF2-40B4-BE49-F238E27FC236}">
                <a16:creationId xmlns:a16="http://schemas.microsoft.com/office/drawing/2014/main" id="{6CC23141-A3CC-44E5-8D09-74228ADEA3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55"/>
          <a:stretch/>
        </p:blipFill>
        <p:spPr bwMode="auto">
          <a:xfrm>
            <a:off x="0" y="-2646"/>
            <a:ext cx="9144000" cy="148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5900" y="1968248"/>
            <a:ext cx="6172200" cy="660653"/>
          </a:xfrm>
        </p:spPr>
        <p:txBody>
          <a:bodyPr>
            <a:normAutofit/>
          </a:bodyPr>
          <a:lstStyle/>
          <a:p>
            <a:r>
              <a:rPr lang="en-US" sz="1800" dirty="0"/>
              <a:t>Histogram graphically summarizes the distribution of a </a:t>
            </a:r>
            <a:r>
              <a:rPr lang="en-US" sz="1800" dirty="0" err="1"/>
              <a:t>univariate</a:t>
            </a:r>
            <a:r>
              <a:rPr lang="en-US" sz="1800" dirty="0"/>
              <a:t> dataset.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33800" y="6407944"/>
            <a:ext cx="2996953" cy="365125"/>
          </a:xfrm>
        </p:spPr>
        <p:txBody>
          <a:bodyPr/>
          <a:lstStyle/>
          <a:p>
            <a:r>
              <a:rPr lang="en-US" dirty="0"/>
              <a:t>DATA SCIENCE -18CS3211 [SESSION NO: 05]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EDA: Graphical Technique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671" y="3028951"/>
            <a:ext cx="2521744" cy="2664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43051" y="3181424"/>
            <a:ext cx="3920619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It shows:</a:t>
            </a:r>
          </a:p>
          <a:p>
            <a:pPr lvl="1"/>
            <a:r>
              <a:rPr lang="en-US" sz="1500" dirty="0"/>
              <a:t>•the center or location of data (mean, median, or mode)</a:t>
            </a:r>
          </a:p>
          <a:p>
            <a:pPr lvl="1"/>
            <a:r>
              <a:rPr lang="en-US" sz="1500" dirty="0"/>
              <a:t>•the spread of data</a:t>
            </a:r>
          </a:p>
          <a:p>
            <a:pPr lvl="1"/>
            <a:r>
              <a:rPr lang="en-US" sz="1500" dirty="0"/>
              <a:t>•the </a:t>
            </a:r>
            <a:r>
              <a:rPr lang="en-US" sz="1500" dirty="0" err="1"/>
              <a:t>skewness</a:t>
            </a:r>
            <a:r>
              <a:rPr lang="en-US" sz="1500" dirty="0"/>
              <a:t> of data</a:t>
            </a:r>
          </a:p>
          <a:p>
            <a:pPr lvl="1"/>
            <a:r>
              <a:rPr lang="en-US" sz="1500" dirty="0"/>
              <a:t>•the presence of outliers</a:t>
            </a:r>
          </a:p>
          <a:p>
            <a:pPr lvl="1"/>
            <a:r>
              <a:rPr lang="en-US" sz="1500" dirty="0"/>
              <a:t>•the presence of multiple modes in the data</a:t>
            </a:r>
          </a:p>
        </p:txBody>
      </p:sp>
    </p:spTree>
    <p:extLst>
      <p:ext uri="{BB962C8B-B14F-4D97-AF65-F5344CB8AC3E}">
        <p14:creationId xmlns:p14="http://schemas.microsoft.com/office/powerpoint/2010/main" val="659966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713682"/>
            <a:ext cx="7848600" cy="4229918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/>
              <a:t>Model selection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Based on the overall data analysis process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Should be accurate to avoid iterations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Depends on pattern identification and algorithms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Depends on hypothesis building and testing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Leads to building mathematical statistical functions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29000" y="6407944"/>
            <a:ext cx="3301753" cy="365125"/>
          </a:xfrm>
        </p:spPr>
        <p:txBody>
          <a:bodyPr/>
          <a:lstStyle/>
          <a:p>
            <a:r>
              <a:rPr lang="en-US" dirty="0"/>
              <a:t>DATA SCIENCE -18CS3211 [SESSION NO: 05]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F491A-D1EE-4476-BDE2-7A1B2B7630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55"/>
          <a:stretch/>
        </p:blipFill>
        <p:spPr bwMode="auto">
          <a:xfrm>
            <a:off x="0" y="-2646"/>
            <a:ext cx="9144000" cy="148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8572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5. Data Exploration: 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259800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55"/>
          <a:stretch/>
        </p:blipFill>
        <p:spPr bwMode="auto">
          <a:xfrm>
            <a:off x="0" y="-2646"/>
            <a:ext cx="9144000" cy="148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Describe Data Analytics process and its steps </a:t>
            </a:r>
          </a:p>
          <a:p>
            <a:pPr>
              <a:lnSpc>
                <a:spcPct val="150000"/>
              </a:lnSpc>
            </a:pPr>
            <a:r>
              <a:rPr lang="en-US" dirty="0"/>
              <a:t>List the skills and tools required for data analysis</a:t>
            </a:r>
          </a:p>
          <a:p>
            <a:pPr>
              <a:lnSpc>
                <a:spcPct val="150000"/>
              </a:lnSpc>
            </a:pPr>
            <a:r>
              <a:rPr lang="en-US" dirty="0"/>
              <a:t>Understand the challenges of the Data Analytics process </a:t>
            </a:r>
          </a:p>
          <a:p>
            <a:pPr>
              <a:lnSpc>
                <a:spcPct val="150000"/>
              </a:lnSpc>
            </a:pPr>
            <a:r>
              <a:rPr lang="en-US" dirty="0"/>
              <a:t>Explain Exploratory data analysis technique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 FOR THIS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3239928" cy="365125"/>
          </a:xfrm>
        </p:spPr>
        <p:txBody>
          <a:bodyPr/>
          <a:lstStyle/>
          <a:p>
            <a:r>
              <a:rPr lang="en-US" dirty="0"/>
              <a:t>DATA SCIENCE -18CS3211 [SESSION NO: 05]</a:t>
            </a:r>
          </a:p>
        </p:txBody>
      </p:sp>
    </p:spTree>
    <p:extLst>
      <p:ext uri="{BB962C8B-B14F-4D97-AF65-F5344CB8AC3E}">
        <p14:creationId xmlns:p14="http://schemas.microsoft.com/office/powerpoint/2010/main" val="260609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id="{86C3172A-8DF3-47EE-9FF4-E13920A988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55"/>
          <a:stretch/>
        </p:blipFill>
        <p:spPr bwMode="auto">
          <a:xfrm>
            <a:off x="0" y="-2646"/>
            <a:ext cx="9144000" cy="148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94922"/>
            <a:ext cx="7924800" cy="4172478"/>
          </a:xfrm>
        </p:spPr>
        <p:txBody>
          <a:bodyPr>
            <a:normAutofit/>
          </a:bodyPr>
          <a:lstStyle/>
          <a:p>
            <a:r>
              <a:rPr lang="en-US" sz="3200" dirty="0"/>
              <a:t>Involves heavy use of mathematical and statistical functions</a:t>
            </a:r>
          </a:p>
          <a:p>
            <a:pPr lvl="1"/>
            <a:r>
              <a:rPr lang="en-US" sz="2800" dirty="0"/>
              <a:t>Requires model selection, training, and testing to help in forecasting</a:t>
            </a:r>
          </a:p>
          <a:p>
            <a:pPr lvl="1"/>
            <a:r>
              <a:rPr lang="en-US" sz="2800" dirty="0"/>
              <a:t>Is called machine learning as data analysis is fully or semi-automated with minimal or no human intervention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33800" y="6407944"/>
            <a:ext cx="2996953" cy="365125"/>
          </a:xfrm>
        </p:spPr>
        <p:txBody>
          <a:bodyPr/>
          <a:lstStyle/>
          <a:p>
            <a:r>
              <a:rPr lang="en-US"/>
              <a:t>DATA SCIENCE -18CS3211 [SESSION NO: 05]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6. Conclusion or Prediction</a:t>
            </a:r>
          </a:p>
        </p:txBody>
      </p:sp>
    </p:spTree>
    <p:extLst>
      <p:ext uri="{BB962C8B-B14F-4D97-AF65-F5344CB8AC3E}">
        <p14:creationId xmlns:p14="http://schemas.microsoft.com/office/powerpoint/2010/main" val="4045871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5D7957-DB32-4DEA-A476-0DB4B31284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55"/>
          <a:stretch/>
        </p:blipFill>
        <p:spPr bwMode="auto">
          <a:xfrm>
            <a:off x="0" y="-2646"/>
            <a:ext cx="9144000" cy="148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step involves reaching a conclusion and making predictions based on the data analysis</a:t>
            </a:r>
          </a:p>
          <a:p>
            <a:endParaRPr lang="en-US" dirty="0"/>
          </a:p>
          <a:p>
            <a:r>
              <a:rPr lang="en-US" dirty="0"/>
              <a:t>Involves heavy use of mathematical and statistical functions</a:t>
            </a:r>
          </a:p>
          <a:p>
            <a:r>
              <a:rPr lang="en-US" dirty="0"/>
              <a:t>Requires model selection, training, and testing to help in forecasting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 -18CS3211 [SESSION NO: 05]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6. Conclusion or Prediction</a:t>
            </a:r>
          </a:p>
        </p:txBody>
      </p:sp>
    </p:spTree>
    <p:extLst>
      <p:ext uri="{BB962C8B-B14F-4D97-AF65-F5344CB8AC3E}">
        <p14:creationId xmlns:p14="http://schemas.microsoft.com/office/powerpoint/2010/main" val="480005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id="{7CBA2E7E-4C63-4676-B917-1DF3A1C53C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55"/>
          <a:stretch/>
        </p:blipFill>
        <p:spPr bwMode="auto">
          <a:xfrm>
            <a:off x="0" y="-2646"/>
            <a:ext cx="9144000" cy="148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399"/>
            <a:ext cx="8229600" cy="4525963"/>
          </a:xfrm>
        </p:spPr>
        <p:txBody>
          <a:bodyPr/>
          <a:lstStyle/>
          <a:p>
            <a:pPr marL="82296" indent="0">
              <a:buNone/>
            </a:pPr>
            <a:r>
              <a:rPr lang="en-US" dirty="0"/>
              <a:t>Forms of Data analysis presentations:</a:t>
            </a:r>
          </a:p>
          <a:p>
            <a:pPr lvl="1"/>
            <a:r>
              <a:rPr lang="en-US" dirty="0"/>
              <a:t>Visual graphs</a:t>
            </a:r>
          </a:p>
          <a:p>
            <a:pPr lvl="1"/>
            <a:r>
              <a:rPr lang="en-US" dirty="0"/>
              <a:t>Plotting maps</a:t>
            </a:r>
          </a:p>
          <a:p>
            <a:pPr lvl="1"/>
            <a:r>
              <a:rPr lang="en-US" dirty="0"/>
              <a:t>Reports</a:t>
            </a:r>
          </a:p>
          <a:p>
            <a:pPr lvl="1"/>
            <a:r>
              <a:rPr lang="en-US" dirty="0"/>
              <a:t>Whitepaper reports</a:t>
            </a:r>
          </a:p>
          <a:p>
            <a:pPr lvl="1"/>
            <a:r>
              <a:rPr lang="en-US" dirty="0"/>
              <a:t>PowerPoint presentations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33800" y="6407944"/>
            <a:ext cx="2996953" cy="365125"/>
          </a:xfrm>
        </p:spPr>
        <p:txBody>
          <a:bodyPr/>
          <a:lstStyle/>
          <a:p>
            <a:r>
              <a:rPr lang="en-US" dirty="0"/>
              <a:t>DATA SCIENCE -18CS3211 [SESSION NO: 05]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7.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704947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id="{7738FD29-E6CB-48F9-AEFA-75BBCB49F4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55"/>
          <a:stretch/>
        </p:blipFill>
        <p:spPr bwMode="auto">
          <a:xfrm>
            <a:off x="0" y="-2646"/>
            <a:ext cx="9144000" cy="148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2800" y="6407944"/>
            <a:ext cx="3377953" cy="365125"/>
          </a:xfrm>
        </p:spPr>
        <p:txBody>
          <a:bodyPr/>
          <a:lstStyle/>
          <a:p>
            <a:r>
              <a:rPr lang="en-US" dirty="0"/>
              <a:t>DATA SCIENCE -18CS3211 [SESSION NO: 05]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Types of Plot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281" y="2057400"/>
            <a:ext cx="6557438" cy="363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4506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DD3B048E-1B79-46DA-B6B9-7EE1703C1E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55"/>
          <a:stretch/>
        </p:blipFill>
        <p:spPr bwMode="auto">
          <a:xfrm>
            <a:off x="0" y="-2646"/>
            <a:ext cx="9144000" cy="148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33800" y="6407944"/>
            <a:ext cx="2996953" cy="365125"/>
          </a:xfrm>
        </p:spPr>
        <p:txBody>
          <a:bodyPr/>
          <a:lstStyle/>
          <a:p>
            <a:r>
              <a:rPr lang="en-US" dirty="0"/>
              <a:t>DATA SCIENCE -18CS3211 [SESSION NO: 05]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Analytics: Skills and Tools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40" y="1964532"/>
            <a:ext cx="9147540" cy="3850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268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Data by itself is just an information source. But, unless you understand it, you will not be able to use it effectively.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3773328" cy="365125"/>
          </a:xfrm>
        </p:spPr>
        <p:txBody>
          <a:bodyPr/>
          <a:lstStyle/>
          <a:p>
            <a:r>
              <a:rPr lang="en-US"/>
              <a:t>DATA SCIENCE -18CS3211 [SESSION NO: 05]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Data Analytics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085425"/>
              </p:ext>
            </p:extLst>
          </p:nvPr>
        </p:nvGraphicFramePr>
        <p:xfrm>
          <a:off x="1905000" y="2667000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Students_ID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Score_Internal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Score_External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43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55"/>
          <a:stretch/>
        </p:blipFill>
        <p:spPr bwMode="auto">
          <a:xfrm>
            <a:off x="0" y="-2646"/>
            <a:ext cx="9144000" cy="148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Science 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772647"/>
              </p:ext>
            </p:extLst>
          </p:nvPr>
        </p:nvGraphicFramePr>
        <p:xfrm>
          <a:off x="0" y="1676400"/>
          <a:ext cx="6996545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405632"/>
              </p:ext>
            </p:extLst>
          </p:nvPr>
        </p:nvGraphicFramePr>
        <p:xfrm>
          <a:off x="7162799" y="1676400"/>
          <a:ext cx="1974273" cy="518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3821">
                <a:tc>
                  <a:txBody>
                    <a:bodyPr/>
                    <a:lstStyle/>
                    <a:p>
                      <a:r>
                        <a:rPr lang="en-US" sz="1100" dirty="0"/>
                        <a:t>Students’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Score_Internal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Score_External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087">
                <a:tc>
                  <a:txBody>
                    <a:bodyPr/>
                    <a:lstStyle/>
                    <a:p>
                      <a:r>
                        <a:rPr lang="en-US" sz="1100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087">
                <a:tc>
                  <a:txBody>
                    <a:bodyPr/>
                    <a:lstStyle/>
                    <a:p>
                      <a:r>
                        <a:rPr lang="en-US" sz="1100" dirty="0"/>
                        <a:t>10002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087">
                <a:tc>
                  <a:txBody>
                    <a:bodyPr/>
                    <a:lstStyle/>
                    <a:p>
                      <a:r>
                        <a:rPr lang="en-US" sz="1100" dirty="0"/>
                        <a:t>10003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087">
                <a:tc>
                  <a:txBody>
                    <a:bodyPr/>
                    <a:lstStyle/>
                    <a:p>
                      <a:r>
                        <a:rPr lang="en-US" sz="1100" dirty="0"/>
                        <a:t>10004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087">
                <a:tc>
                  <a:txBody>
                    <a:bodyPr/>
                    <a:lstStyle/>
                    <a:p>
                      <a:r>
                        <a:rPr lang="en-US" sz="1100" dirty="0"/>
                        <a:t>10005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087">
                <a:tc>
                  <a:txBody>
                    <a:bodyPr/>
                    <a:lstStyle/>
                    <a:p>
                      <a:r>
                        <a:rPr lang="en-US" sz="1100" dirty="0"/>
                        <a:t>10006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087">
                <a:tc>
                  <a:txBody>
                    <a:bodyPr/>
                    <a:lstStyle/>
                    <a:p>
                      <a:r>
                        <a:rPr lang="en-US" sz="1100" dirty="0"/>
                        <a:t>10007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087">
                <a:tc>
                  <a:txBody>
                    <a:bodyPr/>
                    <a:lstStyle/>
                    <a:p>
                      <a:r>
                        <a:rPr lang="en-US" sz="1100" dirty="0"/>
                        <a:t>10008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3087">
                <a:tc>
                  <a:txBody>
                    <a:bodyPr/>
                    <a:lstStyle/>
                    <a:p>
                      <a:r>
                        <a:rPr lang="en-US" sz="1100" dirty="0"/>
                        <a:t>10009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590800" y="556980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600" dirty="0"/>
              <a:t>When the details are presented as a line chart, the internal score and external score become apparent.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90E93-4187-4127-862A-21CC94043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407944"/>
            <a:ext cx="3454153" cy="365125"/>
          </a:xfrm>
        </p:spPr>
        <p:txBody>
          <a:bodyPr/>
          <a:lstStyle/>
          <a:p>
            <a:r>
              <a:rPr lang="en-US" dirty="0"/>
              <a:t>DATA SCIENCE -18CS3211 [SESSION NO: 05]</a:t>
            </a:r>
          </a:p>
        </p:txBody>
      </p:sp>
    </p:spTree>
    <p:extLst>
      <p:ext uri="{BB962C8B-B14F-4D97-AF65-F5344CB8AC3E}">
        <p14:creationId xmlns:p14="http://schemas.microsoft.com/office/powerpoint/2010/main" val="232573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8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Data Analytics is a combination of processes to extract information from datasets.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33800" y="6407944"/>
            <a:ext cx="2996953" cy="365125"/>
          </a:xfrm>
        </p:spPr>
        <p:txBody>
          <a:bodyPr/>
          <a:lstStyle/>
          <a:p>
            <a:r>
              <a:rPr lang="en-US" dirty="0"/>
              <a:t>DATA SCIENCE -18CS3211 [SESSION NO: 05]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Introduction to Data Analytics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1800"/>
            <a:ext cx="9144000" cy="232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181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55"/>
          <a:stretch/>
        </p:blipFill>
        <p:spPr bwMode="auto">
          <a:xfrm>
            <a:off x="0" y="-2646"/>
            <a:ext cx="9144000" cy="148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33800" y="6407944"/>
            <a:ext cx="2996953" cy="365125"/>
          </a:xfrm>
        </p:spPr>
        <p:txBody>
          <a:bodyPr/>
          <a:lstStyle/>
          <a:p>
            <a:r>
              <a:rPr lang="en-US" dirty="0"/>
              <a:t>DATA SCIENCE -18CS3211 [SESSION NO: 05]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Analytics Process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96291"/>
            <a:ext cx="6172200" cy="4905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3299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55"/>
          <a:stretch/>
        </p:blipFill>
        <p:spPr bwMode="auto">
          <a:xfrm>
            <a:off x="0" y="-2646"/>
            <a:ext cx="9144000" cy="148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407944"/>
            <a:ext cx="3225553" cy="365125"/>
          </a:xfrm>
        </p:spPr>
        <p:txBody>
          <a:bodyPr/>
          <a:lstStyle/>
          <a:p>
            <a:r>
              <a:rPr lang="en-US" dirty="0"/>
              <a:t>DATA SCIENCE -18CS3211 [SESSION NO: 05]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1. Business Problem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79319"/>
            <a:ext cx="7391400" cy="420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1517654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 process of analytics begins with questions or business problems of stakeholders. </a:t>
            </a:r>
          </a:p>
        </p:txBody>
      </p:sp>
    </p:spTree>
    <p:extLst>
      <p:ext uri="{BB962C8B-B14F-4D97-AF65-F5344CB8AC3E}">
        <p14:creationId xmlns:p14="http://schemas.microsoft.com/office/powerpoint/2010/main" val="1323082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55"/>
          <a:stretch/>
        </p:blipFill>
        <p:spPr bwMode="auto">
          <a:xfrm>
            <a:off x="0" y="-2646"/>
            <a:ext cx="9144000" cy="148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57600" y="6407944"/>
            <a:ext cx="3073153" cy="365125"/>
          </a:xfrm>
        </p:spPr>
        <p:txBody>
          <a:bodyPr/>
          <a:lstStyle/>
          <a:p>
            <a:r>
              <a:rPr lang="en-US" dirty="0"/>
              <a:t>DATA SCIENCE -18CS3211 [SESSION NO: 05]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2. Data Acquisition</a:t>
            </a:r>
          </a:p>
        </p:txBody>
      </p:sp>
      <p:pic>
        <p:nvPicPr>
          <p:cNvPr id="4098" name="Picture 2" descr="May Be You Are Already a Data Scientist - Abhishek Arora - 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1472697" cy="98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2400" y="2971800"/>
            <a:ext cx="289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 Scientist Expertise:</a:t>
            </a:r>
          </a:p>
          <a:p>
            <a:r>
              <a:rPr lang="en-US" dirty="0"/>
              <a:t>•File handling</a:t>
            </a:r>
          </a:p>
          <a:p>
            <a:r>
              <a:rPr lang="en-US" dirty="0"/>
              <a:t>•File formats</a:t>
            </a:r>
          </a:p>
          <a:p>
            <a:r>
              <a:rPr lang="en-US" dirty="0"/>
              <a:t>•Web scraping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752600"/>
            <a:ext cx="1912537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19800" y="1782447"/>
            <a:ext cx="2819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Twitter, Facebook, LinkedIn, and other social media and information sites provide streaming APIs.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494" y="4172129"/>
            <a:ext cx="21240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019800" y="3970467"/>
            <a:ext cx="20498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Server logs can be extracted from enterprise system servers to analyze and optimize application performance</a:t>
            </a:r>
          </a:p>
        </p:txBody>
      </p:sp>
    </p:spTree>
    <p:extLst>
      <p:ext uri="{BB962C8B-B14F-4D97-AF65-F5344CB8AC3E}">
        <p14:creationId xmlns:p14="http://schemas.microsoft.com/office/powerpoint/2010/main" val="3650839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55"/>
          <a:stretch/>
        </p:blipFill>
        <p:spPr bwMode="auto">
          <a:xfrm>
            <a:off x="0" y="-2646"/>
            <a:ext cx="9144000" cy="148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 -18CS3211 [SESSION NO: 05]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3. Data Wrangling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266700" y="1752600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 wrangling is the most important phase of the data analytic process.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78182"/>
            <a:ext cx="5950527" cy="4604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4035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1638</TotalTime>
  <Words>1281</Words>
  <Application>Microsoft Office PowerPoint</Application>
  <PresentationFormat>On-screen Show (4:3)</PresentationFormat>
  <Paragraphs>195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Lucida Sans Unicode</vt:lpstr>
      <vt:lpstr>PalatinoLinotype-Bold</vt:lpstr>
      <vt:lpstr>PalatinoLinotype-Roman</vt:lpstr>
      <vt:lpstr>Times New Roman</vt:lpstr>
      <vt:lpstr>Verdana</vt:lpstr>
      <vt:lpstr>Wingdings 2</vt:lpstr>
      <vt:lpstr>Wingdings 3</vt:lpstr>
      <vt:lpstr>Concourse</vt:lpstr>
      <vt:lpstr>DATA ANALYTICS PROCESS  DATA SCIENCE -18CS3211 Session no: 05 </vt:lpstr>
      <vt:lpstr>AGENDA FOR THIS CLASS</vt:lpstr>
      <vt:lpstr>Why Data Analytics</vt:lpstr>
      <vt:lpstr>Data Science </vt:lpstr>
      <vt:lpstr>Introduction to Data Analytics</vt:lpstr>
      <vt:lpstr>Data Analytics Process</vt:lpstr>
      <vt:lpstr>1. Business Problem </vt:lpstr>
      <vt:lpstr>2. Data Acquisition</vt:lpstr>
      <vt:lpstr>3. Data Wrangling</vt:lpstr>
      <vt:lpstr>Data Wrangling: Challenges</vt:lpstr>
      <vt:lpstr>4. Exploratory Data Analysis (EDA)</vt:lpstr>
      <vt:lpstr>The significance of EDA</vt:lpstr>
      <vt:lpstr>Steps in EDA</vt:lpstr>
      <vt:lpstr>EDA: Making sense of data</vt:lpstr>
      <vt:lpstr>EDA: Measurement scales</vt:lpstr>
      <vt:lpstr>EDA: Measurement scales</vt:lpstr>
      <vt:lpstr>EDA: Quantitative Technique</vt:lpstr>
      <vt:lpstr>EDA: Graphical Technique</vt:lpstr>
      <vt:lpstr>5. Data Exploration: Model Selection</vt:lpstr>
      <vt:lpstr>6. Conclusion or Prediction</vt:lpstr>
      <vt:lpstr>6. Conclusion or Prediction</vt:lpstr>
      <vt:lpstr>7. Communication</vt:lpstr>
      <vt:lpstr>Types of Plot </vt:lpstr>
      <vt:lpstr>Data Analytics: Skills and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Data Science</dc:title>
  <dc:creator>Chayan</dc:creator>
  <cp:lastModifiedBy>Abdul Rahman</cp:lastModifiedBy>
  <cp:revision>81</cp:revision>
  <dcterms:created xsi:type="dcterms:W3CDTF">2020-05-28T15:07:53Z</dcterms:created>
  <dcterms:modified xsi:type="dcterms:W3CDTF">2020-12-26T09:25:15Z</dcterms:modified>
</cp:coreProperties>
</file>