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</p:sldMasterIdLst>
  <p:notesMasterIdLst>
    <p:notesMasterId r:id="rId29"/>
  </p:notesMasterIdLst>
  <p:sldIdLst>
    <p:sldId id="256" r:id="rId2"/>
    <p:sldId id="274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BDD6-D231-448D-BBF7-B077BF39BF1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09CB0-925C-4C93-B543-B3CE6E870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0A77F1-76A3-475A-94A3-A2CD5006CA08}" type="datetime1">
              <a:rPr lang="en-IN" smtClean="0"/>
              <a:t>10-12-2020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/>
              <a:t>Data Science : 18CS3211 [ Session No: 06]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E03-2768-4BE9-8DB1-2BCC02DF524A}" type="datetime1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E7B-F524-45B7-A831-EB2924FC1340}" type="datetime1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A2D-FE8D-4181-AD7C-DE782C2668BF}" type="datetime1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0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8B5E-78A8-4957-9B3D-1C35619954BD}" type="datetime1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6821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3102-95E2-4AC4-9690-CA8E66D97225}" type="datetime1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85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620-32CD-46EE-9605-95C0214089DD}" type="datetime1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1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17B6-BE25-4FDE-BD9C-4570CC5DA252}" type="datetime1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03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29E6-AA5B-4618-AA62-BEC160AD429C}" type="datetime1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795C154B-647F-4CB5-B5E7-7E23EFD00613}" type="datetime1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76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451D83-8613-407F-AD43-314BB10EDC1D}" type="datetime1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Data Science : 18CS3211 [ Session No: 06]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3639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B34875-07E5-48EE-AC36-1493C75B68E9}" type="datetime1">
              <a:rPr lang="en-IN" smtClean="0"/>
              <a:t>10-12-2020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Data Science : 18CS3211 [ Session No: 06]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647ADF-C359-4B69-8B3E-89BB81EA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8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85C6-0C3F-4E98-B0AA-0DCC72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205" y="3999579"/>
            <a:ext cx="6840794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EDA: GRAPHICAL TECHNIQUES</a:t>
            </a:r>
            <a:br>
              <a:rPr lang="en-IN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 -18CS3211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no: 06</a:t>
            </a:r>
            <a:br>
              <a:rPr lang="en-IN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AB11F-FA4A-438A-AD9C-338B12F3B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64" y="0"/>
            <a:ext cx="36922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13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E4949DF-C3E9-41C8-9FD0-828D121C0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58138E-ECEB-40B2-B23D-6EE10050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types of kurtosis are determined by the excess kurtosis of a particular distribution. </a:t>
            </a:r>
          </a:p>
          <a:p>
            <a:endParaRPr lang="en-US" sz="2000" dirty="0"/>
          </a:p>
          <a:p>
            <a:r>
              <a:rPr lang="en-US" sz="2000" dirty="0"/>
              <a:t>The excess kurtosis can take positive or negative values, as well as values close to zero.</a:t>
            </a:r>
          </a:p>
          <a:p>
            <a:endParaRPr lang="en-US" sz="2000" dirty="0"/>
          </a:p>
          <a:p>
            <a:r>
              <a:rPr lang="en-US" sz="2000" dirty="0"/>
              <a:t>Depending on the value of excess kurtosis, there three types of kurtosis: </a:t>
            </a:r>
          </a:p>
          <a:p>
            <a:endParaRPr lang="en-US" sz="2000" dirty="0"/>
          </a:p>
          <a:p>
            <a:pPr lvl="1"/>
            <a:r>
              <a:rPr lang="en-IN" sz="1800" b="1" dirty="0"/>
              <a:t>Mesokurtic</a:t>
            </a:r>
          </a:p>
          <a:p>
            <a:pPr lvl="1"/>
            <a:r>
              <a:rPr lang="en-IN" sz="1800" b="1" dirty="0"/>
              <a:t>Leptokurtic</a:t>
            </a:r>
          </a:p>
          <a:p>
            <a:pPr lvl="1"/>
            <a:r>
              <a:rPr lang="en-IN" sz="1800" b="1" dirty="0"/>
              <a:t>Platykurtic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2648F-3D25-40E3-802F-2B8383E9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64736A-68AF-4AED-A9F7-2721BF94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Open Sans"/>
              </a:rPr>
              <a:t>Types of Kurtosis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2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27E716-CAE0-4606-B43C-A7E5F8C01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1D630D-56FF-490D-A408-E952D676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3169"/>
            <a:ext cx="6459794" cy="3209438"/>
          </a:xfrm>
        </p:spPr>
        <p:txBody>
          <a:bodyPr/>
          <a:lstStyle/>
          <a:p>
            <a:r>
              <a:rPr lang="en-US" dirty="0"/>
              <a:t>Data that follows a mesokurtic distribution shows an excess kurtosis of zero or close to zero. </a:t>
            </a:r>
          </a:p>
          <a:p>
            <a:endParaRPr lang="en-US" dirty="0"/>
          </a:p>
          <a:p>
            <a:r>
              <a:rPr lang="en-US" dirty="0"/>
              <a:t>This means that if the data follows a normal distribution, it follows a mesokurtic distribution.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C9D3-CC34-438C-9A16-40177817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38A57A-1F0A-44C0-954F-DA552C5D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Open Sans"/>
              </a:rPr>
              <a:t>MESOKURTIC</a:t>
            </a:r>
          </a:p>
        </p:txBody>
      </p:sp>
      <p:pic>
        <p:nvPicPr>
          <p:cNvPr id="1026" name="Picture 2" descr="Mesokurtic Distribution">
            <a:extLst>
              <a:ext uri="{FF2B5EF4-FFF2-40B4-BE49-F238E27FC236}">
                <a16:creationId xmlns:a16="http://schemas.microsoft.com/office/drawing/2014/main" id="{35FB222E-AB02-4916-8A38-4E1ECFF9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36" y="1970369"/>
            <a:ext cx="4825864" cy="29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9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645CA6-98E0-4AAC-911D-D84E2B1B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9720"/>
            <a:ext cx="5486400" cy="4247572"/>
          </a:xfrm>
        </p:spPr>
        <p:txBody>
          <a:bodyPr/>
          <a:lstStyle/>
          <a:p>
            <a:r>
              <a:rPr lang="en-US" dirty="0"/>
              <a:t>Leptokurtic indicates a positive excess kurtosis.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leptokurtic distribution shows heavy tails on either side, indicating large outliers.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4915E-94A4-4E70-97DA-3F2A2DD0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4E1EC-720C-44D4-92CE-66F2C36F7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7DD255-86C7-4D53-999E-C9FA273F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Open Sans"/>
              </a:rPr>
              <a:t>LEPTOKURTIC</a:t>
            </a:r>
          </a:p>
        </p:txBody>
      </p:sp>
      <p:pic>
        <p:nvPicPr>
          <p:cNvPr id="6146" name="Picture 2" descr="Platykurtic">
            <a:extLst>
              <a:ext uri="{FF2B5EF4-FFF2-40B4-BE49-F238E27FC236}">
                <a16:creationId xmlns:a16="http://schemas.microsoft.com/office/drawing/2014/main" id="{7A1792DD-65AE-4882-B917-3C827D35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48" y="1818291"/>
            <a:ext cx="5167429" cy="312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6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51A3BB-2329-4BDD-B46F-C600B0B47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47201E-7E9B-47D3-9ADA-5DD2D820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5594555" cy="4525963"/>
          </a:xfrm>
        </p:spPr>
        <p:txBody>
          <a:bodyPr/>
          <a:lstStyle/>
          <a:p>
            <a:r>
              <a:rPr lang="en-US" dirty="0"/>
              <a:t>A platykurtic distribution shows a negative excess kurtosis. </a:t>
            </a:r>
          </a:p>
          <a:p>
            <a:endParaRPr lang="en-US" dirty="0"/>
          </a:p>
          <a:p>
            <a:r>
              <a:rPr lang="en-US" dirty="0"/>
              <a:t>The kurtosis reveals a distribution with flat tails. </a:t>
            </a:r>
          </a:p>
          <a:p>
            <a:endParaRPr lang="en-US" dirty="0"/>
          </a:p>
          <a:p>
            <a:r>
              <a:rPr lang="en-US" dirty="0"/>
              <a:t>The flat tails indicate the small outliers in a distribution.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AA6B0-AC9F-44E5-8820-E18CD0CA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02C9BC-FE8E-48EA-AAE3-E75B7940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Open Sans"/>
              </a:rPr>
              <a:t>PLATYKURTIC</a:t>
            </a:r>
          </a:p>
        </p:txBody>
      </p:sp>
      <p:pic>
        <p:nvPicPr>
          <p:cNvPr id="7170" name="Picture 2" descr="Leptokurtic Distribution">
            <a:extLst>
              <a:ext uri="{FF2B5EF4-FFF2-40B4-BE49-F238E27FC236}">
                <a16:creationId xmlns:a16="http://schemas.microsoft.com/office/drawing/2014/main" id="{838449EC-8541-4BCB-AA4B-06EEA9D5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18" y="2010375"/>
            <a:ext cx="5743882" cy="34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2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82181E1C-40B9-47A7-91C3-D49BA7A10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D590-D630-4E52-9EE0-FA2A4491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9720"/>
            <a:ext cx="7590503" cy="4525963"/>
          </a:xfrm>
        </p:spPr>
        <p:txBody>
          <a:bodyPr>
            <a:normAutofit/>
          </a:bodyPr>
          <a:lstStyle/>
          <a:p>
            <a:pPr marL="717550" indent="-452438"/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Histogram graphically summarizes the distribution of a univariate dataset. It shows: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the center or location of data (mean, median, or mode)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the spread of data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the skewness of data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the presence of outliers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the presence of multiple modes in the data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9A80-2659-40B0-930A-B5C39FA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24E30-A473-4F4A-BE01-A72180B3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721332"/>
            <a:ext cx="4400550" cy="4324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D449-F65D-426F-9F2A-5CADFB64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31170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82181E1C-40B9-47A7-91C3-D49BA7A10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D590-D630-4E52-9EE0-FA2A4491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9720"/>
            <a:ext cx="7590503" cy="4525963"/>
          </a:xfrm>
        </p:spPr>
        <p:txBody>
          <a:bodyPr>
            <a:normAutofit/>
          </a:bodyPr>
          <a:lstStyle/>
          <a:p>
            <a:pPr marL="717550" indent="-452438"/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 Scatter plot represents relationships between two variables. It can answer these questions visually:</a:t>
            </a:r>
          </a:p>
          <a:p>
            <a:pPr marL="973582" lvl="1" indent="-452438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Are variables X and Y related?</a:t>
            </a:r>
          </a:p>
          <a:p>
            <a:pPr marL="973582" lvl="1" indent="-452438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Are variables X and Y linearly related?</a:t>
            </a:r>
          </a:p>
          <a:p>
            <a:pPr marL="973582" lvl="1" indent="-452438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Are variables X and Y non-linearly related?</a:t>
            </a:r>
          </a:p>
          <a:p>
            <a:pPr marL="973582" lvl="1" indent="-452438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Does change in variation of Y depend on X?</a:t>
            </a:r>
          </a:p>
          <a:p>
            <a:pPr marL="973582" lvl="1" indent="-452438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Are there outliers?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9A80-2659-40B0-930A-B5C39FA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</a:t>
            </a:r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172" name="Picture 4" descr="Scatter plot – from Data to Viz">
            <a:extLst>
              <a:ext uri="{FF2B5EF4-FFF2-40B4-BE49-F238E27FC236}">
                <a16:creationId xmlns:a16="http://schemas.microsoft.com/office/drawing/2014/main" id="{55994E41-20A4-45F6-8B69-002069DC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5" y="2990232"/>
            <a:ext cx="6204156" cy="38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DDC19F-5D69-4C74-ABAB-491240E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37337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3F24B7F3-E278-4193-879B-F33D4F052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19C7D1-3191-40D1-80E4-EB4FA876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/>
          <a:lstStyle/>
          <a:p>
            <a:pPr algn="just"/>
            <a:r>
              <a:rPr lang="en-US" dirty="0"/>
              <a:t>There is no standard that defines which chart you should choose to visualize your data.</a:t>
            </a:r>
          </a:p>
          <a:p>
            <a:pPr algn="just"/>
            <a:r>
              <a:rPr lang="en-US" dirty="0"/>
              <a:t>However, there are some guidelines that can help you. Here are some of them:</a:t>
            </a:r>
          </a:p>
          <a:p>
            <a:pPr lvl="1" algn="just"/>
            <a:r>
              <a:rPr lang="en-US" i="1" dirty="0"/>
              <a:t>As mentioned with each of the preceding charts that we have seen, it is important to understand what type of data you have. If you have continuous variables, then a histogram would be a good choice. Similarly, if you want to show ranking, an ordered bar chart would be a good choice.</a:t>
            </a:r>
            <a:endParaRPr lang="en-IN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3914BF-7920-48EB-A217-3F92FFD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859C-C9FB-4FC4-BF00-99577D73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238623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1DBCA-E992-475C-B741-BCAC3150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PalatinoLinotype-Roman"/>
              </a:rPr>
              <a:t>Choose the chart that effectively conveys the right and relevant meaning of the data without actually distorting the facts.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2800" dirty="0">
                <a:solidFill>
                  <a:srgbClr val="000000"/>
                </a:solidFill>
                <a:latin typeface="PalatinoLinotype-Roman"/>
              </a:rPr>
              <a:t>Simplicity is best. It is considered better to draw a simple chart that is comprehensible than to draw sophisticated ones that require several reports and texts in order to understand them.</a:t>
            </a:r>
          </a:p>
          <a:p>
            <a:endParaRPr lang="en-US" sz="2800" dirty="0">
              <a:solidFill>
                <a:srgbClr val="000000"/>
              </a:solidFill>
              <a:latin typeface="PalatinoLinotype-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PalatinoLinotype-Roman"/>
              </a:rPr>
              <a:t>Choose a diagram that does not overload the audience with information. Our purpose should be to illustrate abstract information in a clear way</a:t>
            </a:r>
            <a:endParaRPr lang="en-IN" sz="2800" dirty="0">
              <a:solidFill>
                <a:srgbClr val="000000"/>
              </a:solidFill>
              <a:latin typeface="PalatinoLinotype-Roman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25DE4BC-32C0-4D3C-BD82-62CA9AC0E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DCA0E9-2ED8-4082-AE8D-2DFB9B8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CHART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6EC9-147D-458F-B7D1-6DDE6E46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81252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171C9-811F-4002-B49F-1A33986A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9720"/>
            <a:ext cx="10972800" cy="4247572"/>
          </a:xfrm>
        </p:spPr>
        <p:txBody>
          <a:bodyPr/>
          <a:lstStyle/>
          <a:p>
            <a:pPr algn="just"/>
            <a:r>
              <a:rPr lang="en-US" dirty="0"/>
              <a:t>Having said that, let's see if we can generalize some categories of charts based on various purposes.</a:t>
            </a:r>
          </a:p>
          <a:p>
            <a:endParaRPr lang="en-US" dirty="0"/>
          </a:p>
          <a:p>
            <a:r>
              <a:rPr lang="en-US" dirty="0"/>
              <a:t>The following slides shall depict different types of charts based on the purposes: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A7046-701A-4FB4-B39C-21E1398E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DD2B730-F204-4DDF-B6BE-1849FF927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193AF03-23AE-410C-9BAC-52D81F3ED3F2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CHART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9E39A-65DB-42F2-8221-BA601B5D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229671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/>
          <a:lstStyle/>
          <a:p>
            <a:r>
              <a:rPr lang="en-US" dirty="0"/>
              <a:t>Scatter plot</a:t>
            </a:r>
          </a:p>
          <a:p>
            <a:r>
              <a:rPr lang="en-US" dirty="0"/>
              <a:t>Correlogram</a:t>
            </a:r>
          </a:p>
          <a:p>
            <a:r>
              <a:rPr lang="en-US" dirty="0"/>
              <a:t>Pairwise plot</a:t>
            </a:r>
          </a:p>
          <a:p>
            <a:r>
              <a:rPr lang="en-US" dirty="0"/>
              <a:t>Jittering with strip plot</a:t>
            </a:r>
          </a:p>
          <a:p>
            <a:r>
              <a:rPr lang="en-US" dirty="0"/>
              <a:t>Counts plot</a:t>
            </a:r>
          </a:p>
          <a:p>
            <a:r>
              <a:rPr lang="en-US" dirty="0"/>
              <a:t>Marginal histogram</a:t>
            </a:r>
          </a:p>
          <a:p>
            <a:r>
              <a:rPr lang="en-US" dirty="0"/>
              <a:t>Scatter plot with a line of best fit</a:t>
            </a:r>
          </a:p>
          <a:p>
            <a:r>
              <a:rPr lang="en-US" dirty="0"/>
              <a:t>Bubble plot with circling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CORRELATION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A8F4-82C7-4587-81EA-FF6662C0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106349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7FEC40-0819-423F-993D-813F591C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graphs for EDA: Histogram and Scatterplot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base EDA: Skewness and Kurtosis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Chart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graphical techniques and their purpose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130A28A-4254-49E8-805F-D0E4474D6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64CD01-B4EB-40B3-829A-D59879CB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THE CLASS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5A8-FCE2-41F3-9D51-5DB2305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175607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Area chart</a:t>
            </a:r>
          </a:p>
          <a:p>
            <a:pPr>
              <a:lnSpc>
                <a:spcPct val="150000"/>
              </a:lnSpc>
            </a:pPr>
            <a:r>
              <a:rPr lang="en-US" dirty="0"/>
              <a:t>Diverging bars</a:t>
            </a:r>
          </a:p>
          <a:p>
            <a:pPr>
              <a:lnSpc>
                <a:spcPct val="150000"/>
              </a:lnSpc>
            </a:pPr>
            <a:r>
              <a:rPr lang="en-US" dirty="0"/>
              <a:t>Diverging texts</a:t>
            </a:r>
          </a:p>
          <a:p>
            <a:pPr>
              <a:lnSpc>
                <a:spcPct val="150000"/>
              </a:lnSpc>
            </a:pPr>
            <a:r>
              <a:rPr lang="en-US" dirty="0"/>
              <a:t>Diverging dot plot</a:t>
            </a:r>
          </a:p>
          <a:p>
            <a:pPr>
              <a:lnSpc>
                <a:spcPct val="150000"/>
              </a:lnSpc>
            </a:pPr>
            <a:r>
              <a:rPr lang="en-US" dirty="0"/>
              <a:t>Diverging lollipop plot with markers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DEVIATION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8A3070-8599-44F9-94B1-4A28EED2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305238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Histogram for continuous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Histogram for categorical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Density plot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Categorical plots</a:t>
            </a:r>
          </a:p>
          <a:p>
            <a:pPr>
              <a:lnSpc>
                <a:spcPct val="150000"/>
              </a:lnSpc>
            </a:pPr>
            <a:r>
              <a:rPr lang="en-US" dirty="0"/>
              <a:t>Density curves with histogram</a:t>
            </a:r>
          </a:p>
          <a:p>
            <a:pPr>
              <a:lnSpc>
                <a:spcPct val="150000"/>
              </a:lnSpc>
            </a:pPr>
            <a:r>
              <a:rPr lang="en-US" dirty="0"/>
              <a:t>Population pyramid</a:t>
            </a:r>
          </a:p>
          <a:p>
            <a:pPr>
              <a:lnSpc>
                <a:spcPct val="150000"/>
              </a:lnSpc>
            </a:pPr>
            <a:r>
              <a:rPr lang="en-US" dirty="0"/>
              <a:t>Violin plot</a:t>
            </a:r>
          </a:p>
          <a:p>
            <a:pPr>
              <a:lnSpc>
                <a:spcPct val="150000"/>
              </a:lnSpc>
            </a:pPr>
            <a:r>
              <a:rPr lang="en-US" dirty="0"/>
              <a:t>Joy plot</a:t>
            </a:r>
          </a:p>
          <a:p>
            <a:pPr>
              <a:lnSpc>
                <a:spcPct val="150000"/>
              </a:lnSpc>
            </a:pPr>
            <a:r>
              <a:rPr lang="en-US" dirty="0"/>
              <a:t>Distributed dot plot</a:t>
            </a:r>
          </a:p>
          <a:p>
            <a:pPr>
              <a:lnSpc>
                <a:spcPct val="150000"/>
              </a:lnSpc>
            </a:pPr>
            <a:r>
              <a:rPr lang="en-US" dirty="0"/>
              <a:t>Box plot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SHOW DISTRIBUTION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7C43-5DA1-4D7A-9963-095DF38C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5630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Waffle chart</a:t>
            </a:r>
          </a:p>
          <a:p>
            <a:pPr>
              <a:lnSpc>
                <a:spcPct val="150000"/>
              </a:lnSpc>
            </a:pPr>
            <a:r>
              <a:rPr lang="en-US" dirty="0"/>
              <a:t>Pie chart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Treemap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Bar chart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COMPOSITION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2703073-9E45-4C22-BC8A-555B831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274107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 series plot</a:t>
            </a:r>
          </a:p>
          <a:p>
            <a:pPr>
              <a:lnSpc>
                <a:spcPct val="150000"/>
              </a:lnSpc>
            </a:pPr>
            <a:r>
              <a:rPr lang="en-US" dirty="0"/>
              <a:t>Time series with peaks and troughs annotated</a:t>
            </a:r>
          </a:p>
          <a:p>
            <a:pPr>
              <a:lnSpc>
                <a:spcPct val="150000"/>
              </a:lnSpc>
            </a:pPr>
            <a:r>
              <a:rPr lang="en-US" dirty="0"/>
              <a:t>Autocorrelation plot</a:t>
            </a:r>
          </a:p>
          <a:p>
            <a:pPr>
              <a:lnSpc>
                <a:spcPct val="150000"/>
              </a:lnSpc>
            </a:pPr>
            <a:r>
              <a:rPr lang="en-US" dirty="0"/>
              <a:t>Cross-correlation plot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time series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 with different scales using the secondary y axis</a:t>
            </a:r>
          </a:p>
          <a:p>
            <a:pPr>
              <a:lnSpc>
                <a:spcPct val="150000"/>
              </a:lnSpc>
            </a:pPr>
            <a:r>
              <a:rPr lang="en-US" dirty="0"/>
              <a:t>Stacked area chart</a:t>
            </a:r>
          </a:p>
          <a:p>
            <a:pPr>
              <a:lnSpc>
                <a:spcPct val="150000"/>
              </a:lnSpc>
            </a:pPr>
            <a:r>
              <a:rPr lang="en-US" dirty="0"/>
              <a:t>Seasonal plot</a:t>
            </a:r>
          </a:p>
          <a:p>
            <a:pPr>
              <a:lnSpc>
                <a:spcPct val="150000"/>
              </a:lnSpc>
            </a:pPr>
            <a:r>
              <a:rPr lang="en-US" dirty="0"/>
              <a:t>Calendar heat map</a:t>
            </a:r>
          </a:p>
          <a:p>
            <a:pPr>
              <a:lnSpc>
                <a:spcPct val="150000"/>
              </a:lnSpc>
            </a:pPr>
            <a:r>
              <a:rPr lang="en-US" dirty="0"/>
              <a:t>Area chart unstacked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CHANGE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C485-0FA5-4049-BD88-56ACCE9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162227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Dendrogram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 plot</a:t>
            </a:r>
          </a:p>
          <a:p>
            <a:pPr>
              <a:lnSpc>
                <a:spcPct val="150000"/>
              </a:lnSpc>
            </a:pPr>
            <a:r>
              <a:rPr lang="en-US" dirty="0"/>
              <a:t>Andrews curve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coordinates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GROUPS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D3BD-EA56-4C1A-842E-6F4043BA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426209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6085911-D8F3-4D69-B735-CD58BE8E3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9AED5-5EC0-4AFD-ACAF-A0DF791F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Ordered bar chart</a:t>
            </a:r>
          </a:p>
          <a:p>
            <a:pPr>
              <a:lnSpc>
                <a:spcPct val="150000"/>
              </a:lnSpc>
            </a:pPr>
            <a:r>
              <a:rPr lang="en-US" dirty="0"/>
              <a:t>Lollipop chart</a:t>
            </a:r>
          </a:p>
          <a:p>
            <a:pPr>
              <a:lnSpc>
                <a:spcPct val="150000"/>
              </a:lnSpc>
            </a:pPr>
            <a:r>
              <a:rPr lang="en-US" dirty="0"/>
              <a:t>Dot plot</a:t>
            </a:r>
          </a:p>
          <a:p>
            <a:pPr>
              <a:lnSpc>
                <a:spcPct val="150000"/>
              </a:lnSpc>
            </a:pPr>
            <a:r>
              <a:rPr lang="en-US" dirty="0"/>
              <a:t>Slope plot</a:t>
            </a:r>
          </a:p>
          <a:p>
            <a:pPr>
              <a:lnSpc>
                <a:spcPct val="150000"/>
              </a:lnSpc>
            </a:pPr>
            <a:r>
              <a:rPr lang="en-US" dirty="0"/>
              <a:t>Dumbbell plot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70DB8-F365-4526-960F-192C3E2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RANKING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C030B9-7FE1-4EDB-B0BD-1F9FA5FC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207636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0A52E249-3C59-4407-98B5-67A972272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2F7DA-737D-4311-998B-2E72B8AF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Portraying any data, events, concepts, information, processes, or methods graphically has been always perceived with a high degree of comprehension on one hand and is easily marketable on the other. </a:t>
            </a:r>
          </a:p>
          <a:p>
            <a:endParaRPr lang="en-US" dirty="0"/>
          </a:p>
          <a:p>
            <a:r>
              <a:rPr lang="en-US" dirty="0"/>
              <a:t>Presenting results to stakeholders is very complex in the sense that our audience may not be technical enough to understand programming jargon and technicalities. </a:t>
            </a:r>
          </a:p>
          <a:p>
            <a:endParaRPr lang="en-US" dirty="0"/>
          </a:p>
          <a:p>
            <a:r>
              <a:rPr lang="en-US" dirty="0"/>
              <a:t>Hence, visual aids are widely used.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8D9ED-089B-42D5-A7FC-CF11BDDC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A3E4-8CE9-4E52-A9B5-3BF53E6D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418984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oogle!. We would like to give a HUGE Thanks to… | by TurtleTree  Labs | Medium">
            <a:extLst>
              <a:ext uri="{FF2B5EF4-FFF2-40B4-BE49-F238E27FC236}">
                <a16:creationId xmlns:a16="http://schemas.microsoft.com/office/drawing/2014/main" id="{1C362767-D282-4ACF-9E9A-29CA6DE0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03" y="1934497"/>
            <a:ext cx="9144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73DC-0AB7-43C6-9502-342A3314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226578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A3B-2E55-4EB9-8508-8E778673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data scientists, two important goals in our work would be to extract knowledge from the data and to present the data to stakeholders. </a:t>
            </a:r>
          </a:p>
          <a:p>
            <a:r>
              <a:rPr lang="en-US" dirty="0"/>
              <a:t>Presenting results to stakeholders is very complex in the sense that our audience may not have enough technical know-how to understand programming jargon and other technicalities. </a:t>
            </a:r>
          </a:p>
          <a:p>
            <a:r>
              <a:rPr lang="en-US" dirty="0"/>
              <a:t>Hence, visual aids are very useful tools. </a:t>
            </a:r>
          </a:p>
          <a:p>
            <a:r>
              <a:rPr lang="en-US" dirty="0"/>
              <a:t>In this class we are going to learn about different types of techniques that can be used in the visualization of data.</a:t>
            </a:r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2CDC494-A85F-4BAA-9BEA-886EC3396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6F7A4-2E1C-438F-8118-0FAEFEE4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C21F-DDDC-42B0-8B90-4349126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</p:spTree>
    <p:extLst>
      <p:ext uri="{BB962C8B-B14F-4D97-AF65-F5344CB8AC3E}">
        <p14:creationId xmlns:p14="http://schemas.microsoft.com/office/powerpoint/2010/main" val="30813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C6F17F3A-9076-446C-A94C-DBCC751EB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98284-2B35-4DAC-9D0B-3BF0C2FB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922"/>
            <a:ext cx="10972800" cy="4312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literal meaning of “skew” is a bias, dragging, or distortion toward some particular value, group, subjects, or direction.</a:t>
            </a:r>
          </a:p>
          <a:p>
            <a:endParaRPr lang="en-US" dirty="0"/>
          </a:p>
          <a:p>
            <a:pPr algn="just"/>
            <a:r>
              <a:rPr lang="en-US" dirty="0"/>
              <a:t>A measure of skewness is a numeric metric to concisely summarize the degree of asymmetry of a unimodal distribution that can be compared with other similar numbers.</a:t>
            </a:r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Skewness is a measure of symmetry, or more precisely, the lack of symmetry. A distribution, or data set, is symmetric if it looks the same to the left and right of the center point.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C2414-8E4F-4F39-B672-6274B52C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32C51-889D-4B76-9F79-C5EC6643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base EDA: Skewness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2A90AAE-78F3-40FE-BEBB-7100DD28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323265-CEF4-4B91-AC81-683EBADD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2658"/>
                <a:ext cx="10972800" cy="440463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For univariate data Y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Y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..., Y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, the formula for skewness is:</a:t>
                </a:r>
              </a:p>
              <a:p>
                <a:endParaRPr lang="en-US" sz="20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109728" indent="0">
                  <a:buNone/>
                </a:pPr>
                <a:endParaRPr lang="en-IN" sz="2000" dirty="0"/>
              </a:p>
              <a:p>
                <a:pPr marL="109728" indent="0">
                  <a:buNone/>
                </a:pPr>
                <a:r>
                  <a:rPr lang="en-IN" sz="2000" dirty="0"/>
                  <a:t>				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IN" sz="2000" dirty="0"/>
                  <a:t> is the mean, and</a:t>
                </a:r>
              </a:p>
              <a:p>
                <a:pPr marL="109728" indent="0">
                  <a:buNone/>
                </a:pPr>
                <a:r>
                  <a:rPr lang="en-IN" sz="2000" dirty="0"/>
                  <a:t>					S is the standard deviation </a:t>
                </a:r>
              </a:p>
              <a:p>
                <a:pPr marL="109728" indent="0">
                  <a:buNone/>
                </a:pPr>
                <a:r>
                  <a:rPr lang="en-IN" sz="2000" dirty="0"/>
                  <a:t>					N is the number of datapoints</a:t>
                </a:r>
              </a:p>
              <a:p>
                <a:pPr marL="109728" indent="0">
                  <a:buNone/>
                </a:pPr>
                <a:endParaRPr lang="en-IN" sz="2000" dirty="0"/>
              </a:p>
              <a:p>
                <a:pPr marL="109728" indent="0">
                  <a:buNone/>
                </a:pPr>
                <a:endParaRPr lang="en-IN" sz="2000" dirty="0"/>
              </a:p>
              <a:p>
                <a:r>
                  <a:rPr lang="en-US" sz="2000" dirty="0"/>
                  <a:t>The above formula for skewness is referred to as the </a:t>
                </a:r>
                <a:r>
                  <a:rPr lang="en-US" sz="2000" b="1" dirty="0"/>
                  <a:t>Fisher-Pearson</a:t>
                </a:r>
                <a:r>
                  <a:rPr lang="en-US" sz="2000" dirty="0"/>
                  <a:t> coefficient of skewness. </a:t>
                </a:r>
                <a:endParaRPr lang="en-IN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323265-CEF4-4B91-AC81-683EBADD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2658"/>
                <a:ext cx="10972800" cy="4404634"/>
              </a:xfrm>
              <a:blipFill>
                <a:blip r:embed="rId3"/>
                <a:stretch>
                  <a:fillRect t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23896-79CC-4024-9AA1-2D0C90A5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7659C4-41DA-44CE-A2E2-11FAA69F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Calculating Skewness</a:t>
            </a:r>
          </a:p>
        </p:txBody>
      </p:sp>
    </p:spTree>
    <p:extLst>
      <p:ext uri="{BB962C8B-B14F-4D97-AF65-F5344CB8AC3E}">
        <p14:creationId xmlns:p14="http://schemas.microsoft.com/office/powerpoint/2010/main" val="206476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>
            <a:extLst>
              <a:ext uri="{FF2B5EF4-FFF2-40B4-BE49-F238E27FC236}">
                <a16:creationId xmlns:a16="http://schemas.microsoft.com/office/drawing/2014/main" id="{AF171230-1E05-4A3D-93E1-0343F604E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BC9DF-5834-4529-B2AD-FC3466A1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1BCEA-D5B7-4165-BCA0-F3293BC5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AA46F-C1B3-496F-86FB-A0AB4667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</a:rPr>
              <a:t>Types of Skewness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2123F466-9D32-412E-8855-4C565B1A75B3}"/>
              </a:ext>
            </a:extLst>
          </p:cNvPr>
          <p:cNvGrpSpPr>
            <a:grpSpLocks/>
          </p:cNvGrpSpPr>
          <p:nvPr/>
        </p:nvGrpSpPr>
        <p:grpSpPr bwMode="auto">
          <a:xfrm>
            <a:off x="690716" y="1481329"/>
            <a:ext cx="10891684" cy="4589654"/>
            <a:chOff x="292" y="1252"/>
            <a:chExt cx="5299" cy="272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FACE8BE-07D8-4DBF-ADFE-87E7B88D1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1252"/>
              <a:ext cx="5299" cy="2728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282F20B-AB95-461C-BECD-97302AC38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" y="1350"/>
              <a:ext cx="5050" cy="2524"/>
              <a:chOff x="369" y="1350"/>
              <a:chExt cx="5050" cy="2524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16C2E19-07D8-44D1-90F3-B8291D7A8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" y="1350"/>
                <a:ext cx="1813" cy="2524"/>
                <a:chOff x="369" y="1350"/>
                <a:chExt cx="1813" cy="2524"/>
              </a:xfrm>
            </p:grpSpPr>
            <p:sp>
              <p:nvSpPr>
                <p:cNvPr id="31" name="Rectangle 7">
                  <a:extLst>
                    <a:ext uri="{FF2B5EF4-FFF2-40B4-BE49-F238E27FC236}">
                      <a16:creationId xmlns:a16="http://schemas.microsoft.com/office/drawing/2014/main" id="{A376C4EA-FAB9-436B-B71C-6D491059C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3280"/>
                  <a:ext cx="1121" cy="5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Negatively</a:t>
                  </a:r>
                </a:p>
                <a:p>
                  <a:pPr algn="ctr" eaLnBrk="0" hangingPunct="0"/>
                  <a:r>
                    <a:rPr lang="en-US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Skewed</a:t>
                  </a:r>
                </a:p>
              </p:txBody>
            </p:sp>
            <p:grpSp>
              <p:nvGrpSpPr>
                <p:cNvPr id="32" name="Group 8">
                  <a:extLst>
                    <a:ext uri="{FF2B5EF4-FFF2-40B4-BE49-F238E27FC236}">
                      <a16:creationId xmlns:a16="http://schemas.microsoft.com/office/drawing/2014/main" id="{726D668B-520F-43C3-9A28-0A10643A83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" y="1350"/>
                  <a:ext cx="1813" cy="1916"/>
                  <a:chOff x="369" y="1350"/>
                  <a:chExt cx="1813" cy="1916"/>
                </a:xfrm>
              </p:grpSpPr>
              <p:grpSp>
                <p:nvGrpSpPr>
                  <p:cNvPr id="33" name="Group 9">
                    <a:extLst>
                      <a:ext uri="{FF2B5EF4-FFF2-40B4-BE49-F238E27FC236}">
                        <a16:creationId xmlns:a16="http://schemas.microsoft.com/office/drawing/2014/main" id="{B944F5FB-14D5-47A4-9AEB-86B9A9D751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9" y="1350"/>
                    <a:ext cx="1637" cy="1240"/>
                    <a:chOff x="369" y="1350"/>
                    <a:chExt cx="1637" cy="1240"/>
                  </a:xfrm>
                </p:grpSpPr>
                <p:sp>
                  <p:nvSpPr>
                    <p:cNvPr id="43" name="Freeform 10">
                      <a:extLst>
                        <a:ext uri="{FF2B5EF4-FFF2-40B4-BE49-F238E27FC236}">
                          <a16:creationId xmlns:a16="http://schemas.microsoft.com/office/drawing/2014/main" id="{A4C01EE2-D877-4F33-BB41-996EF48F86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4" y="1350"/>
                      <a:ext cx="1594" cy="1240"/>
                    </a:xfrm>
                    <a:custGeom>
                      <a:avLst/>
                      <a:gdLst>
                        <a:gd name="T0" fmla="*/ 1569 w 1594"/>
                        <a:gd name="T1" fmla="*/ 1122 h 1240"/>
                        <a:gd name="T2" fmla="*/ 1542 w 1594"/>
                        <a:gd name="T3" fmla="*/ 931 h 1240"/>
                        <a:gd name="T4" fmla="*/ 1515 w 1594"/>
                        <a:gd name="T5" fmla="*/ 734 h 1240"/>
                        <a:gd name="T6" fmla="*/ 1487 w 1594"/>
                        <a:gd name="T7" fmla="*/ 553 h 1240"/>
                        <a:gd name="T8" fmla="*/ 1461 w 1594"/>
                        <a:gd name="T9" fmla="*/ 397 h 1240"/>
                        <a:gd name="T10" fmla="*/ 1433 w 1594"/>
                        <a:gd name="T11" fmla="*/ 267 h 1240"/>
                        <a:gd name="T12" fmla="*/ 1406 w 1594"/>
                        <a:gd name="T13" fmla="*/ 166 h 1240"/>
                        <a:gd name="T14" fmla="*/ 1379 w 1594"/>
                        <a:gd name="T15" fmla="*/ 92 h 1240"/>
                        <a:gd name="T16" fmla="*/ 1352 w 1594"/>
                        <a:gd name="T17" fmla="*/ 41 h 1240"/>
                        <a:gd name="T18" fmla="*/ 1325 w 1594"/>
                        <a:gd name="T19" fmla="*/ 11 h 1240"/>
                        <a:gd name="T20" fmla="*/ 1298 w 1594"/>
                        <a:gd name="T21" fmla="*/ 0 h 1240"/>
                        <a:gd name="T22" fmla="*/ 1271 w 1594"/>
                        <a:gd name="T23" fmla="*/ 4 h 1240"/>
                        <a:gd name="T24" fmla="*/ 1244 w 1594"/>
                        <a:gd name="T25" fmla="*/ 22 h 1240"/>
                        <a:gd name="T26" fmla="*/ 1216 w 1594"/>
                        <a:gd name="T27" fmla="*/ 50 h 1240"/>
                        <a:gd name="T28" fmla="*/ 1189 w 1594"/>
                        <a:gd name="T29" fmla="*/ 86 h 1240"/>
                        <a:gd name="T30" fmla="*/ 1163 w 1594"/>
                        <a:gd name="T31" fmla="*/ 130 h 1240"/>
                        <a:gd name="T32" fmla="*/ 1135 w 1594"/>
                        <a:gd name="T33" fmla="*/ 177 h 1240"/>
                        <a:gd name="T34" fmla="*/ 1108 w 1594"/>
                        <a:gd name="T35" fmla="*/ 228 h 1240"/>
                        <a:gd name="T36" fmla="*/ 1081 w 1594"/>
                        <a:gd name="T37" fmla="*/ 280 h 1240"/>
                        <a:gd name="T38" fmla="*/ 1054 w 1594"/>
                        <a:gd name="T39" fmla="*/ 334 h 1240"/>
                        <a:gd name="T40" fmla="*/ 1027 w 1594"/>
                        <a:gd name="T41" fmla="*/ 388 h 1240"/>
                        <a:gd name="T42" fmla="*/ 999 w 1594"/>
                        <a:gd name="T43" fmla="*/ 441 h 1240"/>
                        <a:gd name="T44" fmla="*/ 973 w 1594"/>
                        <a:gd name="T45" fmla="*/ 494 h 1240"/>
                        <a:gd name="T46" fmla="*/ 946 w 1594"/>
                        <a:gd name="T47" fmla="*/ 545 h 1240"/>
                        <a:gd name="T48" fmla="*/ 918 w 1594"/>
                        <a:gd name="T49" fmla="*/ 594 h 1240"/>
                        <a:gd name="T50" fmla="*/ 891 w 1594"/>
                        <a:gd name="T51" fmla="*/ 641 h 1240"/>
                        <a:gd name="T52" fmla="*/ 864 w 1594"/>
                        <a:gd name="T53" fmla="*/ 687 h 1240"/>
                        <a:gd name="T54" fmla="*/ 837 w 1594"/>
                        <a:gd name="T55" fmla="*/ 730 h 1240"/>
                        <a:gd name="T56" fmla="*/ 810 w 1594"/>
                        <a:gd name="T57" fmla="*/ 770 h 1240"/>
                        <a:gd name="T58" fmla="*/ 783 w 1594"/>
                        <a:gd name="T59" fmla="*/ 808 h 1240"/>
                        <a:gd name="T60" fmla="*/ 756 w 1594"/>
                        <a:gd name="T61" fmla="*/ 844 h 1240"/>
                        <a:gd name="T62" fmla="*/ 729 w 1594"/>
                        <a:gd name="T63" fmla="*/ 876 h 1240"/>
                        <a:gd name="T64" fmla="*/ 701 w 1594"/>
                        <a:gd name="T65" fmla="*/ 907 h 1240"/>
                        <a:gd name="T66" fmla="*/ 675 w 1594"/>
                        <a:gd name="T67" fmla="*/ 935 h 1240"/>
                        <a:gd name="T68" fmla="*/ 647 w 1594"/>
                        <a:gd name="T69" fmla="*/ 962 h 1240"/>
                        <a:gd name="T70" fmla="*/ 620 w 1594"/>
                        <a:gd name="T71" fmla="*/ 987 h 1240"/>
                        <a:gd name="T72" fmla="*/ 593 w 1594"/>
                        <a:gd name="T73" fmla="*/ 1009 h 1240"/>
                        <a:gd name="T74" fmla="*/ 566 w 1594"/>
                        <a:gd name="T75" fmla="*/ 1030 h 1240"/>
                        <a:gd name="T76" fmla="*/ 539 w 1594"/>
                        <a:gd name="T77" fmla="*/ 1049 h 1240"/>
                        <a:gd name="T78" fmla="*/ 512 w 1594"/>
                        <a:gd name="T79" fmla="*/ 1067 h 1240"/>
                        <a:gd name="T80" fmla="*/ 484 w 1594"/>
                        <a:gd name="T81" fmla="*/ 1083 h 1240"/>
                        <a:gd name="T82" fmla="*/ 458 w 1594"/>
                        <a:gd name="T83" fmla="*/ 1098 h 1240"/>
                        <a:gd name="T84" fmla="*/ 430 w 1594"/>
                        <a:gd name="T85" fmla="*/ 1112 h 1240"/>
                        <a:gd name="T86" fmla="*/ 403 w 1594"/>
                        <a:gd name="T87" fmla="*/ 1124 h 1240"/>
                        <a:gd name="T88" fmla="*/ 377 w 1594"/>
                        <a:gd name="T89" fmla="*/ 1135 h 1240"/>
                        <a:gd name="T90" fmla="*/ 349 w 1594"/>
                        <a:gd name="T91" fmla="*/ 1145 h 1240"/>
                        <a:gd name="T92" fmla="*/ 322 w 1594"/>
                        <a:gd name="T93" fmla="*/ 1154 h 1240"/>
                        <a:gd name="T94" fmla="*/ 295 w 1594"/>
                        <a:gd name="T95" fmla="*/ 1162 h 1240"/>
                        <a:gd name="T96" fmla="*/ 268 w 1594"/>
                        <a:gd name="T97" fmla="*/ 1170 h 1240"/>
                        <a:gd name="T98" fmla="*/ 241 w 1594"/>
                        <a:gd name="T99" fmla="*/ 1178 h 1240"/>
                        <a:gd name="T100" fmla="*/ 213 w 1594"/>
                        <a:gd name="T101" fmla="*/ 1183 h 1240"/>
                        <a:gd name="T102" fmla="*/ 187 w 1594"/>
                        <a:gd name="T103" fmla="*/ 1189 h 1240"/>
                        <a:gd name="T104" fmla="*/ 160 w 1594"/>
                        <a:gd name="T105" fmla="*/ 1194 h 1240"/>
                        <a:gd name="T106" fmla="*/ 132 w 1594"/>
                        <a:gd name="T107" fmla="*/ 1199 h 1240"/>
                        <a:gd name="T108" fmla="*/ 105 w 1594"/>
                        <a:gd name="T109" fmla="*/ 1202 h 1240"/>
                        <a:gd name="T110" fmla="*/ 78 w 1594"/>
                        <a:gd name="T111" fmla="*/ 1207 h 1240"/>
                        <a:gd name="T112" fmla="*/ 51 w 1594"/>
                        <a:gd name="T113" fmla="*/ 1210 h 1240"/>
                        <a:gd name="T114" fmla="*/ 24 w 1594"/>
                        <a:gd name="T115" fmla="*/ 1213 h 1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594" h="1240">
                          <a:moveTo>
                            <a:pt x="1593" y="1239"/>
                          </a:moveTo>
                          <a:lnTo>
                            <a:pt x="1590" y="1231"/>
                          </a:lnTo>
                          <a:lnTo>
                            <a:pt x="1587" y="1220"/>
                          </a:lnTo>
                          <a:lnTo>
                            <a:pt x="1584" y="1208"/>
                          </a:lnTo>
                          <a:lnTo>
                            <a:pt x="1581" y="1193"/>
                          </a:lnTo>
                          <a:lnTo>
                            <a:pt x="1578" y="1176"/>
                          </a:lnTo>
                          <a:lnTo>
                            <a:pt x="1575" y="1159"/>
                          </a:lnTo>
                          <a:lnTo>
                            <a:pt x="1572" y="1141"/>
                          </a:lnTo>
                          <a:lnTo>
                            <a:pt x="1569" y="1122"/>
                          </a:lnTo>
                          <a:lnTo>
                            <a:pt x="1566" y="1102"/>
                          </a:lnTo>
                          <a:lnTo>
                            <a:pt x="1563" y="1081"/>
                          </a:lnTo>
                          <a:lnTo>
                            <a:pt x="1560" y="1060"/>
                          </a:lnTo>
                          <a:lnTo>
                            <a:pt x="1557" y="1039"/>
                          </a:lnTo>
                          <a:lnTo>
                            <a:pt x="1554" y="1018"/>
                          </a:lnTo>
                          <a:lnTo>
                            <a:pt x="1551" y="997"/>
                          </a:lnTo>
                          <a:lnTo>
                            <a:pt x="1548" y="974"/>
                          </a:lnTo>
                          <a:lnTo>
                            <a:pt x="1545" y="953"/>
                          </a:lnTo>
                          <a:lnTo>
                            <a:pt x="1542" y="931"/>
                          </a:lnTo>
                          <a:lnTo>
                            <a:pt x="1538" y="908"/>
                          </a:lnTo>
                          <a:lnTo>
                            <a:pt x="1536" y="886"/>
                          </a:lnTo>
                          <a:lnTo>
                            <a:pt x="1533" y="864"/>
                          </a:lnTo>
                          <a:lnTo>
                            <a:pt x="1530" y="842"/>
                          </a:lnTo>
                          <a:lnTo>
                            <a:pt x="1527" y="820"/>
                          </a:lnTo>
                          <a:lnTo>
                            <a:pt x="1524" y="799"/>
                          </a:lnTo>
                          <a:lnTo>
                            <a:pt x="1521" y="776"/>
                          </a:lnTo>
                          <a:lnTo>
                            <a:pt x="1517" y="755"/>
                          </a:lnTo>
                          <a:lnTo>
                            <a:pt x="1515" y="734"/>
                          </a:lnTo>
                          <a:lnTo>
                            <a:pt x="1512" y="713"/>
                          </a:lnTo>
                          <a:lnTo>
                            <a:pt x="1508" y="692"/>
                          </a:lnTo>
                          <a:lnTo>
                            <a:pt x="1506" y="671"/>
                          </a:lnTo>
                          <a:lnTo>
                            <a:pt x="1503" y="650"/>
                          </a:lnTo>
                          <a:lnTo>
                            <a:pt x="1500" y="631"/>
                          </a:lnTo>
                          <a:lnTo>
                            <a:pt x="1496" y="611"/>
                          </a:lnTo>
                          <a:lnTo>
                            <a:pt x="1494" y="591"/>
                          </a:lnTo>
                          <a:lnTo>
                            <a:pt x="1491" y="572"/>
                          </a:lnTo>
                          <a:lnTo>
                            <a:pt x="1487" y="553"/>
                          </a:lnTo>
                          <a:lnTo>
                            <a:pt x="1485" y="534"/>
                          </a:lnTo>
                          <a:lnTo>
                            <a:pt x="1482" y="516"/>
                          </a:lnTo>
                          <a:lnTo>
                            <a:pt x="1478" y="498"/>
                          </a:lnTo>
                          <a:lnTo>
                            <a:pt x="1475" y="480"/>
                          </a:lnTo>
                          <a:lnTo>
                            <a:pt x="1473" y="463"/>
                          </a:lnTo>
                          <a:lnTo>
                            <a:pt x="1470" y="446"/>
                          </a:lnTo>
                          <a:lnTo>
                            <a:pt x="1466" y="429"/>
                          </a:lnTo>
                          <a:lnTo>
                            <a:pt x="1464" y="412"/>
                          </a:lnTo>
                          <a:lnTo>
                            <a:pt x="1461" y="397"/>
                          </a:lnTo>
                          <a:lnTo>
                            <a:pt x="1457" y="381"/>
                          </a:lnTo>
                          <a:lnTo>
                            <a:pt x="1454" y="365"/>
                          </a:lnTo>
                          <a:lnTo>
                            <a:pt x="1452" y="350"/>
                          </a:lnTo>
                          <a:lnTo>
                            <a:pt x="1448" y="335"/>
                          </a:lnTo>
                          <a:lnTo>
                            <a:pt x="1445" y="321"/>
                          </a:lnTo>
                          <a:lnTo>
                            <a:pt x="1443" y="307"/>
                          </a:lnTo>
                          <a:lnTo>
                            <a:pt x="1440" y="294"/>
                          </a:lnTo>
                          <a:lnTo>
                            <a:pt x="1436" y="280"/>
                          </a:lnTo>
                          <a:lnTo>
                            <a:pt x="1433" y="267"/>
                          </a:lnTo>
                          <a:lnTo>
                            <a:pt x="1431" y="255"/>
                          </a:lnTo>
                          <a:lnTo>
                            <a:pt x="1427" y="242"/>
                          </a:lnTo>
                          <a:lnTo>
                            <a:pt x="1424" y="230"/>
                          </a:lnTo>
                          <a:lnTo>
                            <a:pt x="1422" y="219"/>
                          </a:lnTo>
                          <a:lnTo>
                            <a:pt x="1418" y="208"/>
                          </a:lnTo>
                          <a:lnTo>
                            <a:pt x="1415" y="197"/>
                          </a:lnTo>
                          <a:lnTo>
                            <a:pt x="1412" y="187"/>
                          </a:lnTo>
                          <a:lnTo>
                            <a:pt x="1409" y="177"/>
                          </a:lnTo>
                          <a:lnTo>
                            <a:pt x="1406" y="166"/>
                          </a:lnTo>
                          <a:lnTo>
                            <a:pt x="1403" y="156"/>
                          </a:lnTo>
                          <a:lnTo>
                            <a:pt x="1401" y="147"/>
                          </a:lnTo>
                          <a:lnTo>
                            <a:pt x="1397" y="139"/>
                          </a:lnTo>
                          <a:lnTo>
                            <a:pt x="1394" y="130"/>
                          </a:lnTo>
                          <a:lnTo>
                            <a:pt x="1391" y="122"/>
                          </a:lnTo>
                          <a:lnTo>
                            <a:pt x="1388" y="114"/>
                          </a:lnTo>
                          <a:lnTo>
                            <a:pt x="1385" y="106"/>
                          </a:lnTo>
                          <a:lnTo>
                            <a:pt x="1382" y="98"/>
                          </a:lnTo>
                          <a:lnTo>
                            <a:pt x="1379" y="92"/>
                          </a:lnTo>
                          <a:lnTo>
                            <a:pt x="1376" y="85"/>
                          </a:lnTo>
                          <a:lnTo>
                            <a:pt x="1373" y="78"/>
                          </a:lnTo>
                          <a:lnTo>
                            <a:pt x="1370" y="73"/>
                          </a:lnTo>
                          <a:lnTo>
                            <a:pt x="1367" y="66"/>
                          </a:lnTo>
                          <a:lnTo>
                            <a:pt x="1364" y="60"/>
                          </a:lnTo>
                          <a:lnTo>
                            <a:pt x="1361" y="55"/>
                          </a:lnTo>
                          <a:lnTo>
                            <a:pt x="1358" y="50"/>
                          </a:lnTo>
                          <a:lnTo>
                            <a:pt x="1355" y="46"/>
                          </a:lnTo>
                          <a:lnTo>
                            <a:pt x="1352" y="41"/>
                          </a:lnTo>
                          <a:lnTo>
                            <a:pt x="1349" y="37"/>
                          </a:lnTo>
                          <a:lnTo>
                            <a:pt x="1346" y="32"/>
                          </a:lnTo>
                          <a:lnTo>
                            <a:pt x="1343" y="29"/>
                          </a:lnTo>
                          <a:lnTo>
                            <a:pt x="1340" y="26"/>
                          </a:lnTo>
                          <a:lnTo>
                            <a:pt x="1337" y="22"/>
                          </a:lnTo>
                          <a:lnTo>
                            <a:pt x="1334" y="19"/>
                          </a:lnTo>
                          <a:lnTo>
                            <a:pt x="1331" y="17"/>
                          </a:lnTo>
                          <a:lnTo>
                            <a:pt x="1328" y="13"/>
                          </a:lnTo>
                          <a:lnTo>
                            <a:pt x="1325" y="11"/>
                          </a:lnTo>
                          <a:lnTo>
                            <a:pt x="1322" y="9"/>
                          </a:lnTo>
                          <a:lnTo>
                            <a:pt x="1319" y="8"/>
                          </a:lnTo>
                          <a:lnTo>
                            <a:pt x="1316" y="6"/>
                          </a:lnTo>
                          <a:lnTo>
                            <a:pt x="1313" y="4"/>
                          </a:lnTo>
                          <a:lnTo>
                            <a:pt x="1310" y="3"/>
                          </a:lnTo>
                          <a:lnTo>
                            <a:pt x="1307" y="2"/>
                          </a:lnTo>
                          <a:lnTo>
                            <a:pt x="1304" y="1"/>
                          </a:lnTo>
                          <a:lnTo>
                            <a:pt x="1301" y="1"/>
                          </a:lnTo>
                          <a:lnTo>
                            <a:pt x="1298" y="0"/>
                          </a:lnTo>
                          <a:lnTo>
                            <a:pt x="1295" y="0"/>
                          </a:lnTo>
                          <a:lnTo>
                            <a:pt x="1292" y="0"/>
                          </a:lnTo>
                          <a:lnTo>
                            <a:pt x="1289" y="0"/>
                          </a:lnTo>
                          <a:lnTo>
                            <a:pt x="1286" y="1"/>
                          </a:lnTo>
                          <a:lnTo>
                            <a:pt x="1283" y="1"/>
                          </a:lnTo>
                          <a:lnTo>
                            <a:pt x="1279" y="2"/>
                          </a:lnTo>
                          <a:lnTo>
                            <a:pt x="1277" y="2"/>
                          </a:lnTo>
                          <a:lnTo>
                            <a:pt x="1274" y="3"/>
                          </a:lnTo>
                          <a:lnTo>
                            <a:pt x="1271" y="4"/>
                          </a:lnTo>
                          <a:lnTo>
                            <a:pt x="1268" y="7"/>
                          </a:lnTo>
                          <a:lnTo>
                            <a:pt x="1265" y="8"/>
                          </a:lnTo>
                          <a:lnTo>
                            <a:pt x="1262" y="9"/>
                          </a:lnTo>
                          <a:lnTo>
                            <a:pt x="1258" y="11"/>
                          </a:lnTo>
                          <a:lnTo>
                            <a:pt x="1256" y="13"/>
                          </a:lnTo>
                          <a:lnTo>
                            <a:pt x="1253" y="16"/>
                          </a:lnTo>
                          <a:lnTo>
                            <a:pt x="1249" y="18"/>
                          </a:lnTo>
                          <a:lnTo>
                            <a:pt x="1247" y="20"/>
                          </a:lnTo>
                          <a:lnTo>
                            <a:pt x="1244" y="22"/>
                          </a:lnTo>
                          <a:lnTo>
                            <a:pt x="1240" y="25"/>
                          </a:lnTo>
                          <a:lnTo>
                            <a:pt x="1237" y="28"/>
                          </a:lnTo>
                          <a:lnTo>
                            <a:pt x="1235" y="30"/>
                          </a:lnTo>
                          <a:lnTo>
                            <a:pt x="1232" y="34"/>
                          </a:lnTo>
                          <a:lnTo>
                            <a:pt x="1228" y="37"/>
                          </a:lnTo>
                          <a:lnTo>
                            <a:pt x="1226" y="40"/>
                          </a:lnTo>
                          <a:lnTo>
                            <a:pt x="1223" y="44"/>
                          </a:lnTo>
                          <a:lnTo>
                            <a:pt x="1219" y="47"/>
                          </a:lnTo>
                          <a:lnTo>
                            <a:pt x="1216" y="50"/>
                          </a:lnTo>
                          <a:lnTo>
                            <a:pt x="1214" y="54"/>
                          </a:lnTo>
                          <a:lnTo>
                            <a:pt x="1210" y="58"/>
                          </a:lnTo>
                          <a:lnTo>
                            <a:pt x="1207" y="61"/>
                          </a:lnTo>
                          <a:lnTo>
                            <a:pt x="1205" y="66"/>
                          </a:lnTo>
                          <a:lnTo>
                            <a:pt x="1202" y="69"/>
                          </a:lnTo>
                          <a:lnTo>
                            <a:pt x="1198" y="74"/>
                          </a:lnTo>
                          <a:lnTo>
                            <a:pt x="1195" y="78"/>
                          </a:lnTo>
                          <a:lnTo>
                            <a:pt x="1193" y="83"/>
                          </a:lnTo>
                          <a:lnTo>
                            <a:pt x="1189" y="86"/>
                          </a:lnTo>
                          <a:lnTo>
                            <a:pt x="1186" y="90"/>
                          </a:lnTo>
                          <a:lnTo>
                            <a:pt x="1184" y="95"/>
                          </a:lnTo>
                          <a:lnTo>
                            <a:pt x="1180" y="99"/>
                          </a:lnTo>
                          <a:lnTo>
                            <a:pt x="1177" y="105"/>
                          </a:lnTo>
                          <a:lnTo>
                            <a:pt x="1174" y="109"/>
                          </a:lnTo>
                          <a:lnTo>
                            <a:pt x="1172" y="114"/>
                          </a:lnTo>
                          <a:lnTo>
                            <a:pt x="1168" y="120"/>
                          </a:lnTo>
                          <a:lnTo>
                            <a:pt x="1165" y="124"/>
                          </a:lnTo>
                          <a:lnTo>
                            <a:pt x="1163" y="130"/>
                          </a:lnTo>
                          <a:lnTo>
                            <a:pt x="1159" y="134"/>
                          </a:lnTo>
                          <a:lnTo>
                            <a:pt x="1156" y="140"/>
                          </a:lnTo>
                          <a:lnTo>
                            <a:pt x="1153" y="144"/>
                          </a:lnTo>
                          <a:lnTo>
                            <a:pt x="1150" y="150"/>
                          </a:lnTo>
                          <a:lnTo>
                            <a:pt x="1147" y="155"/>
                          </a:lnTo>
                          <a:lnTo>
                            <a:pt x="1144" y="161"/>
                          </a:lnTo>
                          <a:lnTo>
                            <a:pt x="1142" y="165"/>
                          </a:lnTo>
                          <a:lnTo>
                            <a:pt x="1138" y="171"/>
                          </a:lnTo>
                          <a:lnTo>
                            <a:pt x="1135" y="177"/>
                          </a:lnTo>
                          <a:lnTo>
                            <a:pt x="1132" y="182"/>
                          </a:lnTo>
                          <a:lnTo>
                            <a:pt x="1129" y="188"/>
                          </a:lnTo>
                          <a:lnTo>
                            <a:pt x="1126" y="193"/>
                          </a:lnTo>
                          <a:lnTo>
                            <a:pt x="1123" y="199"/>
                          </a:lnTo>
                          <a:lnTo>
                            <a:pt x="1120" y="204"/>
                          </a:lnTo>
                          <a:lnTo>
                            <a:pt x="1117" y="210"/>
                          </a:lnTo>
                          <a:lnTo>
                            <a:pt x="1114" y="216"/>
                          </a:lnTo>
                          <a:lnTo>
                            <a:pt x="1111" y="221"/>
                          </a:lnTo>
                          <a:lnTo>
                            <a:pt x="1108" y="228"/>
                          </a:lnTo>
                          <a:lnTo>
                            <a:pt x="1105" y="233"/>
                          </a:lnTo>
                          <a:lnTo>
                            <a:pt x="1102" y="239"/>
                          </a:lnTo>
                          <a:lnTo>
                            <a:pt x="1099" y="245"/>
                          </a:lnTo>
                          <a:lnTo>
                            <a:pt x="1096" y="250"/>
                          </a:lnTo>
                          <a:lnTo>
                            <a:pt x="1093" y="257"/>
                          </a:lnTo>
                          <a:lnTo>
                            <a:pt x="1090" y="263"/>
                          </a:lnTo>
                          <a:lnTo>
                            <a:pt x="1087" y="268"/>
                          </a:lnTo>
                          <a:lnTo>
                            <a:pt x="1084" y="274"/>
                          </a:lnTo>
                          <a:lnTo>
                            <a:pt x="1081" y="280"/>
                          </a:lnTo>
                          <a:lnTo>
                            <a:pt x="1078" y="286"/>
                          </a:lnTo>
                          <a:lnTo>
                            <a:pt x="1075" y="292"/>
                          </a:lnTo>
                          <a:lnTo>
                            <a:pt x="1072" y="298"/>
                          </a:lnTo>
                          <a:lnTo>
                            <a:pt x="1069" y="304"/>
                          </a:lnTo>
                          <a:lnTo>
                            <a:pt x="1066" y="311"/>
                          </a:lnTo>
                          <a:lnTo>
                            <a:pt x="1063" y="316"/>
                          </a:lnTo>
                          <a:lnTo>
                            <a:pt x="1060" y="322"/>
                          </a:lnTo>
                          <a:lnTo>
                            <a:pt x="1057" y="328"/>
                          </a:lnTo>
                          <a:lnTo>
                            <a:pt x="1054" y="334"/>
                          </a:lnTo>
                          <a:lnTo>
                            <a:pt x="1051" y="340"/>
                          </a:lnTo>
                          <a:lnTo>
                            <a:pt x="1048" y="346"/>
                          </a:lnTo>
                          <a:lnTo>
                            <a:pt x="1045" y="352"/>
                          </a:lnTo>
                          <a:lnTo>
                            <a:pt x="1041" y="358"/>
                          </a:lnTo>
                          <a:lnTo>
                            <a:pt x="1039" y="364"/>
                          </a:lnTo>
                          <a:lnTo>
                            <a:pt x="1036" y="370"/>
                          </a:lnTo>
                          <a:lnTo>
                            <a:pt x="1033" y="377"/>
                          </a:lnTo>
                          <a:lnTo>
                            <a:pt x="1030" y="382"/>
                          </a:lnTo>
                          <a:lnTo>
                            <a:pt x="1027" y="388"/>
                          </a:lnTo>
                          <a:lnTo>
                            <a:pt x="1024" y="394"/>
                          </a:lnTo>
                          <a:lnTo>
                            <a:pt x="1021" y="400"/>
                          </a:lnTo>
                          <a:lnTo>
                            <a:pt x="1018" y="406"/>
                          </a:lnTo>
                          <a:lnTo>
                            <a:pt x="1015" y="412"/>
                          </a:lnTo>
                          <a:lnTo>
                            <a:pt x="1011" y="418"/>
                          </a:lnTo>
                          <a:lnTo>
                            <a:pt x="1009" y="423"/>
                          </a:lnTo>
                          <a:lnTo>
                            <a:pt x="1006" y="430"/>
                          </a:lnTo>
                          <a:lnTo>
                            <a:pt x="1003" y="436"/>
                          </a:lnTo>
                          <a:lnTo>
                            <a:pt x="999" y="441"/>
                          </a:lnTo>
                          <a:lnTo>
                            <a:pt x="997" y="448"/>
                          </a:lnTo>
                          <a:lnTo>
                            <a:pt x="994" y="454"/>
                          </a:lnTo>
                          <a:lnTo>
                            <a:pt x="990" y="459"/>
                          </a:lnTo>
                          <a:lnTo>
                            <a:pt x="988" y="465"/>
                          </a:lnTo>
                          <a:lnTo>
                            <a:pt x="985" y="471"/>
                          </a:lnTo>
                          <a:lnTo>
                            <a:pt x="981" y="477"/>
                          </a:lnTo>
                          <a:lnTo>
                            <a:pt x="978" y="483"/>
                          </a:lnTo>
                          <a:lnTo>
                            <a:pt x="976" y="488"/>
                          </a:lnTo>
                          <a:lnTo>
                            <a:pt x="973" y="494"/>
                          </a:lnTo>
                          <a:lnTo>
                            <a:pt x="969" y="501"/>
                          </a:lnTo>
                          <a:lnTo>
                            <a:pt x="967" y="506"/>
                          </a:lnTo>
                          <a:lnTo>
                            <a:pt x="964" y="512"/>
                          </a:lnTo>
                          <a:lnTo>
                            <a:pt x="960" y="517"/>
                          </a:lnTo>
                          <a:lnTo>
                            <a:pt x="957" y="523"/>
                          </a:lnTo>
                          <a:lnTo>
                            <a:pt x="955" y="528"/>
                          </a:lnTo>
                          <a:lnTo>
                            <a:pt x="951" y="534"/>
                          </a:lnTo>
                          <a:lnTo>
                            <a:pt x="948" y="540"/>
                          </a:lnTo>
                          <a:lnTo>
                            <a:pt x="946" y="545"/>
                          </a:lnTo>
                          <a:lnTo>
                            <a:pt x="943" y="551"/>
                          </a:lnTo>
                          <a:lnTo>
                            <a:pt x="939" y="556"/>
                          </a:lnTo>
                          <a:lnTo>
                            <a:pt x="936" y="562"/>
                          </a:lnTo>
                          <a:lnTo>
                            <a:pt x="934" y="568"/>
                          </a:lnTo>
                          <a:lnTo>
                            <a:pt x="930" y="573"/>
                          </a:lnTo>
                          <a:lnTo>
                            <a:pt x="927" y="579"/>
                          </a:lnTo>
                          <a:lnTo>
                            <a:pt x="925" y="583"/>
                          </a:lnTo>
                          <a:lnTo>
                            <a:pt x="921" y="589"/>
                          </a:lnTo>
                          <a:lnTo>
                            <a:pt x="918" y="594"/>
                          </a:lnTo>
                          <a:lnTo>
                            <a:pt x="915" y="600"/>
                          </a:lnTo>
                          <a:lnTo>
                            <a:pt x="913" y="606"/>
                          </a:lnTo>
                          <a:lnTo>
                            <a:pt x="909" y="610"/>
                          </a:lnTo>
                          <a:lnTo>
                            <a:pt x="906" y="616"/>
                          </a:lnTo>
                          <a:lnTo>
                            <a:pt x="904" y="621"/>
                          </a:lnTo>
                          <a:lnTo>
                            <a:pt x="900" y="626"/>
                          </a:lnTo>
                          <a:lnTo>
                            <a:pt x="897" y="631"/>
                          </a:lnTo>
                          <a:lnTo>
                            <a:pt x="894" y="637"/>
                          </a:lnTo>
                          <a:lnTo>
                            <a:pt x="891" y="641"/>
                          </a:lnTo>
                          <a:lnTo>
                            <a:pt x="888" y="647"/>
                          </a:lnTo>
                          <a:lnTo>
                            <a:pt x="885" y="651"/>
                          </a:lnTo>
                          <a:lnTo>
                            <a:pt x="883" y="657"/>
                          </a:lnTo>
                          <a:lnTo>
                            <a:pt x="879" y="663"/>
                          </a:lnTo>
                          <a:lnTo>
                            <a:pt x="876" y="667"/>
                          </a:lnTo>
                          <a:lnTo>
                            <a:pt x="873" y="671"/>
                          </a:lnTo>
                          <a:lnTo>
                            <a:pt x="870" y="677"/>
                          </a:lnTo>
                          <a:lnTo>
                            <a:pt x="867" y="682"/>
                          </a:lnTo>
                          <a:lnTo>
                            <a:pt x="864" y="687"/>
                          </a:lnTo>
                          <a:lnTo>
                            <a:pt x="861" y="692"/>
                          </a:lnTo>
                          <a:lnTo>
                            <a:pt x="858" y="696"/>
                          </a:lnTo>
                          <a:lnTo>
                            <a:pt x="855" y="702"/>
                          </a:lnTo>
                          <a:lnTo>
                            <a:pt x="852" y="706"/>
                          </a:lnTo>
                          <a:lnTo>
                            <a:pt x="849" y="711"/>
                          </a:lnTo>
                          <a:lnTo>
                            <a:pt x="846" y="715"/>
                          </a:lnTo>
                          <a:lnTo>
                            <a:pt x="843" y="721"/>
                          </a:lnTo>
                          <a:lnTo>
                            <a:pt x="840" y="725"/>
                          </a:lnTo>
                          <a:lnTo>
                            <a:pt x="837" y="730"/>
                          </a:lnTo>
                          <a:lnTo>
                            <a:pt x="834" y="734"/>
                          </a:lnTo>
                          <a:lnTo>
                            <a:pt x="831" y="738"/>
                          </a:lnTo>
                          <a:lnTo>
                            <a:pt x="828" y="743"/>
                          </a:lnTo>
                          <a:lnTo>
                            <a:pt x="825" y="747"/>
                          </a:lnTo>
                          <a:lnTo>
                            <a:pt x="822" y="752"/>
                          </a:lnTo>
                          <a:lnTo>
                            <a:pt x="819" y="756"/>
                          </a:lnTo>
                          <a:lnTo>
                            <a:pt x="816" y="761"/>
                          </a:lnTo>
                          <a:lnTo>
                            <a:pt x="813" y="765"/>
                          </a:lnTo>
                          <a:lnTo>
                            <a:pt x="810" y="770"/>
                          </a:lnTo>
                          <a:lnTo>
                            <a:pt x="807" y="774"/>
                          </a:lnTo>
                          <a:lnTo>
                            <a:pt x="804" y="778"/>
                          </a:lnTo>
                          <a:lnTo>
                            <a:pt x="801" y="782"/>
                          </a:lnTo>
                          <a:lnTo>
                            <a:pt x="798" y="787"/>
                          </a:lnTo>
                          <a:lnTo>
                            <a:pt x="795" y="791"/>
                          </a:lnTo>
                          <a:lnTo>
                            <a:pt x="792" y="795"/>
                          </a:lnTo>
                          <a:lnTo>
                            <a:pt x="789" y="799"/>
                          </a:lnTo>
                          <a:lnTo>
                            <a:pt x="786" y="803"/>
                          </a:lnTo>
                          <a:lnTo>
                            <a:pt x="783" y="808"/>
                          </a:lnTo>
                          <a:lnTo>
                            <a:pt x="780" y="811"/>
                          </a:lnTo>
                          <a:lnTo>
                            <a:pt x="777" y="816"/>
                          </a:lnTo>
                          <a:lnTo>
                            <a:pt x="774" y="819"/>
                          </a:lnTo>
                          <a:lnTo>
                            <a:pt x="771" y="823"/>
                          </a:lnTo>
                          <a:lnTo>
                            <a:pt x="768" y="828"/>
                          </a:lnTo>
                          <a:lnTo>
                            <a:pt x="765" y="831"/>
                          </a:lnTo>
                          <a:lnTo>
                            <a:pt x="762" y="836"/>
                          </a:lnTo>
                          <a:lnTo>
                            <a:pt x="759" y="839"/>
                          </a:lnTo>
                          <a:lnTo>
                            <a:pt x="756" y="844"/>
                          </a:lnTo>
                          <a:lnTo>
                            <a:pt x="753" y="847"/>
                          </a:lnTo>
                          <a:lnTo>
                            <a:pt x="750" y="850"/>
                          </a:lnTo>
                          <a:lnTo>
                            <a:pt x="747" y="855"/>
                          </a:lnTo>
                          <a:lnTo>
                            <a:pt x="744" y="858"/>
                          </a:lnTo>
                          <a:lnTo>
                            <a:pt x="741" y="861"/>
                          </a:lnTo>
                          <a:lnTo>
                            <a:pt x="738" y="866"/>
                          </a:lnTo>
                          <a:lnTo>
                            <a:pt x="735" y="869"/>
                          </a:lnTo>
                          <a:lnTo>
                            <a:pt x="731" y="873"/>
                          </a:lnTo>
                          <a:lnTo>
                            <a:pt x="729" y="876"/>
                          </a:lnTo>
                          <a:lnTo>
                            <a:pt x="726" y="879"/>
                          </a:lnTo>
                          <a:lnTo>
                            <a:pt x="723" y="884"/>
                          </a:lnTo>
                          <a:lnTo>
                            <a:pt x="720" y="887"/>
                          </a:lnTo>
                          <a:lnTo>
                            <a:pt x="717" y="890"/>
                          </a:lnTo>
                          <a:lnTo>
                            <a:pt x="714" y="894"/>
                          </a:lnTo>
                          <a:lnTo>
                            <a:pt x="710" y="897"/>
                          </a:lnTo>
                          <a:lnTo>
                            <a:pt x="708" y="900"/>
                          </a:lnTo>
                          <a:lnTo>
                            <a:pt x="705" y="904"/>
                          </a:lnTo>
                          <a:lnTo>
                            <a:pt x="701" y="907"/>
                          </a:lnTo>
                          <a:lnTo>
                            <a:pt x="699" y="911"/>
                          </a:lnTo>
                          <a:lnTo>
                            <a:pt x="696" y="914"/>
                          </a:lnTo>
                          <a:lnTo>
                            <a:pt x="692" y="916"/>
                          </a:lnTo>
                          <a:lnTo>
                            <a:pt x="689" y="919"/>
                          </a:lnTo>
                          <a:lnTo>
                            <a:pt x="687" y="923"/>
                          </a:lnTo>
                          <a:lnTo>
                            <a:pt x="684" y="926"/>
                          </a:lnTo>
                          <a:lnTo>
                            <a:pt x="680" y="930"/>
                          </a:lnTo>
                          <a:lnTo>
                            <a:pt x="678" y="933"/>
                          </a:lnTo>
                          <a:lnTo>
                            <a:pt x="675" y="935"/>
                          </a:lnTo>
                          <a:lnTo>
                            <a:pt x="671" y="938"/>
                          </a:lnTo>
                          <a:lnTo>
                            <a:pt x="668" y="942"/>
                          </a:lnTo>
                          <a:lnTo>
                            <a:pt x="666" y="945"/>
                          </a:lnTo>
                          <a:lnTo>
                            <a:pt x="662" y="947"/>
                          </a:lnTo>
                          <a:lnTo>
                            <a:pt x="659" y="951"/>
                          </a:lnTo>
                          <a:lnTo>
                            <a:pt x="657" y="954"/>
                          </a:lnTo>
                          <a:lnTo>
                            <a:pt x="653" y="956"/>
                          </a:lnTo>
                          <a:lnTo>
                            <a:pt x="650" y="960"/>
                          </a:lnTo>
                          <a:lnTo>
                            <a:pt x="647" y="962"/>
                          </a:lnTo>
                          <a:lnTo>
                            <a:pt x="645" y="965"/>
                          </a:lnTo>
                          <a:lnTo>
                            <a:pt x="641" y="968"/>
                          </a:lnTo>
                          <a:lnTo>
                            <a:pt x="638" y="971"/>
                          </a:lnTo>
                          <a:lnTo>
                            <a:pt x="636" y="973"/>
                          </a:lnTo>
                          <a:lnTo>
                            <a:pt x="632" y="976"/>
                          </a:lnTo>
                          <a:lnTo>
                            <a:pt x="629" y="979"/>
                          </a:lnTo>
                          <a:lnTo>
                            <a:pt x="626" y="982"/>
                          </a:lnTo>
                          <a:lnTo>
                            <a:pt x="623" y="984"/>
                          </a:lnTo>
                          <a:lnTo>
                            <a:pt x="620" y="987"/>
                          </a:lnTo>
                          <a:lnTo>
                            <a:pt x="617" y="990"/>
                          </a:lnTo>
                          <a:lnTo>
                            <a:pt x="615" y="992"/>
                          </a:lnTo>
                          <a:lnTo>
                            <a:pt x="611" y="994"/>
                          </a:lnTo>
                          <a:lnTo>
                            <a:pt x="608" y="997"/>
                          </a:lnTo>
                          <a:lnTo>
                            <a:pt x="605" y="1000"/>
                          </a:lnTo>
                          <a:lnTo>
                            <a:pt x="602" y="1002"/>
                          </a:lnTo>
                          <a:lnTo>
                            <a:pt x="599" y="1004"/>
                          </a:lnTo>
                          <a:lnTo>
                            <a:pt x="596" y="1007"/>
                          </a:lnTo>
                          <a:lnTo>
                            <a:pt x="593" y="1009"/>
                          </a:lnTo>
                          <a:lnTo>
                            <a:pt x="590" y="1012"/>
                          </a:lnTo>
                          <a:lnTo>
                            <a:pt x="587" y="1014"/>
                          </a:lnTo>
                          <a:lnTo>
                            <a:pt x="584" y="1017"/>
                          </a:lnTo>
                          <a:lnTo>
                            <a:pt x="581" y="1019"/>
                          </a:lnTo>
                          <a:lnTo>
                            <a:pt x="578" y="1021"/>
                          </a:lnTo>
                          <a:lnTo>
                            <a:pt x="575" y="1023"/>
                          </a:lnTo>
                          <a:lnTo>
                            <a:pt x="572" y="1026"/>
                          </a:lnTo>
                          <a:lnTo>
                            <a:pt x="569" y="1028"/>
                          </a:lnTo>
                          <a:lnTo>
                            <a:pt x="566" y="1030"/>
                          </a:lnTo>
                          <a:lnTo>
                            <a:pt x="563" y="1032"/>
                          </a:lnTo>
                          <a:lnTo>
                            <a:pt x="560" y="1035"/>
                          </a:lnTo>
                          <a:lnTo>
                            <a:pt x="557" y="1037"/>
                          </a:lnTo>
                          <a:lnTo>
                            <a:pt x="554" y="1039"/>
                          </a:lnTo>
                          <a:lnTo>
                            <a:pt x="551" y="1041"/>
                          </a:lnTo>
                          <a:lnTo>
                            <a:pt x="548" y="1043"/>
                          </a:lnTo>
                          <a:lnTo>
                            <a:pt x="545" y="1046"/>
                          </a:lnTo>
                          <a:lnTo>
                            <a:pt x="542" y="1047"/>
                          </a:lnTo>
                          <a:lnTo>
                            <a:pt x="539" y="1049"/>
                          </a:lnTo>
                          <a:lnTo>
                            <a:pt x="536" y="1051"/>
                          </a:lnTo>
                          <a:lnTo>
                            <a:pt x="533" y="1054"/>
                          </a:lnTo>
                          <a:lnTo>
                            <a:pt x="530" y="1056"/>
                          </a:lnTo>
                          <a:lnTo>
                            <a:pt x="527" y="1057"/>
                          </a:lnTo>
                          <a:lnTo>
                            <a:pt x="524" y="1059"/>
                          </a:lnTo>
                          <a:lnTo>
                            <a:pt x="521" y="1061"/>
                          </a:lnTo>
                          <a:lnTo>
                            <a:pt x="518" y="1064"/>
                          </a:lnTo>
                          <a:lnTo>
                            <a:pt x="515" y="1065"/>
                          </a:lnTo>
                          <a:lnTo>
                            <a:pt x="512" y="1067"/>
                          </a:lnTo>
                          <a:lnTo>
                            <a:pt x="509" y="1069"/>
                          </a:lnTo>
                          <a:lnTo>
                            <a:pt x="506" y="1070"/>
                          </a:lnTo>
                          <a:lnTo>
                            <a:pt x="503" y="1073"/>
                          </a:lnTo>
                          <a:lnTo>
                            <a:pt x="500" y="1075"/>
                          </a:lnTo>
                          <a:lnTo>
                            <a:pt x="497" y="1076"/>
                          </a:lnTo>
                          <a:lnTo>
                            <a:pt x="494" y="1078"/>
                          </a:lnTo>
                          <a:lnTo>
                            <a:pt x="491" y="1079"/>
                          </a:lnTo>
                          <a:lnTo>
                            <a:pt x="488" y="1081"/>
                          </a:lnTo>
                          <a:lnTo>
                            <a:pt x="484" y="1083"/>
                          </a:lnTo>
                          <a:lnTo>
                            <a:pt x="482" y="1085"/>
                          </a:lnTo>
                          <a:lnTo>
                            <a:pt x="479" y="1086"/>
                          </a:lnTo>
                          <a:lnTo>
                            <a:pt x="476" y="1088"/>
                          </a:lnTo>
                          <a:lnTo>
                            <a:pt x="472" y="1089"/>
                          </a:lnTo>
                          <a:lnTo>
                            <a:pt x="470" y="1092"/>
                          </a:lnTo>
                          <a:lnTo>
                            <a:pt x="467" y="1093"/>
                          </a:lnTo>
                          <a:lnTo>
                            <a:pt x="464" y="1095"/>
                          </a:lnTo>
                          <a:lnTo>
                            <a:pt x="461" y="1096"/>
                          </a:lnTo>
                          <a:lnTo>
                            <a:pt x="458" y="1098"/>
                          </a:lnTo>
                          <a:lnTo>
                            <a:pt x="454" y="1099"/>
                          </a:lnTo>
                          <a:lnTo>
                            <a:pt x="451" y="1100"/>
                          </a:lnTo>
                          <a:lnTo>
                            <a:pt x="449" y="1103"/>
                          </a:lnTo>
                          <a:lnTo>
                            <a:pt x="446" y="1104"/>
                          </a:lnTo>
                          <a:lnTo>
                            <a:pt x="442" y="1105"/>
                          </a:lnTo>
                          <a:lnTo>
                            <a:pt x="440" y="1107"/>
                          </a:lnTo>
                          <a:lnTo>
                            <a:pt x="437" y="1108"/>
                          </a:lnTo>
                          <a:lnTo>
                            <a:pt x="433" y="1109"/>
                          </a:lnTo>
                          <a:lnTo>
                            <a:pt x="430" y="1112"/>
                          </a:lnTo>
                          <a:lnTo>
                            <a:pt x="428" y="1113"/>
                          </a:lnTo>
                          <a:lnTo>
                            <a:pt x="424" y="1114"/>
                          </a:lnTo>
                          <a:lnTo>
                            <a:pt x="421" y="1115"/>
                          </a:lnTo>
                          <a:lnTo>
                            <a:pt x="419" y="1117"/>
                          </a:lnTo>
                          <a:lnTo>
                            <a:pt x="416" y="1118"/>
                          </a:lnTo>
                          <a:lnTo>
                            <a:pt x="412" y="1119"/>
                          </a:lnTo>
                          <a:lnTo>
                            <a:pt x="409" y="1121"/>
                          </a:lnTo>
                          <a:lnTo>
                            <a:pt x="407" y="1122"/>
                          </a:lnTo>
                          <a:lnTo>
                            <a:pt x="403" y="1124"/>
                          </a:lnTo>
                          <a:lnTo>
                            <a:pt x="400" y="1125"/>
                          </a:lnTo>
                          <a:lnTo>
                            <a:pt x="398" y="1126"/>
                          </a:lnTo>
                          <a:lnTo>
                            <a:pt x="394" y="1127"/>
                          </a:lnTo>
                          <a:lnTo>
                            <a:pt x="391" y="1128"/>
                          </a:lnTo>
                          <a:lnTo>
                            <a:pt x="388" y="1130"/>
                          </a:lnTo>
                          <a:lnTo>
                            <a:pt x="386" y="1131"/>
                          </a:lnTo>
                          <a:lnTo>
                            <a:pt x="382" y="1132"/>
                          </a:lnTo>
                          <a:lnTo>
                            <a:pt x="379" y="1134"/>
                          </a:lnTo>
                          <a:lnTo>
                            <a:pt x="377" y="1135"/>
                          </a:lnTo>
                          <a:lnTo>
                            <a:pt x="373" y="1136"/>
                          </a:lnTo>
                          <a:lnTo>
                            <a:pt x="370" y="1137"/>
                          </a:lnTo>
                          <a:lnTo>
                            <a:pt x="367" y="1138"/>
                          </a:lnTo>
                          <a:lnTo>
                            <a:pt x="364" y="1140"/>
                          </a:lnTo>
                          <a:lnTo>
                            <a:pt x="361" y="1141"/>
                          </a:lnTo>
                          <a:lnTo>
                            <a:pt x="358" y="1142"/>
                          </a:lnTo>
                          <a:lnTo>
                            <a:pt x="356" y="1143"/>
                          </a:lnTo>
                          <a:lnTo>
                            <a:pt x="352" y="1144"/>
                          </a:lnTo>
                          <a:lnTo>
                            <a:pt x="349" y="1145"/>
                          </a:lnTo>
                          <a:lnTo>
                            <a:pt x="346" y="1146"/>
                          </a:lnTo>
                          <a:lnTo>
                            <a:pt x="343" y="1147"/>
                          </a:lnTo>
                          <a:lnTo>
                            <a:pt x="340" y="1149"/>
                          </a:lnTo>
                          <a:lnTo>
                            <a:pt x="337" y="1149"/>
                          </a:lnTo>
                          <a:lnTo>
                            <a:pt x="334" y="1150"/>
                          </a:lnTo>
                          <a:lnTo>
                            <a:pt x="331" y="1151"/>
                          </a:lnTo>
                          <a:lnTo>
                            <a:pt x="328" y="1152"/>
                          </a:lnTo>
                          <a:lnTo>
                            <a:pt x="325" y="1153"/>
                          </a:lnTo>
                          <a:lnTo>
                            <a:pt x="322" y="1154"/>
                          </a:lnTo>
                          <a:lnTo>
                            <a:pt x="319" y="1155"/>
                          </a:lnTo>
                          <a:lnTo>
                            <a:pt x="316" y="1156"/>
                          </a:lnTo>
                          <a:lnTo>
                            <a:pt x="313" y="1157"/>
                          </a:lnTo>
                          <a:lnTo>
                            <a:pt x="310" y="1157"/>
                          </a:lnTo>
                          <a:lnTo>
                            <a:pt x="307" y="1159"/>
                          </a:lnTo>
                          <a:lnTo>
                            <a:pt x="304" y="1160"/>
                          </a:lnTo>
                          <a:lnTo>
                            <a:pt x="301" y="1161"/>
                          </a:lnTo>
                          <a:lnTo>
                            <a:pt x="298" y="1162"/>
                          </a:lnTo>
                          <a:lnTo>
                            <a:pt x="295" y="1162"/>
                          </a:lnTo>
                          <a:lnTo>
                            <a:pt x="292" y="1163"/>
                          </a:lnTo>
                          <a:lnTo>
                            <a:pt x="289" y="1164"/>
                          </a:lnTo>
                          <a:lnTo>
                            <a:pt x="286" y="1165"/>
                          </a:lnTo>
                          <a:lnTo>
                            <a:pt x="283" y="1166"/>
                          </a:lnTo>
                          <a:lnTo>
                            <a:pt x="280" y="1166"/>
                          </a:lnTo>
                          <a:lnTo>
                            <a:pt x="277" y="1167"/>
                          </a:lnTo>
                          <a:lnTo>
                            <a:pt x="274" y="1169"/>
                          </a:lnTo>
                          <a:lnTo>
                            <a:pt x="271" y="1170"/>
                          </a:lnTo>
                          <a:lnTo>
                            <a:pt x="268" y="1170"/>
                          </a:lnTo>
                          <a:lnTo>
                            <a:pt x="265" y="1171"/>
                          </a:lnTo>
                          <a:lnTo>
                            <a:pt x="262" y="1172"/>
                          </a:lnTo>
                          <a:lnTo>
                            <a:pt x="259" y="1172"/>
                          </a:lnTo>
                          <a:lnTo>
                            <a:pt x="256" y="1173"/>
                          </a:lnTo>
                          <a:lnTo>
                            <a:pt x="253" y="1174"/>
                          </a:lnTo>
                          <a:lnTo>
                            <a:pt x="250" y="1175"/>
                          </a:lnTo>
                          <a:lnTo>
                            <a:pt x="247" y="1175"/>
                          </a:lnTo>
                          <a:lnTo>
                            <a:pt x="244" y="1176"/>
                          </a:lnTo>
                          <a:lnTo>
                            <a:pt x="241" y="1178"/>
                          </a:lnTo>
                          <a:lnTo>
                            <a:pt x="238" y="1178"/>
                          </a:lnTo>
                          <a:lnTo>
                            <a:pt x="234" y="1179"/>
                          </a:lnTo>
                          <a:lnTo>
                            <a:pt x="232" y="1179"/>
                          </a:lnTo>
                          <a:lnTo>
                            <a:pt x="229" y="1180"/>
                          </a:lnTo>
                          <a:lnTo>
                            <a:pt x="226" y="1181"/>
                          </a:lnTo>
                          <a:lnTo>
                            <a:pt x="223" y="1181"/>
                          </a:lnTo>
                          <a:lnTo>
                            <a:pt x="220" y="1182"/>
                          </a:lnTo>
                          <a:lnTo>
                            <a:pt x="217" y="1182"/>
                          </a:lnTo>
                          <a:lnTo>
                            <a:pt x="213" y="1183"/>
                          </a:lnTo>
                          <a:lnTo>
                            <a:pt x="211" y="1184"/>
                          </a:lnTo>
                          <a:lnTo>
                            <a:pt x="208" y="1184"/>
                          </a:lnTo>
                          <a:lnTo>
                            <a:pt x="204" y="1185"/>
                          </a:lnTo>
                          <a:lnTo>
                            <a:pt x="202" y="1185"/>
                          </a:lnTo>
                          <a:lnTo>
                            <a:pt x="199" y="1186"/>
                          </a:lnTo>
                          <a:lnTo>
                            <a:pt x="196" y="1186"/>
                          </a:lnTo>
                          <a:lnTo>
                            <a:pt x="192" y="1188"/>
                          </a:lnTo>
                          <a:lnTo>
                            <a:pt x="190" y="1189"/>
                          </a:lnTo>
                          <a:lnTo>
                            <a:pt x="187" y="1189"/>
                          </a:lnTo>
                          <a:lnTo>
                            <a:pt x="183" y="1190"/>
                          </a:lnTo>
                          <a:lnTo>
                            <a:pt x="181" y="1190"/>
                          </a:lnTo>
                          <a:lnTo>
                            <a:pt x="178" y="1191"/>
                          </a:lnTo>
                          <a:lnTo>
                            <a:pt x="174" y="1191"/>
                          </a:lnTo>
                          <a:lnTo>
                            <a:pt x="171" y="1192"/>
                          </a:lnTo>
                          <a:lnTo>
                            <a:pt x="169" y="1192"/>
                          </a:lnTo>
                          <a:lnTo>
                            <a:pt x="166" y="1193"/>
                          </a:lnTo>
                          <a:lnTo>
                            <a:pt x="162" y="1193"/>
                          </a:lnTo>
                          <a:lnTo>
                            <a:pt x="160" y="1194"/>
                          </a:lnTo>
                          <a:lnTo>
                            <a:pt x="157" y="1194"/>
                          </a:lnTo>
                          <a:lnTo>
                            <a:pt x="153" y="1195"/>
                          </a:lnTo>
                          <a:lnTo>
                            <a:pt x="150" y="1195"/>
                          </a:lnTo>
                          <a:lnTo>
                            <a:pt x="148" y="1197"/>
                          </a:lnTo>
                          <a:lnTo>
                            <a:pt x="144" y="1197"/>
                          </a:lnTo>
                          <a:lnTo>
                            <a:pt x="141" y="1197"/>
                          </a:lnTo>
                          <a:lnTo>
                            <a:pt x="139" y="1198"/>
                          </a:lnTo>
                          <a:lnTo>
                            <a:pt x="136" y="1198"/>
                          </a:lnTo>
                          <a:lnTo>
                            <a:pt x="132" y="1199"/>
                          </a:lnTo>
                          <a:lnTo>
                            <a:pt x="129" y="1199"/>
                          </a:lnTo>
                          <a:lnTo>
                            <a:pt x="127" y="1200"/>
                          </a:lnTo>
                          <a:lnTo>
                            <a:pt x="123" y="1200"/>
                          </a:lnTo>
                          <a:lnTo>
                            <a:pt x="120" y="1201"/>
                          </a:lnTo>
                          <a:lnTo>
                            <a:pt x="118" y="1201"/>
                          </a:lnTo>
                          <a:lnTo>
                            <a:pt x="114" y="1201"/>
                          </a:lnTo>
                          <a:lnTo>
                            <a:pt x="111" y="1202"/>
                          </a:lnTo>
                          <a:lnTo>
                            <a:pt x="108" y="1202"/>
                          </a:lnTo>
                          <a:lnTo>
                            <a:pt x="105" y="1202"/>
                          </a:lnTo>
                          <a:lnTo>
                            <a:pt x="102" y="1203"/>
                          </a:lnTo>
                          <a:lnTo>
                            <a:pt x="99" y="1203"/>
                          </a:lnTo>
                          <a:lnTo>
                            <a:pt x="97" y="1204"/>
                          </a:lnTo>
                          <a:lnTo>
                            <a:pt x="93" y="1204"/>
                          </a:lnTo>
                          <a:lnTo>
                            <a:pt x="90" y="1204"/>
                          </a:lnTo>
                          <a:lnTo>
                            <a:pt x="87" y="1205"/>
                          </a:lnTo>
                          <a:lnTo>
                            <a:pt x="84" y="1205"/>
                          </a:lnTo>
                          <a:lnTo>
                            <a:pt x="81" y="1207"/>
                          </a:lnTo>
                          <a:lnTo>
                            <a:pt x="78" y="1207"/>
                          </a:lnTo>
                          <a:lnTo>
                            <a:pt x="75" y="1207"/>
                          </a:lnTo>
                          <a:lnTo>
                            <a:pt x="72" y="1208"/>
                          </a:lnTo>
                          <a:lnTo>
                            <a:pt x="69" y="1208"/>
                          </a:lnTo>
                          <a:lnTo>
                            <a:pt x="66" y="1208"/>
                          </a:lnTo>
                          <a:lnTo>
                            <a:pt x="63" y="1209"/>
                          </a:lnTo>
                          <a:lnTo>
                            <a:pt x="60" y="1209"/>
                          </a:lnTo>
                          <a:lnTo>
                            <a:pt x="57" y="1209"/>
                          </a:lnTo>
                          <a:lnTo>
                            <a:pt x="54" y="1210"/>
                          </a:lnTo>
                          <a:lnTo>
                            <a:pt x="51" y="1210"/>
                          </a:lnTo>
                          <a:lnTo>
                            <a:pt x="48" y="1210"/>
                          </a:lnTo>
                          <a:lnTo>
                            <a:pt x="45" y="1211"/>
                          </a:lnTo>
                          <a:lnTo>
                            <a:pt x="42" y="1211"/>
                          </a:lnTo>
                          <a:lnTo>
                            <a:pt x="39" y="1211"/>
                          </a:lnTo>
                          <a:lnTo>
                            <a:pt x="36" y="1211"/>
                          </a:lnTo>
                          <a:lnTo>
                            <a:pt x="33" y="1212"/>
                          </a:lnTo>
                          <a:lnTo>
                            <a:pt x="30" y="1212"/>
                          </a:lnTo>
                          <a:lnTo>
                            <a:pt x="27" y="1212"/>
                          </a:lnTo>
                          <a:lnTo>
                            <a:pt x="24" y="1213"/>
                          </a:lnTo>
                          <a:lnTo>
                            <a:pt x="21" y="1213"/>
                          </a:lnTo>
                          <a:lnTo>
                            <a:pt x="18" y="1213"/>
                          </a:lnTo>
                          <a:lnTo>
                            <a:pt x="15" y="1214"/>
                          </a:lnTo>
                          <a:lnTo>
                            <a:pt x="12" y="1214"/>
                          </a:lnTo>
                          <a:lnTo>
                            <a:pt x="9" y="1214"/>
                          </a:lnTo>
                          <a:lnTo>
                            <a:pt x="6" y="1214"/>
                          </a:lnTo>
                          <a:lnTo>
                            <a:pt x="3" y="1216"/>
                          </a:lnTo>
                          <a:lnTo>
                            <a:pt x="0" y="1216"/>
                          </a:lnTo>
                        </a:path>
                      </a:pathLst>
                    </a:custGeom>
                    <a:solidFill>
                      <a:srgbClr val="FF9900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4" name="Line 11">
                      <a:extLst>
                        <a:ext uri="{FF2B5EF4-FFF2-40B4-BE49-F238E27FC236}">
                          <a16:creationId xmlns:a16="http://schemas.microsoft.com/office/drawing/2014/main" id="{17BAFB48-8A2E-493B-A8F9-680B461F7E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9" y="2587"/>
                      <a:ext cx="1637" cy="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Line 12">
                    <a:extLst>
                      <a:ext uri="{FF2B5EF4-FFF2-40B4-BE49-F238E27FC236}">
                        <a16:creationId xmlns:a16="http://schemas.microsoft.com/office/drawing/2014/main" id="{FFF0C591-2C10-4029-8A1B-5C12824B5B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2" y="1358"/>
                    <a:ext cx="0" cy="1218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5" name="Line 13">
                    <a:extLst>
                      <a:ext uri="{FF2B5EF4-FFF2-40B4-BE49-F238E27FC236}">
                        <a16:creationId xmlns:a16="http://schemas.microsoft.com/office/drawing/2014/main" id="{1FFD7444-10E5-4E35-9D86-CFC6A96388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3" y="1625"/>
                    <a:ext cx="0" cy="948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6" name="Line 14">
                    <a:extLst>
                      <a:ext uri="{FF2B5EF4-FFF2-40B4-BE49-F238E27FC236}">
                        <a16:creationId xmlns:a16="http://schemas.microsoft.com/office/drawing/2014/main" id="{98989A13-63D8-4D12-861F-BD9609178D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2090"/>
                    <a:ext cx="0" cy="480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Rectangle 15">
                    <a:extLst>
                      <a:ext uri="{FF2B5EF4-FFF2-40B4-BE49-F238E27FC236}">
                        <a16:creationId xmlns:a16="http://schemas.microsoft.com/office/drawing/2014/main" id="{F25FEDF6-0870-4A3E-A595-2864D5DD37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2758"/>
                    <a:ext cx="46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Mode</a:t>
                    </a:r>
                  </a:p>
                </p:txBody>
              </p:sp>
              <p:sp>
                <p:nvSpPr>
                  <p:cNvPr id="38" name="Rectangle 16">
                    <a:extLst>
                      <a:ext uri="{FF2B5EF4-FFF2-40B4-BE49-F238E27FC236}">
                        <a16:creationId xmlns:a16="http://schemas.microsoft.com/office/drawing/2014/main" id="{11C174F5-C940-4353-9CFD-BA7B626815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7" y="3037"/>
                    <a:ext cx="58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Median</a:t>
                    </a:r>
                  </a:p>
                </p:txBody>
              </p:sp>
              <p:sp>
                <p:nvSpPr>
                  <p:cNvPr id="39" name="Rectangle 17">
                    <a:extLst>
                      <a:ext uri="{FF2B5EF4-FFF2-40B4-BE49-F238E27FC236}">
                        <a16:creationId xmlns:a16="http://schemas.microsoft.com/office/drawing/2014/main" id="{0D9245AC-0323-4B16-8A4D-CA7F672873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" y="2695"/>
                    <a:ext cx="46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Mean</a:t>
                    </a:r>
                  </a:p>
                </p:txBody>
              </p:sp>
              <p:sp>
                <p:nvSpPr>
                  <p:cNvPr id="40" name="Arc 18">
                    <a:extLst>
                      <a:ext uri="{FF2B5EF4-FFF2-40B4-BE49-F238E27FC236}">
                        <a16:creationId xmlns:a16="http://schemas.microsoft.com/office/drawing/2014/main" id="{D6FAC05E-CBC4-436E-8AE5-7471A7BF4F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" y="2619"/>
                    <a:ext cx="280" cy="19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599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59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" name="Arc 19">
                    <a:extLst>
                      <a:ext uri="{FF2B5EF4-FFF2-40B4-BE49-F238E27FC236}">
                        <a16:creationId xmlns:a16="http://schemas.microsoft.com/office/drawing/2014/main" id="{02325575-AD2A-4831-90D3-133164559A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8" y="2625"/>
                    <a:ext cx="64" cy="271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00 w 21600"/>
                      <a:gd name="T1" fmla="*/ 21600 h 21600"/>
                      <a:gd name="T2" fmla="*/ 0 w 21600"/>
                      <a:gd name="T3" fmla="*/ 0 h 21600"/>
                      <a:gd name="T4" fmla="*/ 2160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21599"/>
                        </a:moveTo>
                        <a:cubicBezTo>
                          <a:pt x="9670" y="21599"/>
                          <a:pt x="0" y="11929"/>
                          <a:pt x="0" y="0"/>
                        </a:cubicBezTo>
                      </a:path>
                      <a:path w="21600" h="21600" stroke="0" extrusionOk="0">
                        <a:moveTo>
                          <a:pt x="21600" y="21599"/>
                        </a:moveTo>
                        <a:cubicBezTo>
                          <a:pt x="9670" y="21599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2" name="Arc 20">
                    <a:extLst>
                      <a:ext uri="{FF2B5EF4-FFF2-40B4-BE49-F238E27FC236}">
                        <a16:creationId xmlns:a16="http://schemas.microsoft.com/office/drawing/2014/main" id="{9C7180F1-C01F-41A1-8983-A770951566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0" y="2622"/>
                    <a:ext cx="8" cy="442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00 w 21600"/>
                      <a:gd name="T1" fmla="*/ 21600 h 21600"/>
                      <a:gd name="T2" fmla="*/ 0 w 21600"/>
                      <a:gd name="T3" fmla="*/ 0 h 21600"/>
                      <a:gd name="T4" fmla="*/ 2160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21599"/>
                        </a:moveTo>
                        <a:cubicBezTo>
                          <a:pt x="9670" y="21599"/>
                          <a:pt x="0" y="11929"/>
                          <a:pt x="0" y="0"/>
                        </a:cubicBezTo>
                      </a:path>
                      <a:path w="21600" h="21600" stroke="0" extrusionOk="0">
                        <a:moveTo>
                          <a:pt x="21600" y="21599"/>
                        </a:moveTo>
                        <a:cubicBezTo>
                          <a:pt x="9670" y="21599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C858144A-BB5E-427E-B81C-3812F1A5B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1" y="1468"/>
                <a:ext cx="1589" cy="2393"/>
                <a:chOff x="2121" y="1468"/>
                <a:chExt cx="1589" cy="2393"/>
              </a:xfrm>
            </p:grpSpPr>
            <p:grpSp>
              <p:nvGrpSpPr>
                <p:cNvPr id="25" name="Group 22">
                  <a:extLst>
                    <a:ext uri="{FF2B5EF4-FFF2-40B4-BE49-F238E27FC236}">
                      <a16:creationId xmlns:a16="http://schemas.microsoft.com/office/drawing/2014/main" id="{E0522C28-CEFD-46C5-8E37-C6E7C522D3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1" y="1468"/>
                  <a:ext cx="1589" cy="1131"/>
                  <a:chOff x="2121" y="1468"/>
                  <a:chExt cx="1589" cy="1131"/>
                </a:xfrm>
              </p:grpSpPr>
              <p:sp>
                <p:nvSpPr>
                  <p:cNvPr id="29" name="Freeform 23">
                    <a:extLst>
                      <a:ext uri="{FF2B5EF4-FFF2-40B4-BE49-F238E27FC236}">
                        <a16:creationId xmlns:a16="http://schemas.microsoft.com/office/drawing/2014/main" id="{7EDE8536-07D7-4864-AE7A-C9F42065A1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1" y="1468"/>
                    <a:ext cx="1518" cy="1118"/>
                  </a:xfrm>
                  <a:custGeom>
                    <a:avLst/>
                    <a:gdLst>
                      <a:gd name="T0" fmla="*/ 23 w 1518"/>
                      <a:gd name="T1" fmla="*/ 1113 h 1118"/>
                      <a:gd name="T2" fmla="*/ 48 w 1518"/>
                      <a:gd name="T3" fmla="*/ 1108 h 1118"/>
                      <a:gd name="T4" fmla="*/ 73 w 1518"/>
                      <a:gd name="T5" fmla="*/ 1101 h 1118"/>
                      <a:gd name="T6" fmla="*/ 99 w 1518"/>
                      <a:gd name="T7" fmla="*/ 1092 h 1118"/>
                      <a:gd name="T8" fmla="*/ 124 w 1518"/>
                      <a:gd name="T9" fmla="*/ 1082 h 1118"/>
                      <a:gd name="T10" fmla="*/ 149 w 1518"/>
                      <a:gd name="T11" fmla="*/ 1068 h 1118"/>
                      <a:gd name="T12" fmla="*/ 174 w 1518"/>
                      <a:gd name="T13" fmla="*/ 1051 h 1118"/>
                      <a:gd name="T14" fmla="*/ 199 w 1518"/>
                      <a:gd name="T15" fmla="*/ 1031 h 1118"/>
                      <a:gd name="T16" fmla="*/ 225 w 1518"/>
                      <a:gd name="T17" fmla="*/ 1008 h 1118"/>
                      <a:gd name="T18" fmla="*/ 250 w 1518"/>
                      <a:gd name="T19" fmla="*/ 980 h 1118"/>
                      <a:gd name="T20" fmla="*/ 275 w 1518"/>
                      <a:gd name="T21" fmla="*/ 947 h 1118"/>
                      <a:gd name="T22" fmla="*/ 301 w 1518"/>
                      <a:gd name="T23" fmla="*/ 910 h 1118"/>
                      <a:gd name="T24" fmla="*/ 326 w 1518"/>
                      <a:gd name="T25" fmla="*/ 868 h 1118"/>
                      <a:gd name="T26" fmla="*/ 351 w 1518"/>
                      <a:gd name="T27" fmla="*/ 820 h 1118"/>
                      <a:gd name="T28" fmla="*/ 377 w 1518"/>
                      <a:gd name="T29" fmla="*/ 769 h 1118"/>
                      <a:gd name="T30" fmla="*/ 402 w 1518"/>
                      <a:gd name="T31" fmla="*/ 711 h 1118"/>
                      <a:gd name="T32" fmla="*/ 427 w 1518"/>
                      <a:gd name="T33" fmla="*/ 650 h 1118"/>
                      <a:gd name="T34" fmla="*/ 453 w 1518"/>
                      <a:gd name="T35" fmla="*/ 587 h 1118"/>
                      <a:gd name="T36" fmla="*/ 478 w 1518"/>
                      <a:gd name="T37" fmla="*/ 520 h 1118"/>
                      <a:gd name="T38" fmla="*/ 503 w 1518"/>
                      <a:gd name="T39" fmla="*/ 451 h 1118"/>
                      <a:gd name="T40" fmla="*/ 528 w 1518"/>
                      <a:gd name="T41" fmla="*/ 383 h 1118"/>
                      <a:gd name="T42" fmla="*/ 554 w 1518"/>
                      <a:gd name="T43" fmla="*/ 316 h 1118"/>
                      <a:gd name="T44" fmla="*/ 579 w 1518"/>
                      <a:gd name="T45" fmla="*/ 251 h 1118"/>
                      <a:gd name="T46" fmla="*/ 604 w 1518"/>
                      <a:gd name="T47" fmla="*/ 191 h 1118"/>
                      <a:gd name="T48" fmla="*/ 629 w 1518"/>
                      <a:gd name="T49" fmla="*/ 137 h 1118"/>
                      <a:gd name="T50" fmla="*/ 655 w 1518"/>
                      <a:gd name="T51" fmla="*/ 90 h 1118"/>
                      <a:gd name="T52" fmla="*/ 680 w 1518"/>
                      <a:gd name="T53" fmla="*/ 53 h 1118"/>
                      <a:gd name="T54" fmla="*/ 705 w 1518"/>
                      <a:gd name="T55" fmla="*/ 25 h 1118"/>
                      <a:gd name="T56" fmla="*/ 730 w 1518"/>
                      <a:gd name="T57" fmla="*/ 7 h 1118"/>
                      <a:gd name="T58" fmla="*/ 756 w 1518"/>
                      <a:gd name="T59" fmla="*/ 0 h 1118"/>
                      <a:gd name="T60" fmla="*/ 781 w 1518"/>
                      <a:gd name="T61" fmla="*/ 5 h 1118"/>
                      <a:gd name="T62" fmla="*/ 806 w 1518"/>
                      <a:gd name="T63" fmla="*/ 20 h 1118"/>
                      <a:gd name="T64" fmla="*/ 832 w 1518"/>
                      <a:gd name="T65" fmla="*/ 47 h 1118"/>
                      <a:gd name="T66" fmla="*/ 857 w 1518"/>
                      <a:gd name="T67" fmla="*/ 82 h 1118"/>
                      <a:gd name="T68" fmla="*/ 883 w 1518"/>
                      <a:gd name="T69" fmla="*/ 128 h 1118"/>
                      <a:gd name="T70" fmla="*/ 908 w 1518"/>
                      <a:gd name="T71" fmla="*/ 181 h 1118"/>
                      <a:gd name="T72" fmla="*/ 933 w 1518"/>
                      <a:gd name="T73" fmla="*/ 239 h 1118"/>
                      <a:gd name="T74" fmla="*/ 958 w 1518"/>
                      <a:gd name="T75" fmla="*/ 303 h 1118"/>
                      <a:gd name="T76" fmla="*/ 983 w 1518"/>
                      <a:gd name="T77" fmla="*/ 370 h 1118"/>
                      <a:gd name="T78" fmla="*/ 1009 w 1518"/>
                      <a:gd name="T79" fmla="*/ 438 h 1118"/>
                      <a:gd name="T80" fmla="*/ 1034 w 1518"/>
                      <a:gd name="T81" fmla="*/ 506 h 1118"/>
                      <a:gd name="T82" fmla="*/ 1059 w 1518"/>
                      <a:gd name="T83" fmla="*/ 573 h 1118"/>
                      <a:gd name="T84" fmla="*/ 1084 w 1518"/>
                      <a:gd name="T85" fmla="*/ 638 h 1118"/>
                      <a:gd name="T86" fmla="*/ 1110 w 1518"/>
                      <a:gd name="T87" fmla="*/ 699 h 1118"/>
                      <a:gd name="T88" fmla="*/ 1135 w 1518"/>
                      <a:gd name="T89" fmla="*/ 757 h 1118"/>
                      <a:gd name="T90" fmla="*/ 1160 w 1518"/>
                      <a:gd name="T91" fmla="*/ 811 h 1118"/>
                      <a:gd name="T92" fmla="*/ 1186 w 1518"/>
                      <a:gd name="T93" fmla="*/ 859 h 1118"/>
                      <a:gd name="T94" fmla="*/ 1211 w 1518"/>
                      <a:gd name="T95" fmla="*/ 902 h 1118"/>
                      <a:gd name="T96" fmla="*/ 1236 w 1518"/>
                      <a:gd name="T97" fmla="*/ 940 h 1118"/>
                      <a:gd name="T98" fmla="*/ 1261 w 1518"/>
                      <a:gd name="T99" fmla="*/ 974 h 1118"/>
                      <a:gd name="T100" fmla="*/ 1287 w 1518"/>
                      <a:gd name="T101" fmla="*/ 1002 h 1118"/>
                      <a:gd name="T102" fmla="*/ 1312 w 1518"/>
                      <a:gd name="T103" fmla="*/ 1027 h 1118"/>
                      <a:gd name="T104" fmla="*/ 1337 w 1518"/>
                      <a:gd name="T105" fmla="*/ 1048 h 1118"/>
                      <a:gd name="T106" fmla="*/ 1363 w 1518"/>
                      <a:gd name="T107" fmla="*/ 1064 h 1118"/>
                      <a:gd name="T108" fmla="*/ 1388 w 1518"/>
                      <a:gd name="T109" fmla="*/ 1078 h 1118"/>
                      <a:gd name="T110" fmla="*/ 1414 w 1518"/>
                      <a:gd name="T111" fmla="*/ 1090 h 1118"/>
                      <a:gd name="T112" fmla="*/ 1439 w 1518"/>
                      <a:gd name="T113" fmla="*/ 1099 h 1118"/>
                      <a:gd name="T114" fmla="*/ 1464 w 1518"/>
                      <a:gd name="T115" fmla="*/ 1106 h 1118"/>
                      <a:gd name="T116" fmla="*/ 1489 w 1518"/>
                      <a:gd name="T117" fmla="*/ 1112 h 1118"/>
                      <a:gd name="T118" fmla="*/ 1514 w 1518"/>
                      <a:gd name="T119" fmla="*/ 1117 h 1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518" h="1118">
                        <a:moveTo>
                          <a:pt x="0" y="1117"/>
                        </a:moveTo>
                        <a:lnTo>
                          <a:pt x="2" y="1117"/>
                        </a:lnTo>
                        <a:lnTo>
                          <a:pt x="5" y="1116"/>
                        </a:lnTo>
                        <a:lnTo>
                          <a:pt x="8" y="1116"/>
                        </a:lnTo>
                        <a:lnTo>
                          <a:pt x="10" y="1116"/>
                        </a:lnTo>
                        <a:lnTo>
                          <a:pt x="12" y="1115"/>
                        </a:lnTo>
                        <a:lnTo>
                          <a:pt x="15" y="1115"/>
                        </a:lnTo>
                        <a:lnTo>
                          <a:pt x="17" y="1113"/>
                        </a:lnTo>
                        <a:lnTo>
                          <a:pt x="20" y="1113"/>
                        </a:lnTo>
                        <a:lnTo>
                          <a:pt x="23" y="1113"/>
                        </a:lnTo>
                        <a:lnTo>
                          <a:pt x="25" y="1112"/>
                        </a:lnTo>
                        <a:lnTo>
                          <a:pt x="27" y="1112"/>
                        </a:lnTo>
                        <a:lnTo>
                          <a:pt x="30" y="1111"/>
                        </a:lnTo>
                        <a:lnTo>
                          <a:pt x="33" y="1111"/>
                        </a:lnTo>
                        <a:lnTo>
                          <a:pt x="35" y="1111"/>
                        </a:lnTo>
                        <a:lnTo>
                          <a:pt x="38" y="1110"/>
                        </a:lnTo>
                        <a:lnTo>
                          <a:pt x="40" y="1110"/>
                        </a:lnTo>
                        <a:lnTo>
                          <a:pt x="43" y="1109"/>
                        </a:lnTo>
                        <a:lnTo>
                          <a:pt x="46" y="1109"/>
                        </a:lnTo>
                        <a:lnTo>
                          <a:pt x="48" y="1108"/>
                        </a:lnTo>
                        <a:lnTo>
                          <a:pt x="50" y="1108"/>
                        </a:lnTo>
                        <a:lnTo>
                          <a:pt x="53" y="1106"/>
                        </a:lnTo>
                        <a:lnTo>
                          <a:pt x="56" y="1106"/>
                        </a:lnTo>
                        <a:lnTo>
                          <a:pt x="58" y="1105"/>
                        </a:lnTo>
                        <a:lnTo>
                          <a:pt x="61" y="1105"/>
                        </a:lnTo>
                        <a:lnTo>
                          <a:pt x="63" y="1104"/>
                        </a:lnTo>
                        <a:lnTo>
                          <a:pt x="65" y="1103"/>
                        </a:lnTo>
                        <a:lnTo>
                          <a:pt x="68" y="1103"/>
                        </a:lnTo>
                        <a:lnTo>
                          <a:pt x="71" y="1102"/>
                        </a:lnTo>
                        <a:lnTo>
                          <a:pt x="73" y="1101"/>
                        </a:lnTo>
                        <a:lnTo>
                          <a:pt x="76" y="1101"/>
                        </a:lnTo>
                        <a:lnTo>
                          <a:pt x="78" y="1099"/>
                        </a:lnTo>
                        <a:lnTo>
                          <a:pt x="81" y="1098"/>
                        </a:lnTo>
                        <a:lnTo>
                          <a:pt x="84" y="1098"/>
                        </a:lnTo>
                        <a:lnTo>
                          <a:pt x="86" y="1097"/>
                        </a:lnTo>
                        <a:lnTo>
                          <a:pt x="88" y="1096"/>
                        </a:lnTo>
                        <a:lnTo>
                          <a:pt x="91" y="1095"/>
                        </a:lnTo>
                        <a:lnTo>
                          <a:pt x="94" y="1094"/>
                        </a:lnTo>
                        <a:lnTo>
                          <a:pt x="96" y="1094"/>
                        </a:lnTo>
                        <a:lnTo>
                          <a:pt x="99" y="1092"/>
                        </a:lnTo>
                        <a:lnTo>
                          <a:pt x="101" y="1091"/>
                        </a:lnTo>
                        <a:lnTo>
                          <a:pt x="103" y="1090"/>
                        </a:lnTo>
                        <a:lnTo>
                          <a:pt x="107" y="1089"/>
                        </a:lnTo>
                        <a:lnTo>
                          <a:pt x="109" y="1088"/>
                        </a:lnTo>
                        <a:lnTo>
                          <a:pt x="111" y="1086"/>
                        </a:lnTo>
                        <a:lnTo>
                          <a:pt x="114" y="1086"/>
                        </a:lnTo>
                        <a:lnTo>
                          <a:pt x="116" y="1084"/>
                        </a:lnTo>
                        <a:lnTo>
                          <a:pt x="119" y="1084"/>
                        </a:lnTo>
                        <a:lnTo>
                          <a:pt x="122" y="1082"/>
                        </a:lnTo>
                        <a:lnTo>
                          <a:pt x="124" y="1082"/>
                        </a:lnTo>
                        <a:lnTo>
                          <a:pt x="126" y="1079"/>
                        </a:lnTo>
                        <a:lnTo>
                          <a:pt x="129" y="1078"/>
                        </a:lnTo>
                        <a:lnTo>
                          <a:pt x="132" y="1077"/>
                        </a:lnTo>
                        <a:lnTo>
                          <a:pt x="134" y="1076"/>
                        </a:lnTo>
                        <a:lnTo>
                          <a:pt x="136" y="1075"/>
                        </a:lnTo>
                        <a:lnTo>
                          <a:pt x="139" y="1074"/>
                        </a:lnTo>
                        <a:lnTo>
                          <a:pt x="142" y="1072"/>
                        </a:lnTo>
                        <a:lnTo>
                          <a:pt x="144" y="1070"/>
                        </a:lnTo>
                        <a:lnTo>
                          <a:pt x="147" y="1069"/>
                        </a:lnTo>
                        <a:lnTo>
                          <a:pt x="149" y="1068"/>
                        </a:lnTo>
                        <a:lnTo>
                          <a:pt x="151" y="1067"/>
                        </a:lnTo>
                        <a:lnTo>
                          <a:pt x="154" y="1064"/>
                        </a:lnTo>
                        <a:lnTo>
                          <a:pt x="157" y="1063"/>
                        </a:lnTo>
                        <a:lnTo>
                          <a:pt x="159" y="1062"/>
                        </a:lnTo>
                        <a:lnTo>
                          <a:pt x="162" y="1060"/>
                        </a:lnTo>
                        <a:lnTo>
                          <a:pt x="164" y="1058"/>
                        </a:lnTo>
                        <a:lnTo>
                          <a:pt x="167" y="1057"/>
                        </a:lnTo>
                        <a:lnTo>
                          <a:pt x="170" y="1055"/>
                        </a:lnTo>
                        <a:lnTo>
                          <a:pt x="172" y="1052"/>
                        </a:lnTo>
                        <a:lnTo>
                          <a:pt x="174" y="1051"/>
                        </a:lnTo>
                        <a:lnTo>
                          <a:pt x="177" y="1050"/>
                        </a:lnTo>
                        <a:lnTo>
                          <a:pt x="180" y="1048"/>
                        </a:lnTo>
                        <a:lnTo>
                          <a:pt x="182" y="1045"/>
                        </a:lnTo>
                        <a:lnTo>
                          <a:pt x="185" y="1043"/>
                        </a:lnTo>
                        <a:lnTo>
                          <a:pt x="187" y="1042"/>
                        </a:lnTo>
                        <a:lnTo>
                          <a:pt x="189" y="1040"/>
                        </a:lnTo>
                        <a:lnTo>
                          <a:pt x="192" y="1038"/>
                        </a:lnTo>
                        <a:lnTo>
                          <a:pt x="195" y="1036"/>
                        </a:lnTo>
                        <a:lnTo>
                          <a:pt x="197" y="1034"/>
                        </a:lnTo>
                        <a:lnTo>
                          <a:pt x="199" y="1031"/>
                        </a:lnTo>
                        <a:lnTo>
                          <a:pt x="202" y="1029"/>
                        </a:lnTo>
                        <a:lnTo>
                          <a:pt x="205" y="1027"/>
                        </a:lnTo>
                        <a:lnTo>
                          <a:pt x="207" y="1024"/>
                        </a:lnTo>
                        <a:lnTo>
                          <a:pt x="210" y="1022"/>
                        </a:lnTo>
                        <a:lnTo>
                          <a:pt x="212" y="1021"/>
                        </a:lnTo>
                        <a:lnTo>
                          <a:pt x="215" y="1018"/>
                        </a:lnTo>
                        <a:lnTo>
                          <a:pt x="218" y="1015"/>
                        </a:lnTo>
                        <a:lnTo>
                          <a:pt x="220" y="1013"/>
                        </a:lnTo>
                        <a:lnTo>
                          <a:pt x="222" y="1010"/>
                        </a:lnTo>
                        <a:lnTo>
                          <a:pt x="225" y="1008"/>
                        </a:lnTo>
                        <a:lnTo>
                          <a:pt x="227" y="1006"/>
                        </a:lnTo>
                        <a:lnTo>
                          <a:pt x="230" y="1002"/>
                        </a:lnTo>
                        <a:lnTo>
                          <a:pt x="233" y="1000"/>
                        </a:lnTo>
                        <a:lnTo>
                          <a:pt x="235" y="997"/>
                        </a:lnTo>
                        <a:lnTo>
                          <a:pt x="237" y="995"/>
                        </a:lnTo>
                        <a:lnTo>
                          <a:pt x="240" y="991"/>
                        </a:lnTo>
                        <a:lnTo>
                          <a:pt x="243" y="988"/>
                        </a:lnTo>
                        <a:lnTo>
                          <a:pt x="245" y="986"/>
                        </a:lnTo>
                        <a:lnTo>
                          <a:pt x="248" y="983"/>
                        </a:lnTo>
                        <a:lnTo>
                          <a:pt x="250" y="980"/>
                        </a:lnTo>
                        <a:lnTo>
                          <a:pt x="253" y="976"/>
                        </a:lnTo>
                        <a:lnTo>
                          <a:pt x="256" y="974"/>
                        </a:lnTo>
                        <a:lnTo>
                          <a:pt x="258" y="970"/>
                        </a:lnTo>
                        <a:lnTo>
                          <a:pt x="260" y="968"/>
                        </a:lnTo>
                        <a:lnTo>
                          <a:pt x="262" y="964"/>
                        </a:lnTo>
                        <a:lnTo>
                          <a:pt x="266" y="961"/>
                        </a:lnTo>
                        <a:lnTo>
                          <a:pt x="268" y="957"/>
                        </a:lnTo>
                        <a:lnTo>
                          <a:pt x="270" y="954"/>
                        </a:lnTo>
                        <a:lnTo>
                          <a:pt x="273" y="950"/>
                        </a:lnTo>
                        <a:lnTo>
                          <a:pt x="275" y="947"/>
                        </a:lnTo>
                        <a:lnTo>
                          <a:pt x="278" y="943"/>
                        </a:lnTo>
                        <a:lnTo>
                          <a:pt x="281" y="940"/>
                        </a:lnTo>
                        <a:lnTo>
                          <a:pt x="283" y="936"/>
                        </a:lnTo>
                        <a:lnTo>
                          <a:pt x="285" y="933"/>
                        </a:lnTo>
                        <a:lnTo>
                          <a:pt x="288" y="929"/>
                        </a:lnTo>
                        <a:lnTo>
                          <a:pt x="291" y="926"/>
                        </a:lnTo>
                        <a:lnTo>
                          <a:pt x="293" y="922"/>
                        </a:lnTo>
                        <a:lnTo>
                          <a:pt x="296" y="918"/>
                        </a:lnTo>
                        <a:lnTo>
                          <a:pt x="298" y="914"/>
                        </a:lnTo>
                        <a:lnTo>
                          <a:pt x="301" y="910"/>
                        </a:lnTo>
                        <a:lnTo>
                          <a:pt x="304" y="906"/>
                        </a:lnTo>
                        <a:lnTo>
                          <a:pt x="306" y="902"/>
                        </a:lnTo>
                        <a:lnTo>
                          <a:pt x="308" y="898"/>
                        </a:lnTo>
                        <a:lnTo>
                          <a:pt x="311" y="894"/>
                        </a:lnTo>
                        <a:lnTo>
                          <a:pt x="313" y="889"/>
                        </a:lnTo>
                        <a:lnTo>
                          <a:pt x="316" y="886"/>
                        </a:lnTo>
                        <a:lnTo>
                          <a:pt x="319" y="881"/>
                        </a:lnTo>
                        <a:lnTo>
                          <a:pt x="321" y="876"/>
                        </a:lnTo>
                        <a:lnTo>
                          <a:pt x="323" y="872"/>
                        </a:lnTo>
                        <a:lnTo>
                          <a:pt x="326" y="868"/>
                        </a:lnTo>
                        <a:lnTo>
                          <a:pt x="329" y="864"/>
                        </a:lnTo>
                        <a:lnTo>
                          <a:pt x="331" y="859"/>
                        </a:lnTo>
                        <a:lnTo>
                          <a:pt x="333" y="854"/>
                        </a:lnTo>
                        <a:lnTo>
                          <a:pt x="336" y="849"/>
                        </a:lnTo>
                        <a:lnTo>
                          <a:pt x="339" y="845"/>
                        </a:lnTo>
                        <a:lnTo>
                          <a:pt x="341" y="840"/>
                        </a:lnTo>
                        <a:lnTo>
                          <a:pt x="344" y="835"/>
                        </a:lnTo>
                        <a:lnTo>
                          <a:pt x="346" y="831"/>
                        </a:lnTo>
                        <a:lnTo>
                          <a:pt x="348" y="826"/>
                        </a:lnTo>
                        <a:lnTo>
                          <a:pt x="351" y="820"/>
                        </a:lnTo>
                        <a:lnTo>
                          <a:pt x="354" y="815"/>
                        </a:lnTo>
                        <a:lnTo>
                          <a:pt x="356" y="811"/>
                        </a:lnTo>
                        <a:lnTo>
                          <a:pt x="359" y="805"/>
                        </a:lnTo>
                        <a:lnTo>
                          <a:pt x="361" y="800"/>
                        </a:lnTo>
                        <a:lnTo>
                          <a:pt x="364" y="796"/>
                        </a:lnTo>
                        <a:lnTo>
                          <a:pt x="367" y="790"/>
                        </a:lnTo>
                        <a:lnTo>
                          <a:pt x="369" y="785"/>
                        </a:lnTo>
                        <a:lnTo>
                          <a:pt x="371" y="779"/>
                        </a:lnTo>
                        <a:lnTo>
                          <a:pt x="374" y="773"/>
                        </a:lnTo>
                        <a:lnTo>
                          <a:pt x="377" y="769"/>
                        </a:lnTo>
                        <a:lnTo>
                          <a:pt x="379" y="763"/>
                        </a:lnTo>
                        <a:lnTo>
                          <a:pt x="382" y="757"/>
                        </a:lnTo>
                        <a:lnTo>
                          <a:pt x="384" y="752"/>
                        </a:lnTo>
                        <a:lnTo>
                          <a:pt x="386" y="746"/>
                        </a:lnTo>
                        <a:lnTo>
                          <a:pt x="390" y="740"/>
                        </a:lnTo>
                        <a:lnTo>
                          <a:pt x="392" y="734"/>
                        </a:lnTo>
                        <a:lnTo>
                          <a:pt x="394" y="729"/>
                        </a:lnTo>
                        <a:lnTo>
                          <a:pt x="396" y="723"/>
                        </a:lnTo>
                        <a:lnTo>
                          <a:pt x="399" y="717"/>
                        </a:lnTo>
                        <a:lnTo>
                          <a:pt x="402" y="711"/>
                        </a:lnTo>
                        <a:lnTo>
                          <a:pt x="404" y="705"/>
                        </a:lnTo>
                        <a:lnTo>
                          <a:pt x="407" y="699"/>
                        </a:lnTo>
                        <a:lnTo>
                          <a:pt x="409" y="693"/>
                        </a:lnTo>
                        <a:lnTo>
                          <a:pt x="412" y="688"/>
                        </a:lnTo>
                        <a:lnTo>
                          <a:pt x="415" y="682"/>
                        </a:lnTo>
                        <a:lnTo>
                          <a:pt x="417" y="676"/>
                        </a:lnTo>
                        <a:lnTo>
                          <a:pt x="419" y="669"/>
                        </a:lnTo>
                        <a:lnTo>
                          <a:pt x="422" y="663"/>
                        </a:lnTo>
                        <a:lnTo>
                          <a:pt x="425" y="657"/>
                        </a:lnTo>
                        <a:lnTo>
                          <a:pt x="427" y="650"/>
                        </a:lnTo>
                        <a:lnTo>
                          <a:pt x="430" y="644"/>
                        </a:lnTo>
                        <a:lnTo>
                          <a:pt x="432" y="638"/>
                        </a:lnTo>
                        <a:lnTo>
                          <a:pt x="434" y="631"/>
                        </a:lnTo>
                        <a:lnTo>
                          <a:pt x="437" y="625"/>
                        </a:lnTo>
                        <a:lnTo>
                          <a:pt x="440" y="618"/>
                        </a:lnTo>
                        <a:lnTo>
                          <a:pt x="442" y="612"/>
                        </a:lnTo>
                        <a:lnTo>
                          <a:pt x="445" y="607"/>
                        </a:lnTo>
                        <a:lnTo>
                          <a:pt x="447" y="600"/>
                        </a:lnTo>
                        <a:lnTo>
                          <a:pt x="450" y="593"/>
                        </a:lnTo>
                        <a:lnTo>
                          <a:pt x="453" y="587"/>
                        </a:lnTo>
                        <a:lnTo>
                          <a:pt x="455" y="580"/>
                        </a:lnTo>
                        <a:lnTo>
                          <a:pt x="457" y="573"/>
                        </a:lnTo>
                        <a:lnTo>
                          <a:pt x="460" y="567"/>
                        </a:lnTo>
                        <a:lnTo>
                          <a:pt x="463" y="560"/>
                        </a:lnTo>
                        <a:lnTo>
                          <a:pt x="465" y="554"/>
                        </a:lnTo>
                        <a:lnTo>
                          <a:pt x="467" y="547"/>
                        </a:lnTo>
                        <a:lnTo>
                          <a:pt x="470" y="540"/>
                        </a:lnTo>
                        <a:lnTo>
                          <a:pt x="472" y="533"/>
                        </a:lnTo>
                        <a:lnTo>
                          <a:pt x="475" y="527"/>
                        </a:lnTo>
                        <a:lnTo>
                          <a:pt x="478" y="520"/>
                        </a:lnTo>
                        <a:lnTo>
                          <a:pt x="480" y="513"/>
                        </a:lnTo>
                        <a:lnTo>
                          <a:pt x="482" y="506"/>
                        </a:lnTo>
                        <a:lnTo>
                          <a:pt x="485" y="499"/>
                        </a:lnTo>
                        <a:lnTo>
                          <a:pt x="488" y="492"/>
                        </a:lnTo>
                        <a:lnTo>
                          <a:pt x="490" y="486"/>
                        </a:lnTo>
                        <a:lnTo>
                          <a:pt x="493" y="479"/>
                        </a:lnTo>
                        <a:lnTo>
                          <a:pt x="495" y="472"/>
                        </a:lnTo>
                        <a:lnTo>
                          <a:pt x="498" y="465"/>
                        </a:lnTo>
                        <a:lnTo>
                          <a:pt x="501" y="458"/>
                        </a:lnTo>
                        <a:lnTo>
                          <a:pt x="503" y="451"/>
                        </a:lnTo>
                        <a:lnTo>
                          <a:pt x="505" y="445"/>
                        </a:lnTo>
                        <a:lnTo>
                          <a:pt x="508" y="438"/>
                        </a:lnTo>
                        <a:lnTo>
                          <a:pt x="510" y="431"/>
                        </a:lnTo>
                        <a:lnTo>
                          <a:pt x="513" y="424"/>
                        </a:lnTo>
                        <a:lnTo>
                          <a:pt x="516" y="417"/>
                        </a:lnTo>
                        <a:lnTo>
                          <a:pt x="518" y="409"/>
                        </a:lnTo>
                        <a:lnTo>
                          <a:pt x="520" y="404"/>
                        </a:lnTo>
                        <a:lnTo>
                          <a:pt x="523" y="397"/>
                        </a:lnTo>
                        <a:lnTo>
                          <a:pt x="526" y="390"/>
                        </a:lnTo>
                        <a:lnTo>
                          <a:pt x="528" y="383"/>
                        </a:lnTo>
                        <a:lnTo>
                          <a:pt x="531" y="375"/>
                        </a:lnTo>
                        <a:lnTo>
                          <a:pt x="533" y="370"/>
                        </a:lnTo>
                        <a:lnTo>
                          <a:pt x="536" y="363"/>
                        </a:lnTo>
                        <a:lnTo>
                          <a:pt x="539" y="356"/>
                        </a:lnTo>
                        <a:lnTo>
                          <a:pt x="541" y="348"/>
                        </a:lnTo>
                        <a:lnTo>
                          <a:pt x="543" y="343"/>
                        </a:lnTo>
                        <a:lnTo>
                          <a:pt x="546" y="336"/>
                        </a:lnTo>
                        <a:lnTo>
                          <a:pt x="549" y="329"/>
                        </a:lnTo>
                        <a:lnTo>
                          <a:pt x="551" y="323"/>
                        </a:lnTo>
                        <a:lnTo>
                          <a:pt x="554" y="316"/>
                        </a:lnTo>
                        <a:lnTo>
                          <a:pt x="556" y="310"/>
                        </a:lnTo>
                        <a:lnTo>
                          <a:pt x="558" y="303"/>
                        </a:lnTo>
                        <a:lnTo>
                          <a:pt x="561" y="296"/>
                        </a:lnTo>
                        <a:lnTo>
                          <a:pt x="564" y="290"/>
                        </a:lnTo>
                        <a:lnTo>
                          <a:pt x="566" y="283"/>
                        </a:lnTo>
                        <a:lnTo>
                          <a:pt x="569" y="277"/>
                        </a:lnTo>
                        <a:lnTo>
                          <a:pt x="571" y="270"/>
                        </a:lnTo>
                        <a:lnTo>
                          <a:pt x="574" y="264"/>
                        </a:lnTo>
                        <a:lnTo>
                          <a:pt x="577" y="258"/>
                        </a:lnTo>
                        <a:lnTo>
                          <a:pt x="579" y="251"/>
                        </a:lnTo>
                        <a:lnTo>
                          <a:pt x="581" y="245"/>
                        </a:lnTo>
                        <a:lnTo>
                          <a:pt x="584" y="239"/>
                        </a:lnTo>
                        <a:lnTo>
                          <a:pt x="587" y="233"/>
                        </a:lnTo>
                        <a:lnTo>
                          <a:pt x="589" y="226"/>
                        </a:lnTo>
                        <a:lnTo>
                          <a:pt x="592" y="221"/>
                        </a:lnTo>
                        <a:lnTo>
                          <a:pt x="594" y="215"/>
                        </a:lnTo>
                        <a:lnTo>
                          <a:pt x="596" y="209"/>
                        </a:lnTo>
                        <a:lnTo>
                          <a:pt x="599" y="203"/>
                        </a:lnTo>
                        <a:lnTo>
                          <a:pt x="602" y="197"/>
                        </a:lnTo>
                        <a:lnTo>
                          <a:pt x="604" y="191"/>
                        </a:lnTo>
                        <a:lnTo>
                          <a:pt x="606" y="185"/>
                        </a:lnTo>
                        <a:lnTo>
                          <a:pt x="609" y="181"/>
                        </a:lnTo>
                        <a:lnTo>
                          <a:pt x="612" y="175"/>
                        </a:lnTo>
                        <a:lnTo>
                          <a:pt x="614" y="169"/>
                        </a:lnTo>
                        <a:lnTo>
                          <a:pt x="617" y="163"/>
                        </a:lnTo>
                        <a:lnTo>
                          <a:pt x="619" y="158"/>
                        </a:lnTo>
                        <a:lnTo>
                          <a:pt x="622" y="154"/>
                        </a:lnTo>
                        <a:lnTo>
                          <a:pt x="625" y="148"/>
                        </a:lnTo>
                        <a:lnTo>
                          <a:pt x="627" y="142"/>
                        </a:lnTo>
                        <a:lnTo>
                          <a:pt x="629" y="137"/>
                        </a:lnTo>
                        <a:lnTo>
                          <a:pt x="632" y="133"/>
                        </a:lnTo>
                        <a:lnTo>
                          <a:pt x="634" y="128"/>
                        </a:lnTo>
                        <a:lnTo>
                          <a:pt x="637" y="123"/>
                        </a:lnTo>
                        <a:lnTo>
                          <a:pt x="640" y="117"/>
                        </a:lnTo>
                        <a:lnTo>
                          <a:pt x="642" y="113"/>
                        </a:lnTo>
                        <a:lnTo>
                          <a:pt x="644" y="108"/>
                        </a:lnTo>
                        <a:lnTo>
                          <a:pt x="647" y="104"/>
                        </a:lnTo>
                        <a:lnTo>
                          <a:pt x="650" y="100"/>
                        </a:lnTo>
                        <a:lnTo>
                          <a:pt x="652" y="95"/>
                        </a:lnTo>
                        <a:lnTo>
                          <a:pt x="655" y="90"/>
                        </a:lnTo>
                        <a:lnTo>
                          <a:pt x="657" y="87"/>
                        </a:lnTo>
                        <a:lnTo>
                          <a:pt x="660" y="82"/>
                        </a:lnTo>
                        <a:lnTo>
                          <a:pt x="663" y="79"/>
                        </a:lnTo>
                        <a:lnTo>
                          <a:pt x="665" y="74"/>
                        </a:lnTo>
                        <a:lnTo>
                          <a:pt x="667" y="70"/>
                        </a:lnTo>
                        <a:lnTo>
                          <a:pt x="670" y="67"/>
                        </a:lnTo>
                        <a:lnTo>
                          <a:pt x="673" y="63"/>
                        </a:lnTo>
                        <a:lnTo>
                          <a:pt x="675" y="60"/>
                        </a:lnTo>
                        <a:lnTo>
                          <a:pt x="678" y="56"/>
                        </a:lnTo>
                        <a:lnTo>
                          <a:pt x="680" y="53"/>
                        </a:lnTo>
                        <a:lnTo>
                          <a:pt x="682" y="49"/>
                        </a:lnTo>
                        <a:lnTo>
                          <a:pt x="685" y="47"/>
                        </a:lnTo>
                        <a:lnTo>
                          <a:pt x="688" y="43"/>
                        </a:lnTo>
                        <a:lnTo>
                          <a:pt x="690" y="40"/>
                        </a:lnTo>
                        <a:lnTo>
                          <a:pt x="693" y="38"/>
                        </a:lnTo>
                        <a:lnTo>
                          <a:pt x="695" y="35"/>
                        </a:lnTo>
                        <a:lnTo>
                          <a:pt x="698" y="32"/>
                        </a:lnTo>
                        <a:lnTo>
                          <a:pt x="701" y="29"/>
                        </a:lnTo>
                        <a:lnTo>
                          <a:pt x="703" y="27"/>
                        </a:lnTo>
                        <a:lnTo>
                          <a:pt x="705" y="25"/>
                        </a:lnTo>
                        <a:lnTo>
                          <a:pt x="708" y="22"/>
                        </a:lnTo>
                        <a:lnTo>
                          <a:pt x="711" y="20"/>
                        </a:lnTo>
                        <a:lnTo>
                          <a:pt x="713" y="18"/>
                        </a:lnTo>
                        <a:lnTo>
                          <a:pt x="716" y="16"/>
                        </a:lnTo>
                        <a:lnTo>
                          <a:pt x="718" y="14"/>
                        </a:lnTo>
                        <a:lnTo>
                          <a:pt x="720" y="12"/>
                        </a:lnTo>
                        <a:lnTo>
                          <a:pt x="723" y="11"/>
                        </a:lnTo>
                        <a:lnTo>
                          <a:pt x="726" y="9"/>
                        </a:lnTo>
                        <a:lnTo>
                          <a:pt x="728" y="8"/>
                        </a:lnTo>
                        <a:lnTo>
                          <a:pt x="730" y="7"/>
                        </a:lnTo>
                        <a:lnTo>
                          <a:pt x="733" y="5"/>
                        </a:lnTo>
                        <a:lnTo>
                          <a:pt x="736" y="5"/>
                        </a:lnTo>
                        <a:lnTo>
                          <a:pt x="738" y="4"/>
                        </a:lnTo>
                        <a:lnTo>
                          <a:pt x="741" y="2"/>
                        </a:lnTo>
                        <a:lnTo>
                          <a:pt x="743" y="2"/>
                        </a:lnTo>
                        <a:lnTo>
                          <a:pt x="746" y="1"/>
                        </a:lnTo>
                        <a:lnTo>
                          <a:pt x="749" y="1"/>
                        </a:lnTo>
                        <a:lnTo>
                          <a:pt x="751" y="0"/>
                        </a:lnTo>
                        <a:lnTo>
                          <a:pt x="753" y="0"/>
                        </a:lnTo>
                        <a:lnTo>
                          <a:pt x="756" y="0"/>
                        </a:lnTo>
                        <a:lnTo>
                          <a:pt x="759" y="0"/>
                        </a:lnTo>
                        <a:lnTo>
                          <a:pt x="761" y="0"/>
                        </a:lnTo>
                        <a:lnTo>
                          <a:pt x="764" y="0"/>
                        </a:lnTo>
                        <a:lnTo>
                          <a:pt x="766" y="0"/>
                        </a:lnTo>
                        <a:lnTo>
                          <a:pt x="768" y="1"/>
                        </a:lnTo>
                        <a:lnTo>
                          <a:pt x="771" y="1"/>
                        </a:lnTo>
                        <a:lnTo>
                          <a:pt x="774" y="2"/>
                        </a:lnTo>
                        <a:lnTo>
                          <a:pt x="776" y="2"/>
                        </a:lnTo>
                        <a:lnTo>
                          <a:pt x="779" y="4"/>
                        </a:lnTo>
                        <a:lnTo>
                          <a:pt x="781" y="5"/>
                        </a:lnTo>
                        <a:lnTo>
                          <a:pt x="784" y="5"/>
                        </a:lnTo>
                        <a:lnTo>
                          <a:pt x="786" y="7"/>
                        </a:lnTo>
                        <a:lnTo>
                          <a:pt x="789" y="8"/>
                        </a:lnTo>
                        <a:lnTo>
                          <a:pt x="791" y="9"/>
                        </a:lnTo>
                        <a:lnTo>
                          <a:pt x="793" y="11"/>
                        </a:lnTo>
                        <a:lnTo>
                          <a:pt x="797" y="12"/>
                        </a:lnTo>
                        <a:lnTo>
                          <a:pt x="799" y="14"/>
                        </a:lnTo>
                        <a:lnTo>
                          <a:pt x="801" y="16"/>
                        </a:lnTo>
                        <a:lnTo>
                          <a:pt x="804" y="18"/>
                        </a:lnTo>
                        <a:lnTo>
                          <a:pt x="806" y="20"/>
                        </a:lnTo>
                        <a:lnTo>
                          <a:pt x="809" y="22"/>
                        </a:lnTo>
                        <a:lnTo>
                          <a:pt x="812" y="25"/>
                        </a:lnTo>
                        <a:lnTo>
                          <a:pt x="814" y="27"/>
                        </a:lnTo>
                        <a:lnTo>
                          <a:pt x="816" y="29"/>
                        </a:lnTo>
                        <a:lnTo>
                          <a:pt x="819" y="32"/>
                        </a:lnTo>
                        <a:lnTo>
                          <a:pt x="822" y="35"/>
                        </a:lnTo>
                        <a:lnTo>
                          <a:pt x="824" y="38"/>
                        </a:lnTo>
                        <a:lnTo>
                          <a:pt x="827" y="40"/>
                        </a:lnTo>
                        <a:lnTo>
                          <a:pt x="829" y="43"/>
                        </a:lnTo>
                        <a:lnTo>
                          <a:pt x="832" y="47"/>
                        </a:lnTo>
                        <a:lnTo>
                          <a:pt x="835" y="49"/>
                        </a:lnTo>
                        <a:lnTo>
                          <a:pt x="837" y="53"/>
                        </a:lnTo>
                        <a:lnTo>
                          <a:pt x="839" y="56"/>
                        </a:lnTo>
                        <a:lnTo>
                          <a:pt x="842" y="60"/>
                        </a:lnTo>
                        <a:lnTo>
                          <a:pt x="844" y="63"/>
                        </a:lnTo>
                        <a:lnTo>
                          <a:pt x="847" y="67"/>
                        </a:lnTo>
                        <a:lnTo>
                          <a:pt x="850" y="70"/>
                        </a:lnTo>
                        <a:lnTo>
                          <a:pt x="852" y="74"/>
                        </a:lnTo>
                        <a:lnTo>
                          <a:pt x="854" y="79"/>
                        </a:lnTo>
                        <a:lnTo>
                          <a:pt x="857" y="82"/>
                        </a:lnTo>
                        <a:lnTo>
                          <a:pt x="860" y="87"/>
                        </a:lnTo>
                        <a:lnTo>
                          <a:pt x="862" y="90"/>
                        </a:lnTo>
                        <a:lnTo>
                          <a:pt x="864" y="95"/>
                        </a:lnTo>
                        <a:lnTo>
                          <a:pt x="867" y="100"/>
                        </a:lnTo>
                        <a:lnTo>
                          <a:pt x="870" y="104"/>
                        </a:lnTo>
                        <a:lnTo>
                          <a:pt x="872" y="108"/>
                        </a:lnTo>
                        <a:lnTo>
                          <a:pt x="875" y="113"/>
                        </a:lnTo>
                        <a:lnTo>
                          <a:pt x="877" y="117"/>
                        </a:lnTo>
                        <a:lnTo>
                          <a:pt x="879" y="123"/>
                        </a:lnTo>
                        <a:lnTo>
                          <a:pt x="883" y="128"/>
                        </a:lnTo>
                        <a:lnTo>
                          <a:pt x="885" y="133"/>
                        </a:lnTo>
                        <a:lnTo>
                          <a:pt x="887" y="137"/>
                        </a:lnTo>
                        <a:lnTo>
                          <a:pt x="890" y="142"/>
                        </a:lnTo>
                        <a:lnTo>
                          <a:pt x="892" y="148"/>
                        </a:lnTo>
                        <a:lnTo>
                          <a:pt x="895" y="154"/>
                        </a:lnTo>
                        <a:lnTo>
                          <a:pt x="898" y="158"/>
                        </a:lnTo>
                        <a:lnTo>
                          <a:pt x="900" y="163"/>
                        </a:lnTo>
                        <a:lnTo>
                          <a:pt x="902" y="169"/>
                        </a:lnTo>
                        <a:lnTo>
                          <a:pt x="905" y="175"/>
                        </a:lnTo>
                        <a:lnTo>
                          <a:pt x="908" y="181"/>
                        </a:lnTo>
                        <a:lnTo>
                          <a:pt x="910" y="185"/>
                        </a:lnTo>
                        <a:lnTo>
                          <a:pt x="913" y="191"/>
                        </a:lnTo>
                        <a:lnTo>
                          <a:pt x="915" y="197"/>
                        </a:lnTo>
                        <a:lnTo>
                          <a:pt x="918" y="203"/>
                        </a:lnTo>
                        <a:lnTo>
                          <a:pt x="920" y="209"/>
                        </a:lnTo>
                        <a:lnTo>
                          <a:pt x="923" y="215"/>
                        </a:lnTo>
                        <a:lnTo>
                          <a:pt x="925" y="221"/>
                        </a:lnTo>
                        <a:lnTo>
                          <a:pt x="927" y="226"/>
                        </a:lnTo>
                        <a:lnTo>
                          <a:pt x="930" y="233"/>
                        </a:lnTo>
                        <a:lnTo>
                          <a:pt x="933" y="239"/>
                        </a:lnTo>
                        <a:lnTo>
                          <a:pt x="935" y="245"/>
                        </a:lnTo>
                        <a:lnTo>
                          <a:pt x="938" y="251"/>
                        </a:lnTo>
                        <a:lnTo>
                          <a:pt x="940" y="258"/>
                        </a:lnTo>
                        <a:lnTo>
                          <a:pt x="943" y="264"/>
                        </a:lnTo>
                        <a:lnTo>
                          <a:pt x="946" y="270"/>
                        </a:lnTo>
                        <a:lnTo>
                          <a:pt x="948" y="277"/>
                        </a:lnTo>
                        <a:lnTo>
                          <a:pt x="950" y="283"/>
                        </a:lnTo>
                        <a:lnTo>
                          <a:pt x="953" y="290"/>
                        </a:lnTo>
                        <a:lnTo>
                          <a:pt x="956" y="296"/>
                        </a:lnTo>
                        <a:lnTo>
                          <a:pt x="958" y="303"/>
                        </a:lnTo>
                        <a:lnTo>
                          <a:pt x="961" y="310"/>
                        </a:lnTo>
                        <a:lnTo>
                          <a:pt x="963" y="316"/>
                        </a:lnTo>
                        <a:lnTo>
                          <a:pt x="965" y="323"/>
                        </a:lnTo>
                        <a:lnTo>
                          <a:pt x="968" y="329"/>
                        </a:lnTo>
                        <a:lnTo>
                          <a:pt x="971" y="336"/>
                        </a:lnTo>
                        <a:lnTo>
                          <a:pt x="973" y="343"/>
                        </a:lnTo>
                        <a:lnTo>
                          <a:pt x="976" y="348"/>
                        </a:lnTo>
                        <a:lnTo>
                          <a:pt x="978" y="356"/>
                        </a:lnTo>
                        <a:lnTo>
                          <a:pt x="981" y="363"/>
                        </a:lnTo>
                        <a:lnTo>
                          <a:pt x="983" y="370"/>
                        </a:lnTo>
                        <a:lnTo>
                          <a:pt x="986" y="375"/>
                        </a:lnTo>
                        <a:lnTo>
                          <a:pt x="988" y="383"/>
                        </a:lnTo>
                        <a:lnTo>
                          <a:pt x="991" y="390"/>
                        </a:lnTo>
                        <a:lnTo>
                          <a:pt x="994" y="397"/>
                        </a:lnTo>
                        <a:lnTo>
                          <a:pt x="996" y="404"/>
                        </a:lnTo>
                        <a:lnTo>
                          <a:pt x="998" y="409"/>
                        </a:lnTo>
                        <a:lnTo>
                          <a:pt x="1001" y="417"/>
                        </a:lnTo>
                        <a:lnTo>
                          <a:pt x="1003" y="424"/>
                        </a:lnTo>
                        <a:lnTo>
                          <a:pt x="1006" y="431"/>
                        </a:lnTo>
                        <a:lnTo>
                          <a:pt x="1009" y="438"/>
                        </a:lnTo>
                        <a:lnTo>
                          <a:pt x="1011" y="445"/>
                        </a:lnTo>
                        <a:lnTo>
                          <a:pt x="1013" y="451"/>
                        </a:lnTo>
                        <a:lnTo>
                          <a:pt x="1016" y="458"/>
                        </a:lnTo>
                        <a:lnTo>
                          <a:pt x="1019" y="465"/>
                        </a:lnTo>
                        <a:lnTo>
                          <a:pt x="1021" y="472"/>
                        </a:lnTo>
                        <a:lnTo>
                          <a:pt x="1024" y="479"/>
                        </a:lnTo>
                        <a:lnTo>
                          <a:pt x="1026" y="486"/>
                        </a:lnTo>
                        <a:lnTo>
                          <a:pt x="1029" y="492"/>
                        </a:lnTo>
                        <a:lnTo>
                          <a:pt x="1032" y="499"/>
                        </a:lnTo>
                        <a:lnTo>
                          <a:pt x="1034" y="506"/>
                        </a:lnTo>
                        <a:lnTo>
                          <a:pt x="1036" y="513"/>
                        </a:lnTo>
                        <a:lnTo>
                          <a:pt x="1039" y="520"/>
                        </a:lnTo>
                        <a:lnTo>
                          <a:pt x="1042" y="527"/>
                        </a:lnTo>
                        <a:lnTo>
                          <a:pt x="1044" y="533"/>
                        </a:lnTo>
                        <a:lnTo>
                          <a:pt x="1047" y="540"/>
                        </a:lnTo>
                        <a:lnTo>
                          <a:pt x="1049" y="547"/>
                        </a:lnTo>
                        <a:lnTo>
                          <a:pt x="1051" y="554"/>
                        </a:lnTo>
                        <a:lnTo>
                          <a:pt x="1054" y="560"/>
                        </a:lnTo>
                        <a:lnTo>
                          <a:pt x="1057" y="567"/>
                        </a:lnTo>
                        <a:lnTo>
                          <a:pt x="1059" y="573"/>
                        </a:lnTo>
                        <a:lnTo>
                          <a:pt x="1061" y="580"/>
                        </a:lnTo>
                        <a:lnTo>
                          <a:pt x="1064" y="587"/>
                        </a:lnTo>
                        <a:lnTo>
                          <a:pt x="1067" y="593"/>
                        </a:lnTo>
                        <a:lnTo>
                          <a:pt x="1069" y="600"/>
                        </a:lnTo>
                        <a:lnTo>
                          <a:pt x="1072" y="607"/>
                        </a:lnTo>
                        <a:lnTo>
                          <a:pt x="1074" y="612"/>
                        </a:lnTo>
                        <a:lnTo>
                          <a:pt x="1077" y="618"/>
                        </a:lnTo>
                        <a:lnTo>
                          <a:pt x="1080" y="625"/>
                        </a:lnTo>
                        <a:lnTo>
                          <a:pt x="1082" y="631"/>
                        </a:lnTo>
                        <a:lnTo>
                          <a:pt x="1084" y="638"/>
                        </a:lnTo>
                        <a:lnTo>
                          <a:pt x="1087" y="644"/>
                        </a:lnTo>
                        <a:lnTo>
                          <a:pt x="1089" y="650"/>
                        </a:lnTo>
                        <a:lnTo>
                          <a:pt x="1092" y="657"/>
                        </a:lnTo>
                        <a:lnTo>
                          <a:pt x="1095" y="663"/>
                        </a:lnTo>
                        <a:lnTo>
                          <a:pt x="1097" y="669"/>
                        </a:lnTo>
                        <a:lnTo>
                          <a:pt x="1099" y="676"/>
                        </a:lnTo>
                        <a:lnTo>
                          <a:pt x="1102" y="682"/>
                        </a:lnTo>
                        <a:lnTo>
                          <a:pt x="1105" y="688"/>
                        </a:lnTo>
                        <a:lnTo>
                          <a:pt x="1107" y="693"/>
                        </a:lnTo>
                        <a:lnTo>
                          <a:pt x="1110" y="699"/>
                        </a:lnTo>
                        <a:lnTo>
                          <a:pt x="1112" y="705"/>
                        </a:lnTo>
                        <a:lnTo>
                          <a:pt x="1115" y="711"/>
                        </a:lnTo>
                        <a:lnTo>
                          <a:pt x="1118" y="717"/>
                        </a:lnTo>
                        <a:lnTo>
                          <a:pt x="1120" y="723"/>
                        </a:lnTo>
                        <a:lnTo>
                          <a:pt x="1122" y="729"/>
                        </a:lnTo>
                        <a:lnTo>
                          <a:pt x="1125" y="734"/>
                        </a:lnTo>
                        <a:lnTo>
                          <a:pt x="1127" y="740"/>
                        </a:lnTo>
                        <a:lnTo>
                          <a:pt x="1130" y="746"/>
                        </a:lnTo>
                        <a:lnTo>
                          <a:pt x="1133" y="752"/>
                        </a:lnTo>
                        <a:lnTo>
                          <a:pt x="1135" y="757"/>
                        </a:lnTo>
                        <a:lnTo>
                          <a:pt x="1137" y="763"/>
                        </a:lnTo>
                        <a:lnTo>
                          <a:pt x="1140" y="769"/>
                        </a:lnTo>
                        <a:lnTo>
                          <a:pt x="1143" y="773"/>
                        </a:lnTo>
                        <a:lnTo>
                          <a:pt x="1145" y="779"/>
                        </a:lnTo>
                        <a:lnTo>
                          <a:pt x="1148" y="785"/>
                        </a:lnTo>
                        <a:lnTo>
                          <a:pt x="1150" y="790"/>
                        </a:lnTo>
                        <a:lnTo>
                          <a:pt x="1153" y="796"/>
                        </a:lnTo>
                        <a:lnTo>
                          <a:pt x="1156" y="800"/>
                        </a:lnTo>
                        <a:lnTo>
                          <a:pt x="1158" y="805"/>
                        </a:lnTo>
                        <a:lnTo>
                          <a:pt x="1160" y="811"/>
                        </a:lnTo>
                        <a:lnTo>
                          <a:pt x="1163" y="815"/>
                        </a:lnTo>
                        <a:lnTo>
                          <a:pt x="1166" y="820"/>
                        </a:lnTo>
                        <a:lnTo>
                          <a:pt x="1168" y="826"/>
                        </a:lnTo>
                        <a:lnTo>
                          <a:pt x="1171" y="831"/>
                        </a:lnTo>
                        <a:lnTo>
                          <a:pt x="1173" y="835"/>
                        </a:lnTo>
                        <a:lnTo>
                          <a:pt x="1175" y="840"/>
                        </a:lnTo>
                        <a:lnTo>
                          <a:pt x="1178" y="845"/>
                        </a:lnTo>
                        <a:lnTo>
                          <a:pt x="1181" y="849"/>
                        </a:lnTo>
                        <a:lnTo>
                          <a:pt x="1183" y="854"/>
                        </a:lnTo>
                        <a:lnTo>
                          <a:pt x="1186" y="859"/>
                        </a:lnTo>
                        <a:lnTo>
                          <a:pt x="1188" y="864"/>
                        </a:lnTo>
                        <a:lnTo>
                          <a:pt x="1191" y="868"/>
                        </a:lnTo>
                        <a:lnTo>
                          <a:pt x="1194" y="872"/>
                        </a:lnTo>
                        <a:lnTo>
                          <a:pt x="1196" y="876"/>
                        </a:lnTo>
                        <a:lnTo>
                          <a:pt x="1198" y="881"/>
                        </a:lnTo>
                        <a:lnTo>
                          <a:pt x="1201" y="886"/>
                        </a:lnTo>
                        <a:lnTo>
                          <a:pt x="1204" y="889"/>
                        </a:lnTo>
                        <a:lnTo>
                          <a:pt x="1206" y="894"/>
                        </a:lnTo>
                        <a:lnTo>
                          <a:pt x="1209" y="898"/>
                        </a:lnTo>
                        <a:lnTo>
                          <a:pt x="1211" y="902"/>
                        </a:lnTo>
                        <a:lnTo>
                          <a:pt x="1213" y="906"/>
                        </a:lnTo>
                        <a:lnTo>
                          <a:pt x="1216" y="910"/>
                        </a:lnTo>
                        <a:lnTo>
                          <a:pt x="1219" y="914"/>
                        </a:lnTo>
                        <a:lnTo>
                          <a:pt x="1221" y="918"/>
                        </a:lnTo>
                        <a:lnTo>
                          <a:pt x="1223" y="922"/>
                        </a:lnTo>
                        <a:lnTo>
                          <a:pt x="1226" y="926"/>
                        </a:lnTo>
                        <a:lnTo>
                          <a:pt x="1229" y="929"/>
                        </a:lnTo>
                        <a:lnTo>
                          <a:pt x="1231" y="933"/>
                        </a:lnTo>
                        <a:lnTo>
                          <a:pt x="1234" y="936"/>
                        </a:lnTo>
                        <a:lnTo>
                          <a:pt x="1236" y="940"/>
                        </a:lnTo>
                        <a:lnTo>
                          <a:pt x="1239" y="943"/>
                        </a:lnTo>
                        <a:lnTo>
                          <a:pt x="1242" y="947"/>
                        </a:lnTo>
                        <a:lnTo>
                          <a:pt x="1244" y="950"/>
                        </a:lnTo>
                        <a:lnTo>
                          <a:pt x="1246" y="954"/>
                        </a:lnTo>
                        <a:lnTo>
                          <a:pt x="1249" y="957"/>
                        </a:lnTo>
                        <a:lnTo>
                          <a:pt x="1251" y="961"/>
                        </a:lnTo>
                        <a:lnTo>
                          <a:pt x="1254" y="964"/>
                        </a:lnTo>
                        <a:lnTo>
                          <a:pt x="1257" y="968"/>
                        </a:lnTo>
                        <a:lnTo>
                          <a:pt x="1259" y="970"/>
                        </a:lnTo>
                        <a:lnTo>
                          <a:pt x="1261" y="974"/>
                        </a:lnTo>
                        <a:lnTo>
                          <a:pt x="1264" y="976"/>
                        </a:lnTo>
                        <a:lnTo>
                          <a:pt x="1267" y="980"/>
                        </a:lnTo>
                        <a:lnTo>
                          <a:pt x="1269" y="983"/>
                        </a:lnTo>
                        <a:lnTo>
                          <a:pt x="1272" y="986"/>
                        </a:lnTo>
                        <a:lnTo>
                          <a:pt x="1274" y="988"/>
                        </a:lnTo>
                        <a:lnTo>
                          <a:pt x="1277" y="991"/>
                        </a:lnTo>
                        <a:lnTo>
                          <a:pt x="1280" y="995"/>
                        </a:lnTo>
                        <a:lnTo>
                          <a:pt x="1282" y="997"/>
                        </a:lnTo>
                        <a:lnTo>
                          <a:pt x="1284" y="1000"/>
                        </a:lnTo>
                        <a:lnTo>
                          <a:pt x="1287" y="1002"/>
                        </a:lnTo>
                        <a:lnTo>
                          <a:pt x="1290" y="1006"/>
                        </a:lnTo>
                        <a:lnTo>
                          <a:pt x="1292" y="1008"/>
                        </a:lnTo>
                        <a:lnTo>
                          <a:pt x="1295" y="1010"/>
                        </a:lnTo>
                        <a:lnTo>
                          <a:pt x="1297" y="1013"/>
                        </a:lnTo>
                        <a:lnTo>
                          <a:pt x="1299" y="1015"/>
                        </a:lnTo>
                        <a:lnTo>
                          <a:pt x="1302" y="1018"/>
                        </a:lnTo>
                        <a:lnTo>
                          <a:pt x="1305" y="1021"/>
                        </a:lnTo>
                        <a:lnTo>
                          <a:pt x="1307" y="1022"/>
                        </a:lnTo>
                        <a:lnTo>
                          <a:pt x="1310" y="1024"/>
                        </a:lnTo>
                        <a:lnTo>
                          <a:pt x="1312" y="1027"/>
                        </a:lnTo>
                        <a:lnTo>
                          <a:pt x="1315" y="1029"/>
                        </a:lnTo>
                        <a:lnTo>
                          <a:pt x="1317" y="1031"/>
                        </a:lnTo>
                        <a:lnTo>
                          <a:pt x="1320" y="1034"/>
                        </a:lnTo>
                        <a:lnTo>
                          <a:pt x="1322" y="1036"/>
                        </a:lnTo>
                        <a:lnTo>
                          <a:pt x="1325" y="1038"/>
                        </a:lnTo>
                        <a:lnTo>
                          <a:pt x="1328" y="1040"/>
                        </a:lnTo>
                        <a:lnTo>
                          <a:pt x="1330" y="1042"/>
                        </a:lnTo>
                        <a:lnTo>
                          <a:pt x="1332" y="1043"/>
                        </a:lnTo>
                        <a:lnTo>
                          <a:pt x="1335" y="1045"/>
                        </a:lnTo>
                        <a:lnTo>
                          <a:pt x="1337" y="1048"/>
                        </a:lnTo>
                        <a:lnTo>
                          <a:pt x="1340" y="1050"/>
                        </a:lnTo>
                        <a:lnTo>
                          <a:pt x="1343" y="1051"/>
                        </a:lnTo>
                        <a:lnTo>
                          <a:pt x="1345" y="1052"/>
                        </a:lnTo>
                        <a:lnTo>
                          <a:pt x="1347" y="1055"/>
                        </a:lnTo>
                        <a:lnTo>
                          <a:pt x="1350" y="1057"/>
                        </a:lnTo>
                        <a:lnTo>
                          <a:pt x="1353" y="1058"/>
                        </a:lnTo>
                        <a:lnTo>
                          <a:pt x="1355" y="1060"/>
                        </a:lnTo>
                        <a:lnTo>
                          <a:pt x="1358" y="1062"/>
                        </a:lnTo>
                        <a:lnTo>
                          <a:pt x="1360" y="1063"/>
                        </a:lnTo>
                        <a:lnTo>
                          <a:pt x="1363" y="1064"/>
                        </a:lnTo>
                        <a:lnTo>
                          <a:pt x="1366" y="1067"/>
                        </a:lnTo>
                        <a:lnTo>
                          <a:pt x="1368" y="1068"/>
                        </a:lnTo>
                        <a:lnTo>
                          <a:pt x="1370" y="1069"/>
                        </a:lnTo>
                        <a:lnTo>
                          <a:pt x="1373" y="1070"/>
                        </a:lnTo>
                        <a:lnTo>
                          <a:pt x="1375" y="1072"/>
                        </a:lnTo>
                        <a:lnTo>
                          <a:pt x="1378" y="1074"/>
                        </a:lnTo>
                        <a:lnTo>
                          <a:pt x="1380" y="1075"/>
                        </a:lnTo>
                        <a:lnTo>
                          <a:pt x="1383" y="1076"/>
                        </a:lnTo>
                        <a:lnTo>
                          <a:pt x="1385" y="1077"/>
                        </a:lnTo>
                        <a:lnTo>
                          <a:pt x="1388" y="1078"/>
                        </a:lnTo>
                        <a:lnTo>
                          <a:pt x="1391" y="1079"/>
                        </a:lnTo>
                        <a:lnTo>
                          <a:pt x="1393" y="1082"/>
                        </a:lnTo>
                        <a:lnTo>
                          <a:pt x="1395" y="1082"/>
                        </a:lnTo>
                        <a:lnTo>
                          <a:pt x="1398" y="1084"/>
                        </a:lnTo>
                        <a:lnTo>
                          <a:pt x="1401" y="1084"/>
                        </a:lnTo>
                        <a:lnTo>
                          <a:pt x="1403" y="1086"/>
                        </a:lnTo>
                        <a:lnTo>
                          <a:pt x="1406" y="1086"/>
                        </a:lnTo>
                        <a:lnTo>
                          <a:pt x="1408" y="1088"/>
                        </a:lnTo>
                        <a:lnTo>
                          <a:pt x="1410" y="1089"/>
                        </a:lnTo>
                        <a:lnTo>
                          <a:pt x="1414" y="1090"/>
                        </a:lnTo>
                        <a:lnTo>
                          <a:pt x="1416" y="1091"/>
                        </a:lnTo>
                        <a:lnTo>
                          <a:pt x="1418" y="1092"/>
                        </a:lnTo>
                        <a:lnTo>
                          <a:pt x="1421" y="1094"/>
                        </a:lnTo>
                        <a:lnTo>
                          <a:pt x="1423" y="1094"/>
                        </a:lnTo>
                        <a:lnTo>
                          <a:pt x="1426" y="1095"/>
                        </a:lnTo>
                        <a:lnTo>
                          <a:pt x="1429" y="1096"/>
                        </a:lnTo>
                        <a:lnTo>
                          <a:pt x="1431" y="1097"/>
                        </a:lnTo>
                        <a:lnTo>
                          <a:pt x="1433" y="1098"/>
                        </a:lnTo>
                        <a:lnTo>
                          <a:pt x="1436" y="1098"/>
                        </a:lnTo>
                        <a:lnTo>
                          <a:pt x="1439" y="1099"/>
                        </a:lnTo>
                        <a:lnTo>
                          <a:pt x="1441" y="1101"/>
                        </a:lnTo>
                        <a:lnTo>
                          <a:pt x="1443" y="1101"/>
                        </a:lnTo>
                        <a:lnTo>
                          <a:pt x="1446" y="1102"/>
                        </a:lnTo>
                        <a:lnTo>
                          <a:pt x="1449" y="1103"/>
                        </a:lnTo>
                        <a:lnTo>
                          <a:pt x="1451" y="1103"/>
                        </a:lnTo>
                        <a:lnTo>
                          <a:pt x="1454" y="1104"/>
                        </a:lnTo>
                        <a:lnTo>
                          <a:pt x="1456" y="1105"/>
                        </a:lnTo>
                        <a:lnTo>
                          <a:pt x="1458" y="1105"/>
                        </a:lnTo>
                        <a:lnTo>
                          <a:pt x="1461" y="1106"/>
                        </a:lnTo>
                        <a:lnTo>
                          <a:pt x="1464" y="1106"/>
                        </a:lnTo>
                        <a:lnTo>
                          <a:pt x="1466" y="1108"/>
                        </a:lnTo>
                        <a:lnTo>
                          <a:pt x="1469" y="1108"/>
                        </a:lnTo>
                        <a:lnTo>
                          <a:pt x="1471" y="1109"/>
                        </a:lnTo>
                        <a:lnTo>
                          <a:pt x="1474" y="1109"/>
                        </a:lnTo>
                        <a:lnTo>
                          <a:pt x="1477" y="1110"/>
                        </a:lnTo>
                        <a:lnTo>
                          <a:pt x="1479" y="1110"/>
                        </a:lnTo>
                        <a:lnTo>
                          <a:pt x="1481" y="1111"/>
                        </a:lnTo>
                        <a:lnTo>
                          <a:pt x="1484" y="1111"/>
                        </a:lnTo>
                        <a:lnTo>
                          <a:pt x="1487" y="1111"/>
                        </a:lnTo>
                        <a:lnTo>
                          <a:pt x="1489" y="1112"/>
                        </a:lnTo>
                        <a:lnTo>
                          <a:pt x="1492" y="1112"/>
                        </a:lnTo>
                        <a:lnTo>
                          <a:pt x="1494" y="1113"/>
                        </a:lnTo>
                        <a:lnTo>
                          <a:pt x="1496" y="1113"/>
                        </a:lnTo>
                        <a:lnTo>
                          <a:pt x="1500" y="1113"/>
                        </a:lnTo>
                        <a:lnTo>
                          <a:pt x="1502" y="1115"/>
                        </a:lnTo>
                        <a:lnTo>
                          <a:pt x="1504" y="1115"/>
                        </a:lnTo>
                        <a:lnTo>
                          <a:pt x="1507" y="1116"/>
                        </a:lnTo>
                        <a:lnTo>
                          <a:pt x="1509" y="1116"/>
                        </a:lnTo>
                        <a:lnTo>
                          <a:pt x="1512" y="1116"/>
                        </a:lnTo>
                        <a:lnTo>
                          <a:pt x="1514" y="1117"/>
                        </a:lnTo>
                        <a:lnTo>
                          <a:pt x="1517" y="1117"/>
                        </a:lnTo>
                      </a:path>
                    </a:pathLst>
                  </a:custGeom>
                  <a:solidFill>
                    <a:srgbClr val="66FF33"/>
                  </a:solidFill>
                  <a:ln w="254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0" name="Line 24">
                    <a:extLst>
                      <a:ext uri="{FF2B5EF4-FFF2-40B4-BE49-F238E27FC236}">
                        <a16:creationId xmlns:a16="http://schemas.microsoft.com/office/drawing/2014/main" id="{C10235C8-BFE8-414C-9A43-AC460BA383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21" y="2599"/>
                    <a:ext cx="1589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3161CC-DB03-45DA-9340-DB9F19636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7" y="3267"/>
                  <a:ext cx="1404" cy="5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en-US" sz="2800" b="1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Symmetric</a:t>
                  </a:r>
                </a:p>
                <a:p>
                  <a:pPr algn="ctr" eaLnBrk="0" hangingPunct="0"/>
                  <a:r>
                    <a:rPr lang="en-US" altLang="en-US" sz="2800" b="1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(Not Skewed)</a:t>
                  </a:r>
                </a:p>
              </p:txBody>
            </p:sp>
            <p:sp>
              <p:nvSpPr>
                <p:cNvPr id="27" name="Line 26">
                  <a:extLst>
                    <a:ext uri="{FF2B5EF4-FFF2-40B4-BE49-F238E27FC236}">
                      <a16:creationId xmlns:a16="http://schemas.microsoft.com/office/drawing/2014/main" id="{FE62C03D-7812-4B13-8D22-89DC6F88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1" y="1487"/>
                  <a:ext cx="0" cy="110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2844A5C-147C-4841-9594-F90F465EC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2713"/>
                  <a:ext cx="586" cy="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Mean</a:t>
                  </a:r>
                </a:p>
                <a:p>
                  <a:pPr algn="ctr" eaLnBrk="0" hangingPunct="0"/>
                  <a:r>
                    <a:rPr lang="en-US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Median</a:t>
                  </a:r>
                </a:p>
                <a:p>
                  <a:pPr algn="ctr" eaLnBrk="0" hangingPunct="0"/>
                  <a:r>
                    <a:rPr lang="en-US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Mode</a:t>
                  </a:r>
                </a:p>
              </p:txBody>
            </p:sp>
          </p:grpSp>
          <p:grpSp>
            <p:nvGrpSpPr>
              <p:cNvPr id="10" name="Group 28">
                <a:extLst>
                  <a:ext uri="{FF2B5EF4-FFF2-40B4-BE49-F238E27FC236}">
                    <a16:creationId xmlns:a16="http://schemas.microsoft.com/office/drawing/2014/main" id="{92EBC555-7017-4171-A6EA-12B6591FD2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0" y="1365"/>
                <a:ext cx="1789" cy="2503"/>
                <a:chOff x="3630" y="1365"/>
                <a:chExt cx="1789" cy="2503"/>
              </a:xfrm>
            </p:grpSpPr>
            <p:sp>
              <p:nvSpPr>
                <p:cNvPr id="11" name="Rectangle 29">
                  <a:extLst>
                    <a:ext uri="{FF2B5EF4-FFF2-40B4-BE49-F238E27FC236}">
                      <a16:creationId xmlns:a16="http://schemas.microsoft.com/office/drawing/2014/main" id="{006B7607-F04C-4C53-8A4D-EF7BCABB3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3274"/>
                  <a:ext cx="1034" cy="5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Positively</a:t>
                  </a:r>
                </a:p>
                <a:p>
                  <a:pPr algn="ctr" eaLnBrk="0" hangingPunct="0"/>
                  <a:r>
                    <a:rPr lang="en-US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Skewed</a:t>
                  </a:r>
                </a:p>
              </p:txBody>
            </p:sp>
            <p:grpSp>
              <p:nvGrpSpPr>
                <p:cNvPr id="12" name="Group 30">
                  <a:extLst>
                    <a:ext uri="{FF2B5EF4-FFF2-40B4-BE49-F238E27FC236}">
                      <a16:creationId xmlns:a16="http://schemas.microsoft.com/office/drawing/2014/main" id="{F6E52559-D840-486E-9C90-719689406D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0" y="1365"/>
                  <a:ext cx="1789" cy="1916"/>
                  <a:chOff x="3630" y="1365"/>
                  <a:chExt cx="1789" cy="1916"/>
                </a:xfrm>
              </p:grpSpPr>
              <p:sp>
                <p:nvSpPr>
                  <p:cNvPr id="13" name="Line 31">
                    <a:extLst>
                      <a:ext uri="{FF2B5EF4-FFF2-40B4-BE49-F238E27FC236}">
                        <a16:creationId xmlns:a16="http://schemas.microsoft.com/office/drawing/2014/main" id="{DAFBAA0B-39AF-4A7F-AA20-75C7CBABA3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9" y="2602"/>
                    <a:ext cx="1573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14" name="Group 32">
                    <a:extLst>
                      <a:ext uri="{FF2B5EF4-FFF2-40B4-BE49-F238E27FC236}">
                        <a16:creationId xmlns:a16="http://schemas.microsoft.com/office/drawing/2014/main" id="{46A70591-427E-429E-ACC4-223125D6A0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0" y="1365"/>
                    <a:ext cx="1789" cy="1916"/>
                    <a:chOff x="3630" y="1365"/>
                    <a:chExt cx="1789" cy="1916"/>
                  </a:xfrm>
                </p:grpSpPr>
                <p:sp>
                  <p:nvSpPr>
                    <p:cNvPr id="15" name="Freeform 33">
                      <a:extLst>
                        <a:ext uri="{FF2B5EF4-FFF2-40B4-BE49-F238E27FC236}">
                          <a16:creationId xmlns:a16="http://schemas.microsoft.com/office/drawing/2014/main" id="{8A339931-FA3E-4CB6-941E-6BA8BDABB0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25" y="1365"/>
                      <a:ext cx="1594" cy="1240"/>
                    </a:xfrm>
                    <a:custGeom>
                      <a:avLst/>
                      <a:gdLst>
                        <a:gd name="T0" fmla="*/ 24 w 1594"/>
                        <a:gd name="T1" fmla="*/ 1122 h 1240"/>
                        <a:gd name="T2" fmla="*/ 51 w 1594"/>
                        <a:gd name="T3" fmla="*/ 931 h 1240"/>
                        <a:gd name="T4" fmla="*/ 78 w 1594"/>
                        <a:gd name="T5" fmla="*/ 734 h 1240"/>
                        <a:gd name="T6" fmla="*/ 106 w 1594"/>
                        <a:gd name="T7" fmla="*/ 553 h 1240"/>
                        <a:gd name="T8" fmla="*/ 132 w 1594"/>
                        <a:gd name="T9" fmla="*/ 397 h 1240"/>
                        <a:gd name="T10" fmla="*/ 160 w 1594"/>
                        <a:gd name="T11" fmla="*/ 267 h 1240"/>
                        <a:gd name="T12" fmla="*/ 187 w 1594"/>
                        <a:gd name="T13" fmla="*/ 166 h 1240"/>
                        <a:gd name="T14" fmla="*/ 214 w 1594"/>
                        <a:gd name="T15" fmla="*/ 92 h 1240"/>
                        <a:gd name="T16" fmla="*/ 241 w 1594"/>
                        <a:gd name="T17" fmla="*/ 41 h 1240"/>
                        <a:gd name="T18" fmla="*/ 268 w 1594"/>
                        <a:gd name="T19" fmla="*/ 11 h 1240"/>
                        <a:gd name="T20" fmla="*/ 295 w 1594"/>
                        <a:gd name="T21" fmla="*/ 0 h 1240"/>
                        <a:gd name="T22" fmla="*/ 322 w 1594"/>
                        <a:gd name="T23" fmla="*/ 4 h 1240"/>
                        <a:gd name="T24" fmla="*/ 349 w 1594"/>
                        <a:gd name="T25" fmla="*/ 22 h 1240"/>
                        <a:gd name="T26" fmla="*/ 377 w 1594"/>
                        <a:gd name="T27" fmla="*/ 50 h 1240"/>
                        <a:gd name="T28" fmla="*/ 404 w 1594"/>
                        <a:gd name="T29" fmla="*/ 86 h 1240"/>
                        <a:gd name="T30" fmla="*/ 430 w 1594"/>
                        <a:gd name="T31" fmla="*/ 130 h 1240"/>
                        <a:gd name="T32" fmla="*/ 458 w 1594"/>
                        <a:gd name="T33" fmla="*/ 177 h 1240"/>
                        <a:gd name="T34" fmla="*/ 485 w 1594"/>
                        <a:gd name="T35" fmla="*/ 228 h 1240"/>
                        <a:gd name="T36" fmla="*/ 512 w 1594"/>
                        <a:gd name="T37" fmla="*/ 280 h 1240"/>
                        <a:gd name="T38" fmla="*/ 539 w 1594"/>
                        <a:gd name="T39" fmla="*/ 334 h 1240"/>
                        <a:gd name="T40" fmla="*/ 566 w 1594"/>
                        <a:gd name="T41" fmla="*/ 388 h 1240"/>
                        <a:gd name="T42" fmla="*/ 594 w 1594"/>
                        <a:gd name="T43" fmla="*/ 441 h 1240"/>
                        <a:gd name="T44" fmla="*/ 620 w 1594"/>
                        <a:gd name="T45" fmla="*/ 494 h 1240"/>
                        <a:gd name="T46" fmla="*/ 647 w 1594"/>
                        <a:gd name="T47" fmla="*/ 545 h 1240"/>
                        <a:gd name="T48" fmla="*/ 675 w 1594"/>
                        <a:gd name="T49" fmla="*/ 594 h 1240"/>
                        <a:gd name="T50" fmla="*/ 702 w 1594"/>
                        <a:gd name="T51" fmla="*/ 641 h 1240"/>
                        <a:gd name="T52" fmla="*/ 729 w 1594"/>
                        <a:gd name="T53" fmla="*/ 687 h 1240"/>
                        <a:gd name="T54" fmla="*/ 756 w 1594"/>
                        <a:gd name="T55" fmla="*/ 730 h 1240"/>
                        <a:gd name="T56" fmla="*/ 783 w 1594"/>
                        <a:gd name="T57" fmla="*/ 770 h 1240"/>
                        <a:gd name="T58" fmla="*/ 810 w 1594"/>
                        <a:gd name="T59" fmla="*/ 808 h 1240"/>
                        <a:gd name="T60" fmla="*/ 837 w 1594"/>
                        <a:gd name="T61" fmla="*/ 844 h 1240"/>
                        <a:gd name="T62" fmla="*/ 864 w 1594"/>
                        <a:gd name="T63" fmla="*/ 876 h 1240"/>
                        <a:gd name="T64" fmla="*/ 892 w 1594"/>
                        <a:gd name="T65" fmla="*/ 907 h 1240"/>
                        <a:gd name="T66" fmla="*/ 918 w 1594"/>
                        <a:gd name="T67" fmla="*/ 935 h 1240"/>
                        <a:gd name="T68" fmla="*/ 946 w 1594"/>
                        <a:gd name="T69" fmla="*/ 962 h 1240"/>
                        <a:gd name="T70" fmla="*/ 973 w 1594"/>
                        <a:gd name="T71" fmla="*/ 987 h 1240"/>
                        <a:gd name="T72" fmla="*/ 1000 w 1594"/>
                        <a:gd name="T73" fmla="*/ 1009 h 1240"/>
                        <a:gd name="T74" fmla="*/ 1027 w 1594"/>
                        <a:gd name="T75" fmla="*/ 1030 h 1240"/>
                        <a:gd name="T76" fmla="*/ 1054 w 1594"/>
                        <a:gd name="T77" fmla="*/ 1049 h 1240"/>
                        <a:gd name="T78" fmla="*/ 1081 w 1594"/>
                        <a:gd name="T79" fmla="*/ 1067 h 1240"/>
                        <a:gd name="T80" fmla="*/ 1109 w 1594"/>
                        <a:gd name="T81" fmla="*/ 1083 h 1240"/>
                        <a:gd name="T82" fmla="*/ 1135 w 1594"/>
                        <a:gd name="T83" fmla="*/ 1098 h 1240"/>
                        <a:gd name="T84" fmla="*/ 1163 w 1594"/>
                        <a:gd name="T85" fmla="*/ 1112 h 1240"/>
                        <a:gd name="T86" fmla="*/ 1190 w 1594"/>
                        <a:gd name="T87" fmla="*/ 1124 h 1240"/>
                        <a:gd name="T88" fmla="*/ 1216 w 1594"/>
                        <a:gd name="T89" fmla="*/ 1135 h 1240"/>
                        <a:gd name="T90" fmla="*/ 1244 w 1594"/>
                        <a:gd name="T91" fmla="*/ 1145 h 1240"/>
                        <a:gd name="T92" fmla="*/ 1271 w 1594"/>
                        <a:gd name="T93" fmla="*/ 1154 h 1240"/>
                        <a:gd name="T94" fmla="*/ 1298 w 1594"/>
                        <a:gd name="T95" fmla="*/ 1162 h 1240"/>
                        <a:gd name="T96" fmla="*/ 1325 w 1594"/>
                        <a:gd name="T97" fmla="*/ 1170 h 1240"/>
                        <a:gd name="T98" fmla="*/ 1352 w 1594"/>
                        <a:gd name="T99" fmla="*/ 1178 h 1240"/>
                        <a:gd name="T100" fmla="*/ 1380 w 1594"/>
                        <a:gd name="T101" fmla="*/ 1183 h 1240"/>
                        <a:gd name="T102" fmla="*/ 1406 w 1594"/>
                        <a:gd name="T103" fmla="*/ 1189 h 1240"/>
                        <a:gd name="T104" fmla="*/ 1433 w 1594"/>
                        <a:gd name="T105" fmla="*/ 1194 h 1240"/>
                        <a:gd name="T106" fmla="*/ 1461 w 1594"/>
                        <a:gd name="T107" fmla="*/ 1199 h 1240"/>
                        <a:gd name="T108" fmla="*/ 1488 w 1594"/>
                        <a:gd name="T109" fmla="*/ 1202 h 1240"/>
                        <a:gd name="T110" fmla="*/ 1515 w 1594"/>
                        <a:gd name="T111" fmla="*/ 1207 h 1240"/>
                        <a:gd name="T112" fmla="*/ 1542 w 1594"/>
                        <a:gd name="T113" fmla="*/ 1210 h 1240"/>
                        <a:gd name="T114" fmla="*/ 1569 w 1594"/>
                        <a:gd name="T115" fmla="*/ 1213 h 1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594" h="1240">
                          <a:moveTo>
                            <a:pt x="0" y="1239"/>
                          </a:moveTo>
                          <a:lnTo>
                            <a:pt x="3" y="1231"/>
                          </a:lnTo>
                          <a:lnTo>
                            <a:pt x="6" y="1220"/>
                          </a:lnTo>
                          <a:lnTo>
                            <a:pt x="9" y="1208"/>
                          </a:lnTo>
                          <a:lnTo>
                            <a:pt x="12" y="1193"/>
                          </a:lnTo>
                          <a:lnTo>
                            <a:pt x="15" y="1176"/>
                          </a:lnTo>
                          <a:lnTo>
                            <a:pt x="18" y="1159"/>
                          </a:lnTo>
                          <a:lnTo>
                            <a:pt x="21" y="1141"/>
                          </a:lnTo>
                          <a:lnTo>
                            <a:pt x="24" y="1122"/>
                          </a:lnTo>
                          <a:lnTo>
                            <a:pt x="27" y="1102"/>
                          </a:lnTo>
                          <a:lnTo>
                            <a:pt x="30" y="1081"/>
                          </a:lnTo>
                          <a:lnTo>
                            <a:pt x="33" y="1060"/>
                          </a:lnTo>
                          <a:lnTo>
                            <a:pt x="36" y="1039"/>
                          </a:lnTo>
                          <a:lnTo>
                            <a:pt x="39" y="1018"/>
                          </a:lnTo>
                          <a:lnTo>
                            <a:pt x="42" y="997"/>
                          </a:lnTo>
                          <a:lnTo>
                            <a:pt x="45" y="974"/>
                          </a:lnTo>
                          <a:lnTo>
                            <a:pt x="48" y="953"/>
                          </a:lnTo>
                          <a:lnTo>
                            <a:pt x="51" y="931"/>
                          </a:lnTo>
                          <a:lnTo>
                            <a:pt x="55" y="908"/>
                          </a:lnTo>
                          <a:lnTo>
                            <a:pt x="57" y="886"/>
                          </a:lnTo>
                          <a:lnTo>
                            <a:pt x="60" y="864"/>
                          </a:lnTo>
                          <a:lnTo>
                            <a:pt x="63" y="842"/>
                          </a:lnTo>
                          <a:lnTo>
                            <a:pt x="66" y="820"/>
                          </a:lnTo>
                          <a:lnTo>
                            <a:pt x="69" y="799"/>
                          </a:lnTo>
                          <a:lnTo>
                            <a:pt x="72" y="776"/>
                          </a:lnTo>
                          <a:lnTo>
                            <a:pt x="76" y="755"/>
                          </a:lnTo>
                          <a:lnTo>
                            <a:pt x="78" y="734"/>
                          </a:lnTo>
                          <a:lnTo>
                            <a:pt x="81" y="713"/>
                          </a:lnTo>
                          <a:lnTo>
                            <a:pt x="85" y="692"/>
                          </a:lnTo>
                          <a:lnTo>
                            <a:pt x="87" y="671"/>
                          </a:lnTo>
                          <a:lnTo>
                            <a:pt x="90" y="650"/>
                          </a:lnTo>
                          <a:lnTo>
                            <a:pt x="93" y="631"/>
                          </a:lnTo>
                          <a:lnTo>
                            <a:pt x="97" y="611"/>
                          </a:lnTo>
                          <a:lnTo>
                            <a:pt x="99" y="591"/>
                          </a:lnTo>
                          <a:lnTo>
                            <a:pt x="102" y="572"/>
                          </a:lnTo>
                          <a:lnTo>
                            <a:pt x="106" y="553"/>
                          </a:lnTo>
                          <a:lnTo>
                            <a:pt x="108" y="534"/>
                          </a:lnTo>
                          <a:lnTo>
                            <a:pt x="111" y="516"/>
                          </a:lnTo>
                          <a:lnTo>
                            <a:pt x="115" y="498"/>
                          </a:lnTo>
                          <a:lnTo>
                            <a:pt x="118" y="480"/>
                          </a:lnTo>
                          <a:lnTo>
                            <a:pt x="120" y="463"/>
                          </a:lnTo>
                          <a:lnTo>
                            <a:pt x="123" y="446"/>
                          </a:lnTo>
                          <a:lnTo>
                            <a:pt x="127" y="429"/>
                          </a:lnTo>
                          <a:lnTo>
                            <a:pt x="129" y="412"/>
                          </a:lnTo>
                          <a:lnTo>
                            <a:pt x="132" y="397"/>
                          </a:lnTo>
                          <a:lnTo>
                            <a:pt x="136" y="381"/>
                          </a:lnTo>
                          <a:lnTo>
                            <a:pt x="139" y="365"/>
                          </a:lnTo>
                          <a:lnTo>
                            <a:pt x="141" y="350"/>
                          </a:lnTo>
                          <a:lnTo>
                            <a:pt x="145" y="335"/>
                          </a:lnTo>
                          <a:lnTo>
                            <a:pt x="148" y="321"/>
                          </a:lnTo>
                          <a:lnTo>
                            <a:pt x="150" y="307"/>
                          </a:lnTo>
                          <a:lnTo>
                            <a:pt x="153" y="294"/>
                          </a:lnTo>
                          <a:lnTo>
                            <a:pt x="157" y="280"/>
                          </a:lnTo>
                          <a:lnTo>
                            <a:pt x="160" y="267"/>
                          </a:lnTo>
                          <a:lnTo>
                            <a:pt x="162" y="255"/>
                          </a:lnTo>
                          <a:lnTo>
                            <a:pt x="166" y="242"/>
                          </a:lnTo>
                          <a:lnTo>
                            <a:pt x="169" y="230"/>
                          </a:lnTo>
                          <a:lnTo>
                            <a:pt x="171" y="219"/>
                          </a:lnTo>
                          <a:lnTo>
                            <a:pt x="175" y="208"/>
                          </a:lnTo>
                          <a:lnTo>
                            <a:pt x="178" y="197"/>
                          </a:lnTo>
                          <a:lnTo>
                            <a:pt x="181" y="187"/>
                          </a:lnTo>
                          <a:lnTo>
                            <a:pt x="184" y="177"/>
                          </a:lnTo>
                          <a:lnTo>
                            <a:pt x="187" y="166"/>
                          </a:lnTo>
                          <a:lnTo>
                            <a:pt x="190" y="156"/>
                          </a:lnTo>
                          <a:lnTo>
                            <a:pt x="192" y="147"/>
                          </a:lnTo>
                          <a:lnTo>
                            <a:pt x="196" y="139"/>
                          </a:lnTo>
                          <a:lnTo>
                            <a:pt x="199" y="130"/>
                          </a:lnTo>
                          <a:lnTo>
                            <a:pt x="202" y="122"/>
                          </a:lnTo>
                          <a:lnTo>
                            <a:pt x="205" y="114"/>
                          </a:lnTo>
                          <a:lnTo>
                            <a:pt x="208" y="106"/>
                          </a:lnTo>
                          <a:lnTo>
                            <a:pt x="211" y="98"/>
                          </a:lnTo>
                          <a:lnTo>
                            <a:pt x="214" y="92"/>
                          </a:lnTo>
                          <a:lnTo>
                            <a:pt x="217" y="85"/>
                          </a:lnTo>
                          <a:lnTo>
                            <a:pt x="220" y="78"/>
                          </a:lnTo>
                          <a:lnTo>
                            <a:pt x="223" y="73"/>
                          </a:lnTo>
                          <a:lnTo>
                            <a:pt x="226" y="66"/>
                          </a:lnTo>
                          <a:lnTo>
                            <a:pt x="229" y="60"/>
                          </a:lnTo>
                          <a:lnTo>
                            <a:pt x="232" y="55"/>
                          </a:lnTo>
                          <a:lnTo>
                            <a:pt x="235" y="50"/>
                          </a:lnTo>
                          <a:lnTo>
                            <a:pt x="238" y="46"/>
                          </a:lnTo>
                          <a:lnTo>
                            <a:pt x="241" y="41"/>
                          </a:lnTo>
                          <a:lnTo>
                            <a:pt x="244" y="37"/>
                          </a:lnTo>
                          <a:lnTo>
                            <a:pt x="247" y="32"/>
                          </a:lnTo>
                          <a:lnTo>
                            <a:pt x="250" y="29"/>
                          </a:lnTo>
                          <a:lnTo>
                            <a:pt x="253" y="26"/>
                          </a:lnTo>
                          <a:lnTo>
                            <a:pt x="256" y="22"/>
                          </a:lnTo>
                          <a:lnTo>
                            <a:pt x="259" y="19"/>
                          </a:lnTo>
                          <a:lnTo>
                            <a:pt x="262" y="17"/>
                          </a:lnTo>
                          <a:lnTo>
                            <a:pt x="265" y="13"/>
                          </a:lnTo>
                          <a:lnTo>
                            <a:pt x="268" y="11"/>
                          </a:lnTo>
                          <a:lnTo>
                            <a:pt x="271" y="9"/>
                          </a:lnTo>
                          <a:lnTo>
                            <a:pt x="274" y="8"/>
                          </a:lnTo>
                          <a:lnTo>
                            <a:pt x="277" y="6"/>
                          </a:lnTo>
                          <a:lnTo>
                            <a:pt x="280" y="4"/>
                          </a:lnTo>
                          <a:lnTo>
                            <a:pt x="283" y="3"/>
                          </a:lnTo>
                          <a:lnTo>
                            <a:pt x="286" y="2"/>
                          </a:lnTo>
                          <a:lnTo>
                            <a:pt x="289" y="1"/>
                          </a:lnTo>
                          <a:lnTo>
                            <a:pt x="292" y="1"/>
                          </a:lnTo>
                          <a:lnTo>
                            <a:pt x="295" y="0"/>
                          </a:lnTo>
                          <a:lnTo>
                            <a:pt x="298" y="0"/>
                          </a:lnTo>
                          <a:lnTo>
                            <a:pt x="301" y="0"/>
                          </a:lnTo>
                          <a:lnTo>
                            <a:pt x="304" y="0"/>
                          </a:lnTo>
                          <a:lnTo>
                            <a:pt x="307" y="1"/>
                          </a:lnTo>
                          <a:lnTo>
                            <a:pt x="310" y="1"/>
                          </a:lnTo>
                          <a:lnTo>
                            <a:pt x="314" y="2"/>
                          </a:lnTo>
                          <a:lnTo>
                            <a:pt x="316" y="2"/>
                          </a:lnTo>
                          <a:lnTo>
                            <a:pt x="319" y="3"/>
                          </a:lnTo>
                          <a:lnTo>
                            <a:pt x="322" y="4"/>
                          </a:lnTo>
                          <a:lnTo>
                            <a:pt x="325" y="7"/>
                          </a:lnTo>
                          <a:lnTo>
                            <a:pt x="328" y="8"/>
                          </a:lnTo>
                          <a:lnTo>
                            <a:pt x="331" y="9"/>
                          </a:lnTo>
                          <a:lnTo>
                            <a:pt x="335" y="11"/>
                          </a:lnTo>
                          <a:lnTo>
                            <a:pt x="337" y="13"/>
                          </a:lnTo>
                          <a:lnTo>
                            <a:pt x="340" y="16"/>
                          </a:lnTo>
                          <a:lnTo>
                            <a:pt x="344" y="18"/>
                          </a:lnTo>
                          <a:lnTo>
                            <a:pt x="346" y="20"/>
                          </a:lnTo>
                          <a:lnTo>
                            <a:pt x="349" y="22"/>
                          </a:lnTo>
                          <a:lnTo>
                            <a:pt x="353" y="25"/>
                          </a:lnTo>
                          <a:lnTo>
                            <a:pt x="356" y="28"/>
                          </a:lnTo>
                          <a:lnTo>
                            <a:pt x="358" y="30"/>
                          </a:lnTo>
                          <a:lnTo>
                            <a:pt x="361" y="34"/>
                          </a:lnTo>
                          <a:lnTo>
                            <a:pt x="365" y="37"/>
                          </a:lnTo>
                          <a:lnTo>
                            <a:pt x="367" y="40"/>
                          </a:lnTo>
                          <a:lnTo>
                            <a:pt x="370" y="44"/>
                          </a:lnTo>
                          <a:lnTo>
                            <a:pt x="374" y="47"/>
                          </a:lnTo>
                          <a:lnTo>
                            <a:pt x="377" y="50"/>
                          </a:lnTo>
                          <a:lnTo>
                            <a:pt x="379" y="54"/>
                          </a:lnTo>
                          <a:lnTo>
                            <a:pt x="383" y="58"/>
                          </a:lnTo>
                          <a:lnTo>
                            <a:pt x="386" y="61"/>
                          </a:lnTo>
                          <a:lnTo>
                            <a:pt x="388" y="66"/>
                          </a:lnTo>
                          <a:lnTo>
                            <a:pt x="391" y="69"/>
                          </a:lnTo>
                          <a:lnTo>
                            <a:pt x="395" y="74"/>
                          </a:lnTo>
                          <a:lnTo>
                            <a:pt x="398" y="78"/>
                          </a:lnTo>
                          <a:lnTo>
                            <a:pt x="400" y="83"/>
                          </a:lnTo>
                          <a:lnTo>
                            <a:pt x="404" y="86"/>
                          </a:lnTo>
                          <a:lnTo>
                            <a:pt x="407" y="90"/>
                          </a:lnTo>
                          <a:lnTo>
                            <a:pt x="409" y="95"/>
                          </a:lnTo>
                          <a:lnTo>
                            <a:pt x="413" y="99"/>
                          </a:lnTo>
                          <a:lnTo>
                            <a:pt x="416" y="105"/>
                          </a:lnTo>
                          <a:lnTo>
                            <a:pt x="419" y="109"/>
                          </a:lnTo>
                          <a:lnTo>
                            <a:pt x="421" y="114"/>
                          </a:lnTo>
                          <a:lnTo>
                            <a:pt x="425" y="120"/>
                          </a:lnTo>
                          <a:lnTo>
                            <a:pt x="428" y="124"/>
                          </a:lnTo>
                          <a:lnTo>
                            <a:pt x="430" y="130"/>
                          </a:lnTo>
                          <a:lnTo>
                            <a:pt x="434" y="134"/>
                          </a:lnTo>
                          <a:lnTo>
                            <a:pt x="437" y="140"/>
                          </a:lnTo>
                          <a:lnTo>
                            <a:pt x="440" y="144"/>
                          </a:lnTo>
                          <a:lnTo>
                            <a:pt x="443" y="150"/>
                          </a:lnTo>
                          <a:lnTo>
                            <a:pt x="446" y="155"/>
                          </a:lnTo>
                          <a:lnTo>
                            <a:pt x="449" y="161"/>
                          </a:lnTo>
                          <a:lnTo>
                            <a:pt x="451" y="165"/>
                          </a:lnTo>
                          <a:lnTo>
                            <a:pt x="455" y="171"/>
                          </a:lnTo>
                          <a:lnTo>
                            <a:pt x="458" y="177"/>
                          </a:lnTo>
                          <a:lnTo>
                            <a:pt x="461" y="182"/>
                          </a:lnTo>
                          <a:lnTo>
                            <a:pt x="464" y="188"/>
                          </a:lnTo>
                          <a:lnTo>
                            <a:pt x="467" y="193"/>
                          </a:lnTo>
                          <a:lnTo>
                            <a:pt x="470" y="199"/>
                          </a:lnTo>
                          <a:lnTo>
                            <a:pt x="473" y="204"/>
                          </a:lnTo>
                          <a:lnTo>
                            <a:pt x="476" y="210"/>
                          </a:lnTo>
                          <a:lnTo>
                            <a:pt x="479" y="216"/>
                          </a:lnTo>
                          <a:lnTo>
                            <a:pt x="482" y="221"/>
                          </a:lnTo>
                          <a:lnTo>
                            <a:pt x="485" y="228"/>
                          </a:lnTo>
                          <a:lnTo>
                            <a:pt x="488" y="233"/>
                          </a:lnTo>
                          <a:lnTo>
                            <a:pt x="491" y="239"/>
                          </a:lnTo>
                          <a:lnTo>
                            <a:pt x="494" y="245"/>
                          </a:lnTo>
                          <a:lnTo>
                            <a:pt x="497" y="250"/>
                          </a:lnTo>
                          <a:lnTo>
                            <a:pt x="500" y="257"/>
                          </a:lnTo>
                          <a:lnTo>
                            <a:pt x="503" y="263"/>
                          </a:lnTo>
                          <a:lnTo>
                            <a:pt x="506" y="268"/>
                          </a:lnTo>
                          <a:lnTo>
                            <a:pt x="509" y="274"/>
                          </a:lnTo>
                          <a:lnTo>
                            <a:pt x="512" y="280"/>
                          </a:lnTo>
                          <a:lnTo>
                            <a:pt x="515" y="286"/>
                          </a:lnTo>
                          <a:lnTo>
                            <a:pt x="518" y="292"/>
                          </a:lnTo>
                          <a:lnTo>
                            <a:pt x="521" y="298"/>
                          </a:lnTo>
                          <a:lnTo>
                            <a:pt x="524" y="304"/>
                          </a:lnTo>
                          <a:lnTo>
                            <a:pt x="527" y="311"/>
                          </a:lnTo>
                          <a:lnTo>
                            <a:pt x="530" y="316"/>
                          </a:lnTo>
                          <a:lnTo>
                            <a:pt x="533" y="322"/>
                          </a:lnTo>
                          <a:lnTo>
                            <a:pt x="536" y="328"/>
                          </a:lnTo>
                          <a:lnTo>
                            <a:pt x="539" y="334"/>
                          </a:lnTo>
                          <a:lnTo>
                            <a:pt x="542" y="340"/>
                          </a:lnTo>
                          <a:lnTo>
                            <a:pt x="545" y="346"/>
                          </a:lnTo>
                          <a:lnTo>
                            <a:pt x="548" y="352"/>
                          </a:lnTo>
                          <a:lnTo>
                            <a:pt x="552" y="358"/>
                          </a:lnTo>
                          <a:lnTo>
                            <a:pt x="554" y="364"/>
                          </a:lnTo>
                          <a:lnTo>
                            <a:pt x="557" y="370"/>
                          </a:lnTo>
                          <a:lnTo>
                            <a:pt x="560" y="377"/>
                          </a:lnTo>
                          <a:lnTo>
                            <a:pt x="563" y="382"/>
                          </a:lnTo>
                          <a:lnTo>
                            <a:pt x="566" y="388"/>
                          </a:lnTo>
                          <a:lnTo>
                            <a:pt x="569" y="394"/>
                          </a:lnTo>
                          <a:lnTo>
                            <a:pt x="572" y="400"/>
                          </a:lnTo>
                          <a:lnTo>
                            <a:pt x="575" y="406"/>
                          </a:lnTo>
                          <a:lnTo>
                            <a:pt x="578" y="412"/>
                          </a:lnTo>
                          <a:lnTo>
                            <a:pt x="582" y="418"/>
                          </a:lnTo>
                          <a:lnTo>
                            <a:pt x="584" y="423"/>
                          </a:lnTo>
                          <a:lnTo>
                            <a:pt x="587" y="430"/>
                          </a:lnTo>
                          <a:lnTo>
                            <a:pt x="590" y="436"/>
                          </a:lnTo>
                          <a:lnTo>
                            <a:pt x="594" y="441"/>
                          </a:lnTo>
                          <a:lnTo>
                            <a:pt x="596" y="448"/>
                          </a:lnTo>
                          <a:lnTo>
                            <a:pt x="599" y="454"/>
                          </a:lnTo>
                          <a:lnTo>
                            <a:pt x="603" y="459"/>
                          </a:lnTo>
                          <a:lnTo>
                            <a:pt x="605" y="465"/>
                          </a:lnTo>
                          <a:lnTo>
                            <a:pt x="608" y="471"/>
                          </a:lnTo>
                          <a:lnTo>
                            <a:pt x="612" y="477"/>
                          </a:lnTo>
                          <a:lnTo>
                            <a:pt x="615" y="483"/>
                          </a:lnTo>
                          <a:lnTo>
                            <a:pt x="617" y="488"/>
                          </a:lnTo>
                          <a:lnTo>
                            <a:pt x="620" y="494"/>
                          </a:lnTo>
                          <a:lnTo>
                            <a:pt x="624" y="501"/>
                          </a:lnTo>
                          <a:lnTo>
                            <a:pt x="626" y="506"/>
                          </a:lnTo>
                          <a:lnTo>
                            <a:pt x="629" y="512"/>
                          </a:lnTo>
                          <a:lnTo>
                            <a:pt x="633" y="517"/>
                          </a:lnTo>
                          <a:lnTo>
                            <a:pt x="636" y="523"/>
                          </a:lnTo>
                          <a:lnTo>
                            <a:pt x="638" y="528"/>
                          </a:lnTo>
                          <a:lnTo>
                            <a:pt x="642" y="534"/>
                          </a:lnTo>
                          <a:lnTo>
                            <a:pt x="645" y="540"/>
                          </a:lnTo>
                          <a:lnTo>
                            <a:pt x="647" y="545"/>
                          </a:lnTo>
                          <a:lnTo>
                            <a:pt x="650" y="551"/>
                          </a:lnTo>
                          <a:lnTo>
                            <a:pt x="654" y="556"/>
                          </a:lnTo>
                          <a:lnTo>
                            <a:pt x="657" y="562"/>
                          </a:lnTo>
                          <a:lnTo>
                            <a:pt x="659" y="568"/>
                          </a:lnTo>
                          <a:lnTo>
                            <a:pt x="663" y="573"/>
                          </a:lnTo>
                          <a:lnTo>
                            <a:pt x="666" y="579"/>
                          </a:lnTo>
                          <a:lnTo>
                            <a:pt x="668" y="583"/>
                          </a:lnTo>
                          <a:lnTo>
                            <a:pt x="672" y="589"/>
                          </a:lnTo>
                          <a:lnTo>
                            <a:pt x="675" y="594"/>
                          </a:lnTo>
                          <a:lnTo>
                            <a:pt x="678" y="600"/>
                          </a:lnTo>
                          <a:lnTo>
                            <a:pt x="680" y="606"/>
                          </a:lnTo>
                          <a:lnTo>
                            <a:pt x="684" y="610"/>
                          </a:lnTo>
                          <a:lnTo>
                            <a:pt x="687" y="616"/>
                          </a:lnTo>
                          <a:lnTo>
                            <a:pt x="689" y="621"/>
                          </a:lnTo>
                          <a:lnTo>
                            <a:pt x="693" y="626"/>
                          </a:lnTo>
                          <a:lnTo>
                            <a:pt x="696" y="631"/>
                          </a:lnTo>
                          <a:lnTo>
                            <a:pt x="699" y="637"/>
                          </a:lnTo>
                          <a:lnTo>
                            <a:pt x="702" y="641"/>
                          </a:lnTo>
                          <a:lnTo>
                            <a:pt x="705" y="647"/>
                          </a:lnTo>
                          <a:lnTo>
                            <a:pt x="708" y="651"/>
                          </a:lnTo>
                          <a:lnTo>
                            <a:pt x="710" y="657"/>
                          </a:lnTo>
                          <a:lnTo>
                            <a:pt x="714" y="663"/>
                          </a:lnTo>
                          <a:lnTo>
                            <a:pt x="717" y="667"/>
                          </a:lnTo>
                          <a:lnTo>
                            <a:pt x="720" y="671"/>
                          </a:lnTo>
                          <a:lnTo>
                            <a:pt x="723" y="677"/>
                          </a:lnTo>
                          <a:lnTo>
                            <a:pt x="726" y="682"/>
                          </a:lnTo>
                          <a:lnTo>
                            <a:pt x="729" y="687"/>
                          </a:lnTo>
                          <a:lnTo>
                            <a:pt x="732" y="692"/>
                          </a:lnTo>
                          <a:lnTo>
                            <a:pt x="735" y="696"/>
                          </a:lnTo>
                          <a:lnTo>
                            <a:pt x="738" y="702"/>
                          </a:lnTo>
                          <a:lnTo>
                            <a:pt x="741" y="706"/>
                          </a:lnTo>
                          <a:lnTo>
                            <a:pt x="744" y="711"/>
                          </a:lnTo>
                          <a:lnTo>
                            <a:pt x="747" y="715"/>
                          </a:lnTo>
                          <a:lnTo>
                            <a:pt x="750" y="721"/>
                          </a:lnTo>
                          <a:lnTo>
                            <a:pt x="753" y="725"/>
                          </a:lnTo>
                          <a:lnTo>
                            <a:pt x="756" y="730"/>
                          </a:lnTo>
                          <a:lnTo>
                            <a:pt x="759" y="734"/>
                          </a:lnTo>
                          <a:lnTo>
                            <a:pt x="762" y="738"/>
                          </a:lnTo>
                          <a:lnTo>
                            <a:pt x="765" y="743"/>
                          </a:lnTo>
                          <a:lnTo>
                            <a:pt x="768" y="747"/>
                          </a:lnTo>
                          <a:lnTo>
                            <a:pt x="771" y="752"/>
                          </a:lnTo>
                          <a:lnTo>
                            <a:pt x="774" y="756"/>
                          </a:lnTo>
                          <a:lnTo>
                            <a:pt x="777" y="761"/>
                          </a:lnTo>
                          <a:lnTo>
                            <a:pt x="780" y="765"/>
                          </a:lnTo>
                          <a:lnTo>
                            <a:pt x="783" y="770"/>
                          </a:lnTo>
                          <a:lnTo>
                            <a:pt x="786" y="774"/>
                          </a:lnTo>
                          <a:lnTo>
                            <a:pt x="789" y="778"/>
                          </a:lnTo>
                          <a:lnTo>
                            <a:pt x="792" y="782"/>
                          </a:lnTo>
                          <a:lnTo>
                            <a:pt x="795" y="787"/>
                          </a:lnTo>
                          <a:lnTo>
                            <a:pt x="798" y="791"/>
                          </a:lnTo>
                          <a:lnTo>
                            <a:pt x="801" y="795"/>
                          </a:lnTo>
                          <a:lnTo>
                            <a:pt x="804" y="799"/>
                          </a:lnTo>
                          <a:lnTo>
                            <a:pt x="807" y="803"/>
                          </a:lnTo>
                          <a:lnTo>
                            <a:pt x="810" y="808"/>
                          </a:lnTo>
                          <a:lnTo>
                            <a:pt x="813" y="811"/>
                          </a:lnTo>
                          <a:lnTo>
                            <a:pt x="816" y="816"/>
                          </a:lnTo>
                          <a:lnTo>
                            <a:pt x="819" y="819"/>
                          </a:lnTo>
                          <a:lnTo>
                            <a:pt x="822" y="823"/>
                          </a:lnTo>
                          <a:lnTo>
                            <a:pt x="825" y="828"/>
                          </a:lnTo>
                          <a:lnTo>
                            <a:pt x="828" y="831"/>
                          </a:lnTo>
                          <a:lnTo>
                            <a:pt x="831" y="836"/>
                          </a:lnTo>
                          <a:lnTo>
                            <a:pt x="834" y="839"/>
                          </a:lnTo>
                          <a:lnTo>
                            <a:pt x="837" y="844"/>
                          </a:lnTo>
                          <a:lnTo>
                            <a:pt x="840" y="847"/>
                          </a:lnTo>
                          <a:lnTo>
                            <a:pt x="843" y="850"/>
                          </a:lnTo>
                          <a:lnTo>
                            <a:pt x="846" y="855"/>
                          </a:lnTo>
                          <a:lnTo>
                            <a:pt x="849" y="858"/>
                          </a:lnTo>
                          <a:lnTo>
                            <a:pt x="852" y="861"/>
                          </a:lnTo>
                          <a:lnTo>
                            <a:pt x="855" y="866"/>
                          </a:lnTo>
                          <a:lnTo>
                            <a:pt x="858" y="869"/>
                          </a:lnTo>
                          <a:lnTo>
                            <a:pt x="862" y="873"/>
                          </a:lnTo>
                          <a:lnTo>
                            <a:pt x="864" y="876"/>
                          </a:lnTo>
                          <a:lnTo>
                            <a:pt x="867" y="879"/>
                          </a:lnTo>
                          <a:lnTo>
                            <a:pt x="870" y="884"/>
                          </a:lnTo>
                          <a:lnTo>
                            <a:pt x="873" y="887"/>
                          </a:lnTo>
                          <a:lnTo>
                            <a:pt x="876" y="890"/>
                          </a:lnTo>
                          <a:lnTo>
                            <a:pt x="879" y="894"/>
                          </a:lnTo>
                          <a:lnTo>
                            <a:pt x="883" y="897"/>
                          </a:lnTo>
                          <a:lnTo>
                            <a:pt x="885" y="900"/>
                          </a:lnTo>
                          <a:lnTo>
                            <a:pt x="888" y="904"/>
                          </a:lnTo>
                          <a:lnTo>
                            <a:pt x="892" y="907"/>
                          </a:lnTo>
                          <a:lnTo>
                            <a:pt x="894" y="911"/>
                          </a:lnTo>
                          <a:lnTo>
                            <a:pt x="897" y="914"/>
                          </a:lnTo>
                          <a:lnTo>
                            <a:pt x="901" y="916"/>
                          </a:lnTo>
                          <a:lnTo>
                            <a:pt x="904" y="919"/>
                          </a:lnTo>
                          <a:lnTo>
                            <a:pt x="906" y="923"/>
                          </a:lnTo>
                          <a:lnTo>
                            <a:pt x="909" y="926"/>
                          </a:lnTo>
                          <a:lnTo>
                            <a:pt x="913" y="930"/>
                          </a:lnTo>
                          <a:lnTo>
                            <a:pt x="915" y="933"/>
                          </a:lnTo>
                          <a:lnTo>
                            <a:pt x="918" y="935"/>
                          </a:lnTo>
                          <a:lnTo>
                            <a:pt x="922" y="938"/>
                          </a:lnTo>
                          <a:lnTo>
                            <a:pt x="925" y="942"/>
                          </a:lnTo>
                          <a:lnTo>
                            <a:pt x="927" y="945"/>
                          </a:lnTo>
                          <a:lnTo>
                            <a:pt x="931" y="947"/>
                          </a:lnTo>
                          <a:lnTo>
                            <a:pt x="934" y="951"/>
                          </a:lnTo>
                          <a:lnTo>
                            <a:pt x="936" y="954"/>
                          </a:lnTo>
                          <a:lnTo>
                            <a:pt x="940" y="956"/>
                          </a:lnTo>
                          <a:lnTo>
                            <a:pt x="943" y="960"/>
                          </a:lnTo>
                          <a:lnTo>
                            <a:pt x="946" y="962"/>
                          </a:lnTo>
                          <a:lnTo>
                            <a:pt x="948" y="965"/>
                          </a:lnTo>
                          <a:lnTo>
                            <a:pt x="952" y="968"/>
                          </a:lnTo>
                          <a:lnTo>
                            <a:pt x="955" y="971"/>
                          </a:lnTo>
                          <a:lnTo>
                            <a:pt x="957" y="973"/>
                          </a:lnTo>
                          <a:lnTo>
                            <a:pt x="961" y="976"/>
                          </a:lnTo>
                          <a:lnTo>
                            <a:pt x="964" y="979"/>
                          </a:lnTo>
                          <a:lnTo>
                            <a:pt x="967" y="982"/>
                          </a:lnTo>
                          <a:lnTo>
                            <a:pt x="970" y="984"/>
                          </a:lnTo>
                          <a:lnTo>
                            <a:pt x="973" y="987"/>
                          </a:lnTo>
                          <a:lnTo>
                            <a:pt x="976" y="990"/>
                          </a:lnTo>
                          <a:lnTo>
                            <a:pt x="978" y="992"/>
                          </a:lnTo>
                          <a:lnTo>
                            <a:pt x="982" y="994"/>
                          </a:lnTo>
                          <a:lnTo>
                            <a:pt x="985" y="997"/>
                          </a:lnTo>
                          <a:lnTo>
                            <a:pt x="988" y="1000"/>
                          </a:lnTo>
                          <a:lnTo>
                            <a:pt x="991" y="1002"/>
                          </a:lnTo>
                          <a:lnTo>
                            <a:pt x="994" y="1004"/>
                          </a:lnTo>
                          <a:lnTo>
                            <a:pt x="997" y="1007"/>
                          </a:lnTo>
                          <a:lnTo>
                            <a:pt x="1000" y="1009"/>
                          </a:lnTo>
                          <a:lnTo>
                            <a:pt x="1003" y="1012"/>
                          </a:lnTo>
                          <a:lnTo>
                            <a:pt x="1006" y="1014"/>
                          </a:lnTo>
                          <a:lnTo>
                            <a:pt x="1009" y="1017"/>
                          </a:lnTo>
                          <a:lnTo>
                            <a:pt x="1012" y="1019"/>
                          </a:lnTo>
                          <a:lnTo>
                            <a:pt x="1015" y="1021"/>
                          </a:lnTo>
                          <a:lnTo>
                            <a:pt x="1018" y="1023"/>
                          </a:lnTo>
                          <a:lnTo>
                            <a:pt x="1021" y="1026"/>
                          </a:lnTo>
                          <a:lnTo>
                            <a:pt x="1024" y="1028"/>
                          </a:lnTo>
                          <a:lnTo>
                            <a:pt x="1027" y="1030"/>
                          </a:lnTo>
                          <a:lnTo>
                            <a:pt x="1030" y="1032"/>
                          </a:lnTo>
                          <a:lnTo>
                            <a:pt x="1033" y="1035"/>
                          </a:lnTo>
                          <a:lnTo>
                            <a:pt x="1036" y="1037"/>
                          </a:lnTo>
                          <a:lnTo>
                            <a:pt x="1039" y="1039"/>
                          </a:lnTo>
                          <a:lnTo>
                            <a:pt x="1042" y="1041"/>
                          </a:lnTo>
                          <a:lnTo>
                            <a:pt x="1045" y="1043"/>
                          </a:lnTo>
                          <a:lnTo>
                            <a:pt x="1048" y="1046"/>
                          </a:lnTo>
                          <a:lnTo>
                            <a:pt x="1051" y="1047"/>
                          </a:lnTo>
                          <a:lnTo>
                            <a:pt x="1054" y="1049"/>
                          </a:lnTo>
                          <a:lnTo>
                            <a:pt x="1057" y="1051"/>
                          </a:lnTo>
                          <a:lnTo>
                            <a:pt x="1060" y="1054"/>
                          </a:lnTo>
                          <a:lnTo>
                            <a:pt x="1063" y="1056"/>
                          </a:lnTo>
                          <a:lnTo>
                            <a:pt x="1066" y="1057"/>
                          </a:lnTo>
                          <a:lnTo>
                            <a:pt x="1069" y="1059"/>
                          </a:lnTo>
                          <a:lnTo>
                            <a:pt x="1072" y="1061"/>
                          </a:lnTo>
                          <a:lnTo>
                            <a:pt x="1075" y="1064"/>
                          </a:lnTo>
                          <a:lnTo>
                            <a:pt x="1078" y="1065"/>
                          </a:lnTo>
                          <a:lnTo>
                            <a:pt x="1081" y="1067"/>
                          </a:lnTo>
                          <a:lnTo>
                            <a:pt x="1084" y="1069"/>
                          </a:lnTo>
                          <a:lnTo>
                            <a:pt x="1087" y="1070"/>
                          </a:lnTo>
                          <a:lnTo>
                            <a:pt x="1090" y="1073"/>
                          </a:lnTo>
                          <a:lnTo>
                            <a:pt x="1093" y="1075"/>
                          </a:lnTo>
                          <a:lnTo>
                            <a:pt x="1096" y="1076"/>
                          </a:lnTo>
                          <a:lnTo>
                            <a:pt x="1099" y="1078"/>
                          </a:lnTo>
                          <a:lnTo>
                            <a:pt x="1102" y="1079"/>
                          </a:lnTo>
                          <a:lnTo>
                            <a:pt x="1105" y="1081"/>
                          </a:lnTo>
                          <a:lnTo>
                            <a:pt x="1109" y="1083"/>
                          </a:lnTo>
                          <a:lnTo>
                            <a:pt x="1111" y="1085"/>
                          </a:lnTo>
                          <a:lnTo>
                            <a:pt x="1114" y="1086"/>
                          </a:lnTo>
                          <a:lnTo>
                            <a:pt x="1117" y="1088"/>
                          </a:lnTo>
                          <a:lnTo>
                            <a:pt x="1121" y="1089"/>
                          </a:lnTo>
                          <a:lnTo>
                            <a:pt x="1123" y="1092"/>
                          </a:lnTo>
                          <a:lnTo>
                            <a:pt x="1126" y="1093"/>
                          </a:lnTo>
                          <a:lnTo>
                            <a:pt x="1129" y="1095"/>
                          </a:lnTo>
                          <a:lnTo>
                            <a:pt x="1132" y="1096"/>
                          </a:lnTo>
                          <a:lnTo>
                            <a:pt x="1135" y="1098"/>
                          </a:lnTo>
                          <a:lnTo>
                            <a:pt x="1139" y="1099"/>
                          </a:lnTo>
                          <a:lnTo>
                            <a:pt x="1142" y="1100"/>
                          </a:lnTo>
                          <a:lnTo>
                            <a:pt x="1144" y="1103"/>
                          </a:lnTo>
                          <a:lnTo>
                            <a:pt x="1147" y="1104"/>
                          </a:lnTo>
                          <a:lnTo>
                            <a:pt x="1151" y="1105"/>
                          </a:lnTo>
                          <a:lnTo>
                            <a:pt x="1153" y="1107"/>
                          </a:lnTo>
                          <a:lnTo>
                            <a:pt x="1156" y="1108"/>
                          </a:lnTo>
                          <a:lnTo>
                            <a:pt x="1160" y="1109"/>
                          </a:lnTo>
                          <a:lnTo>
                            <a:pt x="1163" y="1112"/>
                          </a:lnTo>
                          <a:lnTo>
                            <a:pt x="1165" y="1113"/>
                          </a:lnTo>
                          <a:lnTo>
                            <a:pt x="1169" y="1114"/>
                          </a:lnTo>
                          <a:lnTo>
                            <a:pt x="1172" y="1115"/>
                          </a:lnTo>
                          <a:lnTo>
                            <a:pt x="1174" y="1117"/>
                          </a:lnTo>
                          <a:lnTo>
                            <a:pt x="1177" y="1118"/>
                          </a:lnTo>
                          <a:lnTo>
                            <a:pt x="1181" y="1119"/>
                          </a:lnTo>
                          <a:lnTo>
                            <a:pt x="1184" y="1121"/>
                          </a:lnTo>
                          <a:lnTo>
                            <a:pt x="1186" y="1122"/>
                          </a:lnTo>
                          <a:lnTo>
                            <a:pt x="1190" y="1124"/>
                          </a:lnTo>
                          <a:lnTo>
                            <a:pt x="1193" y="1125"/>
                          </a:lnTo>
                          <a:lnTo>
                            <a:pt x="1195" y="1126"/>
                          </a:lnTo>
                          <a:lnTo>
                            <a:pt x="1199" y="1127"/>
                          </a:lnTo>
                          <a:lnTo>
                            <a:pt x="1202" y="1128"/>
                          </a:lnTo>
                          <a:lnTo>
                            <a:pt x="1205" y="1130"/>
                          </a:lnTo>
                          <a:lnTo>
                            <a:pt x="1207" y="1131"/>
                          </a:lnTo>
                          <a:lnTo>
                            <a:pt x="1211" y="1132"/>
                          </a:lnTo>
                          <a:lnTo>
                            <a:pt x="1214" y="1134"/>
                          </a:lnTo>
                          <a:lnTo>
                            <a:pt x="1216" y="1135"/>
                          </a:lnTo>
                          <a:lnTo>
                            <a:pt x="1220" y="1136"/>
                          </a:lnTo>
                          <a:lnTo>
                            <a:pt x="1223" y="1137"/>
                          </a:lnTo>
                          <a:lnTo>
                            <a:pt x="1226" y="1138"/>
                          </a:lnTo>
                          <a:lnTo>
                            <a:pt x="1229" y="1140"/>
                          </a:lnTo>
                          <a:lnTo>
                            <a:pt x="1232" y="1141"/>
                          </a:lnTo>
                          <a:lnTo>
                            <a:pt x="1235" y="1142"/>
                          </a:lnTo>
                          <a:lnTo>
                            <a:pt x="1237" y="1143"/>
                          </a:lnTo>
                          <a:lnTo>
                            <a:pt x="1241" y="1144"/>
                          </a:lnTo>
                          <a:lnTo>
                            <a:pt x="1244" y="1145"/>
                          </a:lnTo>
                          <a:lnTo>
                            <a:pt x="1247" y="1146"/>
                          </a:lnTo>
                          <a:lnTo>
                            <a:pt x="1250" y="1147"/>
                          </a:lnTo>
                          <a:lnTo>
                            <a:pt x="1253" y="1149"/>
                          </a:lnTo>
                          <a:lnTo>
                            <a:pt x="1256" y="1149"/>
                          </a:lnTo>
                          <a:lnTo>
                            <a:pt x="1259" y="1150"/>
                          </a:lnTo>
                          <a:lnTo>
                            <a:pt x="1262" y="1151"/>
                          </a:lnTo>
                          <a:lnTo>
                            <a:pt x="1265" y="1152"/>
                          </a:lnTo>
                          <a:lnTo>
                            <a:pt x="1268" y="1153"/>
                          </a:lnTo>
                          <a:lnTo>
                            <a:pt x="1271" y="1154"/>
                          </a:lnTo>
                          <a:lnTo>
                            <a:pt x="1274" y="1155"/>
                          </a:lnTo>
                          <a:lnTo>
                            <a:pt x="1277" y="1156"/>
                          </a:lnTo>
                          <a:lnTo>
                            <a:pt x="1280" y="1157"/>
                          </a:lnTo>
                          <a:lnTo>
                            <a:pt x="1283" y="1157"/>
                          </a:lnTo>
                          <a:lnTo>
                            <a:pt x="1286" y="1159"/>
                          </a:lnTo>
                          <a:lnTo>
                            <a:pt x="1289" y="1160"/>
                          </a:lnTo>
                          <a:lnTo>
                            <a:pt x="1292" y="1161"/>
                          </a:lnTo>
                          <a:lnTo>
                            <a:pt x="1295" y="1162"/>
                          </a:lnTo>
                          <a:lnTo>
                            <a:pt x="1298" y="1162"/>
                          </a:lnTo>
                          <a:lnTo>
                            <a:pt x="1301" y="1163"/>
                          </a:lnTo>
                          <a:lnTo>
                            <a:pt x="1304" y="1164"/>
                          </a:lnTo>
                          <a:lnTo>
                            <a:pt x="1307" y="1165"/>
                          </a:lnTo>
                          <a:lnTo>
                            <a:pt x="1310" y="1166"/>
                          </a:lnTo>
                          <a:lnTo>
                            <a:pt x="1313" y="1166"/>
                          </a:lnTo>
                          <a:lnTo>
                            <a:pt x="1316" y="1167"/>
                          </a:lnTo>
                          <a:lnTo>
                            <a:pt x="1319" y="1169"/>
                          </a:lnTo>
                          <a:lnTo>
                            <a:pt x="1322" y="1170"/>
                          </a:lnTo>
                          <a:lnTo>
                            <a:pt x="1325" y="1170"/>
                          </a:lnTo>
                          <a:lnTo>
                            <a:pt x="1328" y="1171"/>
                          </a:lnTo>
                          <a:lnTo>
                            <a:pt x="1331" y="1172"/>
                          </a:lnTo>
                          <a:lnTo>
                            <a:pt x="1334" y="1172"/>
                          </a:lnTo>
                          <a:lnTo>
                            <a:pt x="1337" y="1173"/>
                          </a:lnTo>
                          <a:lnTo>
                            <a:pt x="1340" y="1174"/>
                          </a:lnTo>
                          <a:lnTo>
                            <a:pt x="1343" y="1175"/>
                          </a:lnTo>
                          <a:lnTo>
                            <a:pt x="1346" y="1175"/>
                          </a:lnTo>
                          <a:lnTo>
                            <a:pt x="1349" y="1176"/>
                          </a:lnTo>
                          <a:lnTo>
                            <a:pt x="1352" y="1178"/>
                          </a:lnTo>
                          <a:lnTo>
                            <a:pt x="1355" y="1178"/>
                          </a:lnTo>
                          <a:lnTo>
                            <a:pt x="1359" y="1179"/>
                          </a:lnTo>
                          <a:lnTo>
                            <a:pt x="1361" y="1179"/>
                          </a:lnTo>
                          <a:lnTo>
                            <a:pt x="1364" y="1180"/>
                          </a:lnTo>
                          <a:lnTo>
                            <a:pt x="1367" y="1181"/>
                          </a:lnTo>
                          <a:lnTo>
                            <a:pt x="1370" y="1181"/>
                          </a:lnTo>
                          <a:lnTo>
                            <a:pt x="1373" y="1182"/>
                          </a:lnTo>
                          <a:lnTo>
                            <a:pt x="1376" y="1182"/>
                          </a:lnTo>
                          <a:lnTo>
                            <a:pt x="1380" y="1183"/>
                          </a:lnTo>
                          <a:lnTo>
                            <a:pt x="1382" y="1184"/>
                          </a:lnTo>
                          <a:lnTo>
                            <a:pt x="1385" y="1184"/>
                          </a:lnTo>
                          <a:lnTo>
                            <a:pt x="1389" y="1185"/>
                          </a:lnTo>
                          <a:lnTo>
                            <a:pt x="1391" y="1185"/>
                          </a:lnTo>
                          <a:lnTo>
                            <a:pt x="1394" y="1186"/>
                          </a:lnTo>
                          <a:lnTo>
                            <a:pt x="1397" y="1186"/>
                          </a:lnTo>
                          <a:lnTo>
                            <a:pt x="1401" y="1188"/>
                          </a:lnTo>
                          <a:lnTo>
                            <a:pt x="1403" y="1189"/>
                          </a:lnTo>
                          <a:lnTo>
                            <a:pt x="1406" y="1189"/>
                          </a:lnTo>
                          <a:lnTo>
                            <a:pt x="1410" y="1190"/>
                          </a:lnTo>
                          <a:lnTo>
                            <a:pt x="1412" y="1190"/>
                          </a:lnTo>
                          <a:lnTo>
                            <a:pt x="1415" y="1191"/>
                          </a:lnTo>
                          <a:lnTo>
                            <a:pt x="1419" y="1191"/>
                          </a:lnTo>
                          <a:lnTo>
                            <a:pt x="1422" y="1192"/>
                          </a:lnTo>
                          <a:lnTo>
                            <a:pt x="1424" y="1192"/>
                          </a:lnTo>
                          <a:lnTo>
                            <a:pt x="1427" y="1193"/>
                          </a:lnTo>
                          <a:lnTo>
                            <a:pt x="1431" y="1193"/>
                          </a:lnTo>
                          <a:lnTo>
                            <a:pt x="1433" y="1194"/>
                          </a:lnTo>
                          <a:lnTo>
                            <a:pt x="1436" y="1194"/>
                          </a:lnTo>
                          <a:lnTo>
                            <a:pt x="1440" y="1195"/>
                          </a:lnTo>
                          <a:lnTo>
                            <a:pt x="1443" y="1195"/>
                          </a:lnTo>
                          <a:lnTo>
                            <a:pt x="1445" y="1197"/>
                          </a:lnTo>
                          <a:lnTo>
                            <a:pt x="1449" y="1197"/>
                          </a:lnTo>
                          <a:lnTo>
                            <a:pt x="1452" y="1197"/>
                          </a:lnTo>
                          <a:lnTo>
                            <a:pt x="1454" y="1198"/>
                          </a:lnTo>
                          <a:lnTo>
                            <a:pt x="1457" y="1198"/>
                          </a:lnTo>
                          <a:lnTo>
                            <a:pt x="1461" y="1199"/>
                          </a:lnTo>
                          <a:lnTo>
                            <a:pt x="1464" y="1199"/>
                          </a:lnTo>
                          <a:lnTo>
                            <a:pt x="1466" y="1200"/>
                          </a:lnTo>
                          <a:lnTo>
                            <a:pt x="1470" y="1200"/>
                          </a:lnTo>
                          <a:lnTo>
                            <a:pt x="1473" y="1201"/>
                          </a:lnTo>
                          <a:lnTo>
                            <a:pt x="1475" y="1201"/>
                          </a:lnTo>
                          <a:lnTo>
                            <a:pt x="1479" y="1201"/>
                          </a:lnTo>
                          <a:lnTo>
                            <a:pt x="1482" y="1202"/>
                          </a:lnTo>
                          <a:lnTo>
                            <a:pt x="1485" y="1202"/>
                          </a:lnTo>
                          <a:lnTo>
                            <a:pt x="1488" y="1202"/>
                          </a:lnTo>
                          <a:lnTo>
                            <a:pt x="1491" y="1203"/>
                          </a:lnTo>
                          <a:lnTo>
                            <a:pt x="1494" y="1203"/>
                          </a:lnTo>
                          <a:lnTo>
                            <a:pt x="1496" y="1204"/>
                          </a:lnTo>
                          <a:lnTo>
                            <a:pt x="1500" y="1204"/>
                          </a:lnTo>
                          <a:lnTo>
                            <a:pt x="1503" y="1204"/>
                          </a:lnTo>
                          <a:lnTo>
                            <a:pt x="1506" y="1205"/>
                          </a:lnTo>
                          <a:lnTo>
                            <a:pt x="1509" y="1205"/>
                          </a:lnTo>
                          <a:lnTo>
                            <a:pt x="1512" y="1207"/>
                          </a:lnTo>
                          <a:lnTo>
                            <a:pt x="1515" y="1207"/>
                          </a:lnTo>
                          <a:lnTo>
                            <a:pt x="1518" y="1207"/>
                          </a:lnTo>
                          <a:lnTo>
                            <a:pt x="1521" y="1208"/>
                          </a:lnTo>
                          <a:lnTo>
                            <a:pt x="1524" y="1208"/>
                          </a:lnTo>
                          <a:lnTo>
                            <a:pt x="1527" y="1208"/>
                          </a:lnTo>
                          <a:lnTo>
                            <a:pt x="1530" y="1209"/>
                          </a:lnTo>
                          <a:lnTo>
                            <a:pt x="1533" y="1209"/>
                          </a:lnTo>
                          <a:lnTo>
                            <a:pt x="1536" y="1209"/>
                          </a:lnTo>
                          <a:lnTo>
                            <a:pt x="1539" y="1210"/>
                          </a:lnTo>
                          <a:lnTo>
                            <a:pt x="1542" y="1210"/>
                          </a:lnTo>
                          <a:lnTo>
                            <a:pt x="1545" y="1210"/>
                          </a:lnTo>
                          <a:lnTo>
                            <a:pt x="1548" y="1211"/>
                          </a:lnTo>
                          <a:lnTo>
                            <a:pt x="1551" y="1211"/>
                          </a:lnTo>
                          <a:lnTo>
                            <a:pt x="1554" y="1211"/>
                          </a:lnTo>
                          <a:lnTo>
                            <a:pt x="1557" y="1211"/>
                          </a:lnTo>
                          <a:lnTo>
                            <a:pt x="1560" y="1212"/>
                          </a:lnTo>
                          <a:lnTo>
                            <a:pt x="1563" y="1212"/>
                          </a:lnTo>
                          <a:lnTo>
                            <a:pt x="1566" y="1212"/>
                          </a:lnTo>
                          <a:lnTo>
                            <a:pt x="1569" y="1213"/>
                          </a:lnTo>
                          <a:lnTo>
                            <a:pt x="1572" y="1213"/>
                          </a:lnTo>
                          <a:lnTo>
                            <a:pt x="1575" y="1213"/>
                          </a:lnTo>
                          <a:lnTo>
                            <a:pt x="1578" y="1214"/>
                          </a:lnTo>
                          <a:lnTo>
                            <a:pt x="1581" y="1214"/>
                          </a:lnTo>
                          <a:lnTo>
                            <a:pt x="1584" y="1214"/>
                          </a:lnTo>
                          <a:lnTo>
                            <a:pt x="1587" y="1214"/>
                          </a:lnTo>
                          <a:lnTo>
                            <a:pt x="1590" y="1216"/>
                          </a:lnTo>
                          <a:lnTo>
                            <a:pt x="1593" y="1216"/>
                          </a:lnTo>
                        </a:path>
                      </a:pathLst>
                    </a:custGeom>
                    <a:solidFill>
                      <a:srgbClr val="99CCFF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6" name="Line 34">
                      <a:extLst>
                        <a:ext uri="{FF2B5EF4-FFF2-40B4-BE49-F238E27FC236}">
                          <a16:creationId xmlns:a16="http://schemas.microsoft.com/office/drawing/2014/main" id="{FE39F6DE-4FF7-4447-A5D1-399681F42B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0" y="1373"/>
                      <a:ext cx="0" cy="1218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7" name="Line 35">
                      <a:extLst>
                        <a:ext uri="{FF2B5EF4-FFF2-40B4-BE49-F238E27FC236}">
                          <a16:creationId xmlns:a16="http://schemas.microsoft.com/office/drawing/2014/main" id="{6C6F569F-80A7-47DC-ADED-33925F05833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39" y="1640"/>
                      <a:ext cx="0" cy="948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8" name="Line 36">
                      <a:extLst>
                        <a:ext uri="{FF2B5EF4-FFF2-40B4-BE49-F238E27FC236}">
                          <a16:creationId xmlns:a16="http://schemas.microsoft.com/office/drawing/2014/main" id="{A124AC4A-2C7B-4E89-B802-9E1D62708A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7" y="2105"/>
                      <a:ext cx="0" cy="48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9" name="Rectangle 37">
                      <a:extLst>
                        <a:ext uri="{FF2B5EF4-FFF2-40B4-BE49-F238E27FC236}">
                          <a16:creationId xmlns:a16="http://schemas.microsoft.com/office/drawing/2014/main" id="{897FBA6D-EB99-41DB-A930-495285FA85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0" y="2773"/>
                      <a:ext cx="46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Mode</a:t>
                      </a:r>
                    </a:p>
                  </p:txBody>
                </p:sp>
                <p:sp>
                  <p:nvSpPr>
                    <p:cNvPr id="20" name="Rectangle 38">
                      <a:extLst>
                        <a:ext uri="{FF2B5EF4-FFF2-40B4-BE49-F238E27FC236}">
                          <a16:creationId xmlns:a16="http://schemas.microsoft.com/office/drawing/2014/main" id="{21C7F782-8408-434C-A45F-1A5339D867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9" y="3052"/>
                      <a:ext cx="58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Median</a:t>
                      </a:r>
                    </a:p>
                  </p:txBody>
                </p:sp>
                <p:sp>
                  <p:nvSpPr>
                    <p:cNvPr id="21" name="Rectangle 39">
                      <a:extLst>
                        <a:ext uri="{FF2B5EF4-FFF2-40B4-BE49-F238E27FC236}">
                          <a16:creationId xmlns:a16="http://schemas.microsoft.com/office/drawing/2014/main" id="{936E95E8-65F9-4877-90C8-61D3DCEE8A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36" y="2710"/>
                      <a:ext cx="46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Mean</a:t>
                      </a:r>
                    </a:p>
                  </p:txBody>
                </p:sp>
                <p:sp>
                  <p:nvSpPr>
                    <p:cNvPr id="22" name="Arc 40">
                      <a:extLst>
                        <a:ext uri="{FF2B5EF4-FFF2-40B4-BE49-F238E27FC236}">
                          <a16:creationId xmlns:a16="http://schemas.microsoft.com/office/drawing/2014/main" id="{7A5D3ECD-C95E-4DAA-8A6F-418DC6C9A0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89" y="2634"/>
                      <a:ext cx="280" cy="190"/>
                    </a:xfrm>
                    <a:custGeom>
                      <a:avLst/>
                      <a:gdLst>
                        <a:gd name="G0" fmla="+- 21600 0 0"/>
                        <a:gd name="G1" fmla="+- 0 0 0"/>
                        <a:gd name="G2" fmla="+- 21600 0 0"/>
                        <a:gd name="T0" fmla="*/ 21600 w 21600"/>
                        <a:gd name="T1" fmla="*/ 21600 h 21600"/>
                        <a:gd name="T2" fmla="*/ 0 w 21600"/>
                        <a:gd name="T3" fmla="*/ 0 h 21600"/>
                        <a:gd name="T4" fmla="*/ 2160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21599"/>
                          </a:moveTo>
                          <a:cubicBezTo>
                            <a:pt x="9670" y="21599"/>
                            <a:pt x="0" y="11929"/>
                            <a:pt x="0" y="0"/>
                          </a:cubicBezTo>
                        </a:path>
                        <a:path w="21600" h="21600" stroke="0" extrusionOk="0">
                          <a:moveTo>
                            <a:pt x="21600" y="21599"/>
                          </a:moveTo>
                          <a:cubicBezTo>
                            <a:pt x="9670" y="21599"/>
                            <a:pt x="0" y="11929"/>
                            <a:pt x="0" y="0"/>
                          </a:cubicBez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3" name="Arc 41">
                      <a:extLst>
                        <a:ext uri="{FF2B5EF4-FFF2-40B4-BE49-F238E27FC236}">
                          <a16:creationId xmlns:a16="http://schemas.microsoft.com/office/drawing/2014/main" id="{404FF766-0BF0-44D0-8CE1-A0ACB883E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42" y="2640"/>
                      <a:ext cx="64" cy="271"/>
                    </a:xfrm>
                    <a:custGeom>
                      <a:avLst/>
                      <a:gdLst>
                        <a:gd name="G0" fmla="+- 0 0 0"/>
                        <a:gd name="G1" fmla="+- 0 0 0"/>
                        <a:gd name="G2" fmla="+- 21600 0 0"/>
                        <a:gd name="T0" fmla="*/ 21600 w 21600"/>
                        <a:gd name="T1" fmla="*/ 0 h 21600"/>
                        <a:gd name="T2" fmla="*/ 0 w 21600"/>
                        <a:gd name="T3" fmla="*/ 21600 h 21600"/>
                        <a:gd name="T4" fmla="*/ 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599"/>
                          </a:cubicBezTo>
                        </a:path>
                        <a:path w="21600" h="21600" stroke="0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599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" name="Line 42">
                      <a:extLst>
                        <a:ext uri="{FF2B5EF4-FFF2-40B4-BE49-F238E27FC236}">
                          <a16:creationId xmlns:a16="http://schemas.microsoft.com/office/drawing/2014/main" id="{B25727D1-9EA9-4120-8799-2D301999D7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44" y="2649"/>
                      <a:ext cx="0" cy="40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166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05159A9-FA3C-4509-AC27-1F1DC0B50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C543BA-C05A-4FCE-B34C-5AC4BC94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 of thumb seems to be:</a:t>
            </a:r>
          </a:p>
          <a:p>
            <a:endParaRPr lang="en-US" dirty="0"/>
          </a:p>
          <a:p>
            <a:pPr lvl="1"/>
            <a:r>
              <a:rPr lang="en-US" dirty="0"/>
              <a:t>If the skewness is between -0.5 and 0.5, the data are fairly symmetrical.</a:t>
            </a:r>
          </a:p>
          <a:p>
            <a:pPr lvl="1"/>
            <a:r>
              <a:rPr lang="en-US" dirty="0"/>
              <a:t>If the skewness is between -1 and -0.5(negatively skewed) or between 0.5 and 1(positively skewed), the data are moderately skewed.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skewness is less than -1(negatively skewed) or greater than 1(positively skewed), the data are highly skewed.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44FA2-29BE-48C6-9589-808B7A1C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C323D6-195C-4A23-8785-DE82F8C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When is the skewness too much?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7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9203905-DF37-45F8-90B8-862B9D79C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DD496-1425-48A5-B719-2EFA31B1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6116"/>
            <a:ext cx="10972800" cy="40211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Kurtosis is a statistical measure that defines how heavily the tails of a distribution differ from the tails of a normal distribution.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kurtosis identifies whether the tails of a given distribution contain extreme values.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Along with skewness, kurtosis is an important descriptive statistic of data distribution. </a:t>
            </a:r>
          </a:p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Skewness essentially measures the symmetry of the distribution, while kurtosis determines the heaviness of the distribution tails.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0306-9164-4700-BCE6-B84B213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52312-3CAD-4D79-8CAB-975D9E1D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base EDA: Skewness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9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912C89C-7FFC-4C99-8549-8AEB6DC6E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5"/>
          <a:stretch/>
        </p:blipFill>
        <p:spPr bwMode="auto">
          <a:xfrm>
            <a:off x="0" y="-2646"/>
            <a:ext cx="12192000" cy="148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D80D8-4031-46C6-A0C7-4AD769F6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1148"/>
            <a:ext cx="10972800" cy="4316144"/>
          </a:xfrm>
        </p:spPr>
        <p:txBody>
          <a:bodyPr/>
          <a:lstStyle/>
          <a:p>
            <a:r>
              <a:rPr lang="en-US" dirty="0"/>
              <a:t>An excess kurtosis is a metric that compares the kurtosis of a distribution against the kurtosis of a normal distribution. </a:t>
            </a:r>
          </a:p>
          <a:p>
            <a:endParaRPr lang="en-US" dirty="0"/>
          </a:p>
          <a:p>
            <a:r>
              <a:rPr lang="en-US" dirty="0"/>
              <a:t>The kurtosis of a normal distribution equals 3. </a:t>
            </a:r>
          </a:p>
          <a:p>
            <a:endParaRPr lang="en-US" dirty="0"/>
          </a:p>
          <a:p>
            <a:r>
              <a:rPr lang="en-US" dirty="0"/>
              <a:t>Therefore, the excess kurtosis is found using the formula below: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Excess Kurtosis = Kurtosis – 3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33F43-3D0D-476E-B0CD-9E7E7336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Science : 18CS3211 [ Session No: 06]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CEE26-C028-48FA-B638-15608F25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Excess Kurtosis</a:t>
            </a:r>
          </a:p>
        </p:txBody>
      </p:sp>
    </p:spTree>
    <p:extLst>
      <p:ext uri="{BB962C8B-B14F-4D97-AF65-F5344CB8AC3E}">
        <p14:creationId xmlns:p14="http://schemas.microsoft.com/office/powerpoint/2010/main" val="2247194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Overview of Analytics</Template>
  <TotalTime>333</TotalTime>
  <Words>1492</Words>
  <Application>Microsoft Office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Lucida Sans Unicode</vt:lpstr>
      <vt:lpstr>Open Sans</vt:lpstr>
      <vt:lpstr>PalatinoLinotype-Roman</vt:lpstr>
      <vt:lpstr>Times New Roman</vt:lpstr>
      <vt:lpstr>Verdana</vt:lpstr>
      <vt:lpstr>Wingdings 2</vt:lpstr>
      <vt:lpstr>Wingdings 3</vt:lpstr>
      <vt:lpstr>Concourse</vt:lpstr>
      <vt:lpstr>EDA: GRAPHICAL TECHNIQUES   DATA SCIENCE -18CS3211 Session no: 06 </vt:lpstr>
      <vt:lpstr>AGENDA FOR THE CLASS </vt:lpstr>
      <vt:lpstr>INTRODUCTION</vt:lpstr>
      <vt:lpstr>Shape base EDA: Skewness</vt:lpstr>
      <vt:lpstr>Calculating Skewness</vt:lpstr>
      <vt:lpstr>Types of Skewness</vt:lpstr>
      <vt:lpstr>When is the skewness too much?</vt:lpstr>
      <vt:lpstr>Shape base EDA: Skewness</vt:lpstr>
      <vt:lpstr>Excess Kurtosis</vt:lpstr>
      <vt:lpstr>Types of Kurtosis</vt:lpstr>
      <vt:lpstr>MESOKURTIC</vt:lpstr>
      <vt:lpstr>LEPTOKURTIC</vt:lpstr>
      <vt:lpstr>PLATYKURTIC</vt:lpstr>
      <vt:lpstr>HISTOGRAMS </vt:lpstr>
      <vt:lpstr>SCATTER PLOTS  </vt:lpstr>
      <vt:lpstr>CHOOSING THE BEST CHART</vt:lpstr>
      <vt:lpstr>CHOOSING THE BEST CHART</vt:lpstr>
      <vt:lpstr>PowerPoint Presentation</vt:lpstr>
      <vt:lpstr>PURPOSE: SHOW CORRELATION</vt:lpstr>
      <vt:lpstr>PURPOSE: SHOW DEVIATION</vt:lpstr>
      <vt:lpstr>PURPOSE: SHOW DISTRIBUTION</vt:lpstr>
      <vt:lpstr>PURPOSE: SHOW COMPOSITION</vt:lpstr>
      <vt:lpstr>PURPOSE: SHOW CHANGE</vt:lpstr>
      <vt:lpstr>PURPOSE: SHOW GROUPS</vt:lpstr>
      <vt:lpstr>PURPOSE: SHOW RANKING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Graphical Techniques</dc:title>
  <dc:creator>Chayan Paul</dc:creator>
  <cp:lastModifiedBy>Dr.Vithya Ganesan</cp:lastModifiedBy>
  <cp:revision>39</cp:revision>
  <dcterms:created xsi:type="dcterms:W3CDTF">2020-12-02T09:43:58Z</dcterms:created>
  <dcterms:modified xsi:type="dcterms:W3CDTF">2020-12-10T10:05:32Z</dcterms:modified>
</cp:coreProperties>
</file>