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5" r:id="rId2"/>
    <p:sldId id="305" r:id="rId3"/>
    <p:sldId id="306" r:id="rId4"/>
    <p:sldId id="309" r:id="rId5"/>
    <p:sldId id="310" r:id="rId6"/>
    <p:sldId id="307" r:id="rId7"/>
    <p:sldId id="308" r:id="rId8"/>
    <p:sldId id="311" r:id="rId9"/>
    <p:sldId id="312" r:id="rId10"/>
    <p:sldId id="313" r:id="rId11"/>
    <p:sldId id="485" r:id="rId12"/>
    <p:sldId id="492" r:id="rId13"/>
    <p:sldId id="493" r:id="rId14"/>
    <p:sldId id="497" r:id="rId15"/>
    <p:sldId id="494" r:id="rId16"/>
    <p:sldId id="495" r:id="rId17"/>
    <p:sldId id="498" r:id="rId18"/>
    <p:sldId id="496" r:id="rId19"/>
    <p:sldId id="499" r:id="rId20"/>
    <p:sldId id="500" r:id="rId21"/>
    <p:sldId id="501" r:id="rId22"/>
    <p:sldId id="502" r:id="rId23"/>
    <p:sldId id="503" r:id="rId24"/>
    <p:sldId id="5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008F-286C-4302-B87D-E7D0DAFFA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A54890-AB07-4EE0-B242-DEE3DEE09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566417-19BE-4134-B426-C3F9021A7BD5}"/>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3B2ACF8C-8AAC-4381-8953-A398B5160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0BF5-6400-4F3F-BE76-B6F2D6909979}"/>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171088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F0F-9544-4DC7-898F-115DBEFE86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DCC618-F463-4579-BE71-6984AFBF6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3F189-8847-411B-8430-15E5FD6AE10D}"/>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045509A3-9042-4837-A405-903050187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C0E0DD-0824-48A5-BCE6-207805A7F434}"/>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213844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BB0B5-E844-43D4-915D-DEBCF88036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C1233-A4FC-47C6-8DD7-71B418C16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19252-A9EA-4B37-ABB8-94305A63DBB4}"/>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9A8D8571-FF20-412A-A328-21C603112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33279-BBDB-4D62-9489-BF1CB4814341}"/>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17162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9E87-9962-4C7B-B86B-BC630CE1D4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3C607A-397B-4BAB-8397-16B224650F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2CFA4-B5A6-4143-A85E-4C455D81738A}"/>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76C44340-300E-437F-8874-B5553B755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502CB-148A-4936-8F27-B02E6892945D}"/>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9818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A017-919F-4E7A-AE6A-8C6588313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4CA4EA-5B12-4CB0-8DFC-092445C13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6083C-9D0D-42AE-8F0A-1BFB34F81B78}"/>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ED86F407-9818-4748-9B89-80330F305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B2088-EF45-4891-9C45-ACD61F40F7E6}"/>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106117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0A02-DBED-4684-8022-57F76A059B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97C86F-13DA-48F5-A1C2-B5DC932FC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8179E2-09D7-4B0E-83EB-48C3B90A5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F9466A-D5C1-41AB-880B-D27D7A923D55}"/>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6" name="Footer Placeholder 5">
            <a:extLst>
              <a:ext uri="{FF2B5EF4-FFF2-40B4-BE49-F238E27FC236}">
                <a16:creationId xmlns:a16="http://schemas.microsoft.com/office/drawing/2014/main" id="{1A2BD9DC-75BA-44C2-9B1B-DFDC4655B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28F75-D6FF-4665-96C9-82AA2EFEF161}"/>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306122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FB82-00AB-4434-957E-6B4B930DB1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76AFCD-45D5-4A59-ACDA-2909ACF47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97353-88C5-4FDB-AFF2-665141C72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A7716B-12F4-42B4-837F-3FA63B5DD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D7A19-5754-4777-B498-1ECC65864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497B3-4822-4799-98EC-E5EAC7059CE5}"/>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8" name="Footer Placeholder 7">
            <a:extLst>
              <a:ext uri="{FF2B5EF4-FFF2-40B4-BE49-F238E27FC236}">
                <a16:creationId xmlns:a16="http://schemas.microsoft.com/office/drawing/2014/main" id="{4987AE24-995C-48A7-8786-179FF4BA11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40EB4-14B7-4836-9893-09E8EB59B822}"/>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67668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001D-B0CF-4B6B-9859-B6F75F27D6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5FCAE8-6B9F-4E2F-8840-71E2A5ACD3AB}"/>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4" name="Footer Placeholder 3">
            <a:extLst>
              <a:ext uri="{FF2B5EF4-FFF2-40B4-BE49-F238E27FC236}">
                <a16:creationId xmlns:a16="http://schemas.microsoft.com/office/drawing/2014/main" id="{B09AB699-498F-416B-9359-BE179A20BA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1FABFE-8843-4A25-B762-C848CDE5AF2D}"/>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210116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89D67-9F85-408E-88D0-9081632BDAD2}"/>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3" name="Footer Placeholder 2">
            <a:extLst>
              <a:ext uri="{FF2B5EF4-FFF2-40B4-BE49-F238E27FC236}">
                <a16:creationId xmlns:a16="http://schemas.microsoft.com/office/drawing/2014/main" id="{94300095-9195-40D0-900E-75F097A445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2C7A4-C56F-47DE-8753-C91ACFD048D4}"/>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232916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181B-DFEE-4BEA-97DD-6A02D9E38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C27E80-0114-425D-BA9D-465071AB1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7DBFC2-F224-4E18-A6BB-8A8DF18AB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2828E-48A3-483F-92ED-6CB0A86879D1}"/>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6" name="Footer Placeholder 5">
            <a:extLst>
              <a:ext uri="{FF2B5EF4-FFF2-40B4-BE49-F238E27FC236}">
                <a16:creationId xmlns:a16="http://schemas.microsoft.com/office/drawing/2014/main" id="{EDAE4743-7871-42BA-A5C1-0B0A68141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E41CD0-5C46-4F47-9502-7C8547C43F6E}"/>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194076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FCA2-F6B4-4452-832A-BAD958016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80632-8E27-47D6-9B6C-28EDC784B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D145E8-FCE7-4A22-98E3-CCCE8918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866F4-DAF7-4BD0-9683-EDB871DD08E6}"/>
              </a:ext>
            </a:extLst>
          </p:cNvPr>
          <p:cNvSpPr>
            <a:spLocks noGrp="1"/>
          </p:cNvSpPr>
          <p:nvPr>
            <p:ph type="dt" sz="half" idx="10"/>
          </p:nvPr>
        </p:nvSpPr>
        <p:spPr/>
        <p:txBody>
          <a:bodyPr/>
          <a:lstStyle/>
          <a:p>
            <a:fld id="{26ED6D01-5636-4630-9B1E-783E88AB1977}" type="datetimeFigureOut">
              <a:rPr lang="en-IN" smtClean="0"/>
              <a:t>08-12-2020</a:t>
            </a:fld>
            <a:endParaRPr lang="en-IN"/>
          </a:p>
        </p:txBody>
      </p:sp>
      <p:sp>
        <p:nvSpPr>
          <p:cNvPr id="6" name="Footer Placeholder 5">
            <a:extLst>
              <a:ext uri="{FF2B5EF4-FFF2-40B4-BE49-F238E27FC236}">
                <a16:creationId xmlns:a16="http://schemas.microsoft.com/office/drawing/2014/main" id="{82C758C7-5FBC-4340-9AC5-21DCBEF2E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8FD35-2F91-438F-9F8E-9A6F9671BF4B}"/>
              </a:ext>
            </a:extLst>
          </p:cNvPr>
          <p:cNvSpPr>
            <a:spLocks noGrp="1"/>
          </p:cNvSpPr>
          <p:nvPr>
            <p:ph type="sldNum" sz="quarter" idx="12"/>
          </p:nvPr>
        </p:nvSpPr>
        <p:spPr/>
        <p:txBody>
          <a:bodyPr/>
          <a:lstStyle/>
          <a:p>
            <a:fld id="{BB886781-BA33-4A86-A66F-63C072CA91AB}" type="slidenum">
              <a:rPr lang="en-IN" smtClean="0"/>
              <a:t>‹#›</a:t>
            </a:fld>
            <a:endParaRPr lang="en-IN"/>
          </a:p>
        </p:txBody>
      </p:sp>
    </p:spTree>
    <p:extLst>
      <p:ext uri="{BB962C8B-B14F-4D97-AF65-F5344CB8AC3E}">
        <p14:creationId xmlns:p14="http://schemas.microsoft.com/office/powerpoint/2010/main" val="7335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BD223-A709-4759-9AB7-8B6B8158D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1E26D-AD7C-48AE-B1A2-02F25ADC8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F5CE9-07DE-4ED1-B061-AA013A574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D6D01-5636-4630-9B1E-783E88AB1977}" type="datetimeFigureOut">
              <a:rPr lang="en-IN" smtClean="0"/>
              <a:t>08-12-2020</a:t>
            </a:fld>
            <a:endParaRPr lang="en-IN"/>
          </a:p>
        </p:txBody>
      </p:sp>
      <p:sp>
        <p:nvSpPr>
          <p:cNvPr id="5" name="Footer Placeholder 4">
            <a:extLst>
              <a:ext uri="{FF2B5EF4-FFF2-40B4-BE49-F238E27FC236}">
                <a16:creationId xmlns:a16="http://schemas.microsoft.com/office/drawing/2014/main" id="{32F21752-2FA4-4A88-B2EA-A46A3815E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14E0EF-B72E-4A6F-AD1B-11AA63C92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86781-BA33-4A86-A66F-63C072CA91AB}" type="slidenum">
              <a:rPr lang="en-IN" smtClean="0"/>
              <a:t>‹#›</a:t>
            </a:fld>
            <a:endParaRPr lang="en-IN"/>
          </a:p>
        </p:txBody>
      </p:sp>
    </p:spTree>
    <p:extLst>
      <p:ext uri="{BB962C8B-B14F-4D97-AF65-F5344CB8AC3E}">
        <p14:creationId xmlns:p14="http://schemas.microsoft.com/office/powerpoint/2010/main" val="355726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tatisticshowto.com/wp-content/uploads/2016/04/probability-table.pn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11</a:t>
            </a:r>
          </a:p>
        </p:txBody>
      </p:sp>
      <p:sp>
        <p:nvSpPr>
          <p:cNvPr id="3" name="Content Placeholder 2"/>
          <p:cNvSpPr>
            <a:spLocks noGrp="1"/>
          </p:cNvSpPr>
          <p:nvPr>
            <p:ph idx="1"/>
          </p:nvPr>
        </p:nvSpPr>
        <p:spPr/>
        <p:txBody>
          <a:bodyPr/>
          <a:lstStyle/>
          <a:p>
            <a:r>
              <a:rPr lang="en-IN" dirty="0"/>
              <a:t>Bernoulli Scheme</a:t>
            </a:r>
          </a:p>
          <a:p>
            <a:r>
              <a:rPr lang="en-IN" dirty="0"/>
              <a:t> Law of total probability</a:t>
            </a:r>
            <a:endParaRPr lang="en-US" dirty="0"/>
          </a:p>
        </p:txBody>
      </p:sp>
    </p:spTree>
    <p:extLst>
      <p:ext uri="{BB962C8B-B14F-4D97-AF65-F5344CB8AC3E}">
        <p14:creationId xmlns:p14="http://schemas.microsoft.com/office/powerpoint/2010/main" val="142719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sz="2200" dirty="0"/>
          </a:p>
          <a:p>
            <a:r>
              <a:rPr lang="en-US" sz="2200" dirty="0"/>
              <a:t>Demonstrates that sampling from a discrete distribution, even one as simple as the Bernoulli distribution, can be viewed in the same manner as for continuous distributions</a:t>
            </a:r>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447800"/>
            <a:ext cx="53530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16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Python Code for Bernoulli Distribution</a:t>
            </a:r>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1538844" y="1216807"/>
            <a:ext cx="4355744" cy="2031325"/>
          </a:xfrm>
          <a:prstGeom prst="rect">
            <a:avLst/>
          </a:prstGeom>
          <a:noFill/>
        </p:spPr>
        <p:txBody>
          <a:bodyPr wrap="none" rtlCol="0">
            <a:spAutoFit/>
          </a:bodyPr>
          <a:lstStyle/>
          <a:p>
            <a:r>
              <a:rPr lang="en-US" dirty="0"/>
              <a:t>from </a:t>
            </a:r>
            <a:r>
              <a:rPr lang="en-US" dirty="0" err="1"/>
              <a:t>scipy.stats</a:t>
            </a:r>
            <a:r>
              <a:rPr lang="en-US" dirty="0"/>
              <a:t> import </a:t>
            </a:r>
            <a:r>
              <a:rPr lang="en-US" dirty="0" err="1"/>
              <a:t>bernoulli</a:t>
            </a:r>
            <a:r>
              <a:rPr lang="en-US" dirty="0"/>
              <a:t> </a:t>
            </a:r>
          </a:p>
          <a:p>
            <a:r>
              <a:rPr lang="en-US" dirty="0"/>
              <a:t>import </a:t>
            </a:r>
            <a:r>
              <a:rPr lang="en-US" dirty="0" err="1"/>
              <a:t>seaborn</a:t>
            </a:r>
            <a:r>
              <a:rPr lang="en-US" dirty="0"/>
              <a:t> as </a:t>
            </a:r>
            <a:r>
              <a:rPr lang="en-US" dirty="0" err="1"/>
              <a:t>sb</a:t>
            </a:r>
            <a:r>
              <a:rPr lang="en-US" dirty="0"/>
              <a:t> </a:t>
            </a:r>
          </a:p>
          <a:p>
            <a:r>
              <a:rPr lang="en-US" dirty="0" err="1"/>
              <a:t>data_bern</a:t>
            </a:r>
            <a:r>
              <a:rPr lang="en-US" dirty="0"/>
              <a:t> = </a:t>
            </a:r>
            <a:r>
              <a:rPr lang="en-US" dirty="0" err="1"/>
              <a:t>bernoulli.rvs</a:t>
            </a:r>
            <a:r>
              <a:rPr lang="en-US" dirty="0"/>
              <a:t>(size=1000,p=0.6) </a:t>
            </a:r>
          </a:p>
          <a:p>
            <a:r>
              <a:rPr lang="en-US" dirty="0"/>
              <a:t>ax = </a:t>
            </a:r>
            <a:r>
              <a:rPr lang="en-US" dirty="0" err="1"/>
              <a:t>sb.distplot</a:t>
            </a:r>
            <a:r>
              <a:rPr lang="en-US" dirty="0"/>
              <a:t>(</a:t>
            </a:r>
            <a:r>
              <a:rPr lang="en-US" dirty="0" err="1"/>
              <a:t>data_bern</a:t>
            </a:r>
            <a:r>
              <a:rPr lang="en-US" dirty="0"/>
              <a:t>, </a:t>
            </a:r>
            <a:r>
              <a:rPr lang="en-US" dirty="0" err="1"/>
              <a:t>kde</a:t>
            </a:r>
            <a:r>
              <a:rPr lang="en-US" dirty="0"/>
              <a:t>=True, </a:t>
            </a:r>
          </a:p>
          <a:p>
            <a:r>
              <a:rPr lang="en-US" dirty="0"/>
              <a:t>color='crimson', </a:t>
            </a:r>
          </a:p>
          <a:p>
            <a:r>
              <a:rPr lang="en-US" dirty="0" err="1"/>
              <a:t>hist_kws</a:t>
            </a:r>
            <a:r>
              <a:rPr lang="en-US" dirty="0"/>
              <a:t>={"</a:t>
            </a:r>
            <a:r>
              <a:rPr lang="en-US" dirty="0" err="1"/>
              <a:t>linewidth</a:t>
            </a:r>
            <a:r>
              <a:rPr lang="en-US" dirty="0"/>
              <a:t>": 25,'alpha':1})</a:t>
            </a:r>
          </a:p>
          <a:p>
            <a:r>
              <a:rPr lang="en-US" dirty="0"/>
              <a:t> </a:t>
            </a:r>
            <a:r>
              <a:rPr lang="en-US" dirty="0" err="1"/>
              <a:t>ax.set</a:t>
            </a:r>
            <a:r>
              <a:rPr lang="en-US" dirty="0"/>
              <a:t>(</a:t>
            </a:r>
            <a:r>
              <a:rPr lang="en-US" dirty="0" err="1"/>
              <a:t>xlabel</a:t>
            </a:r>
            <a:r>
              <a:rPr lang="en-US" dirty="0"/>
              <a:t>='</a:t>
            </a:r>
            <a:r>
              <a:rPr lang="en-US" dirty="0" err="1"/>
              <a:t>Bernouli</a:t>
            </a:r>
            <a:r>
              <a:rPr lang="en-US" dirty="0"/>
              <a:t>', </a:t>
            </a:r>
            <a:r>
              <a:rPr lang="en-US" dirty="0" err="1"/>
              <a:t>ylabel</a:t>
            </a:r>
            <a:r>
              <a:rPr lang="en-US" dirty="0"/>
              <a:t>='Frequency')</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663457"/>
            <a:ext cx="4895354"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65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Total Probability</a:t>
            </a:r>
          </a:p>
        </p:txBody>
      </p:sp>
      <p:sp>
        <p:nvSpPr>
          <p:cNvPr id="3" name="Content Placeholder 2"/>
          <p:cNvSpPr>
            <a:spLocks noGrp="1"/>
          </p:cNvSpPr>
          <p:nvPr>
            <p:ph idx="1"/>
          </p:nvPr>
        </p:nvSpPr>
        <p:spPr/>
        <p:txBody>
          <a:bodyPr/>
          <a:lstStyle/>
          <a:p>
            <a:r>
              <a:rPr lang="en-US" dirty="0"/>
              <a:t>In </a:t>
            </a:r>
            <a:r>
              <a:rPr lang="en-US" b="1" dirty="0"/>
              <a:t>probability</a:t>
            </a:r>
            <a:r>
              <a:rPr lang="en-US" dirty="0"/>
              <a:t> theory, the </a:t>
            </a:r>
            <a:r>
              <a:rPr lang="en-US" b="1" dirty="0"/>
              <a:t>law</a:t>
            </a:r>
            <a:r>
              <a:rPr lang="en-US" dirty="0"/>
              <a:t> (or formula) of total </a:t>
            </a:r>
            <a:r>
              <a:rPr lang="en-US" b="1" dirty="0"/>
              <a:t>probability</a:t>
            </a:r>
            <a:r>
              <a:rPr lang="en-US" dirty="0"/>
              <a:t> is a </a:t>
            </a:r>
            <a:r>
              <a:rPr lang="en-US" b="1" dirty="0"/>
              <a:t>fundamental rule.</a:t>
            </a:r>
          </a:p>
          <a:p>
            <a:r>
              <a:rPr lang="en-US" dirty="0"/>
              <a:t> Relating marginal </a:t>
            </a:r>
            <a:r>
              <a:rPr lang="en-US" b="1" dirty="0"/>
              <a:t>probabilities</a:t>
            </a:r>
            <a:r>
              <a:rPr lang="en-US" dirty="0"/>
              <a:t> to conditional </a:t>
            </a:r>
            <a:r>
              <a:rPr lang="en-US" b="1" dirty="0"/>
              <a:t>probabilities</a:t>
            </a:r>
            <a:r>
              <a:rPr lang="en-US" dirty="0"/>
              <a:t>.</a:t>
            </a:r>
          </a:p>
          <a:p>
            <a:r>
              <a:rPr lang="en-US" dirty="0"/>
              <a:t> It expresses the total </a:t>
            </a:r>
            <a:r>
              <a:rPr lang="en-US" b="1" dirty="0"/>
              <a:t>probability</a:t>
            </a:r>
            <a:r>
              <a:rPr lang="en-US" dirty="0"/>
              <a:t> of an outcome which can be realized via several distinct events</a:t>
            </a:r>
          </a:p>
        </p:txBody>
      </p:sp>
    </p:spTree>
    <p:extLst>
      <p:ext uri="{BB962C8B-B14F-4D97-AF65-F5344CB8AC3E}">
        <p14:creationId xmlns:p14="http://schemas.microsoft.com/office/powerpoint/2010/main" val="288628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Law of Total Probability</a:t>
            </a:r>
          </a:p>
        </p:txBody>
      </p:sp>
      <p:sp>
        <p:nvSpPr>
          <p:cNvPr id="3" name="Content Placeholder 2"/>
          <p:cNvSpPr>
            <a:spLocks noGrp="1"/>
          </p:cNvSpPr>
          <p:nvPr>
            <p:ph idx="1"/>
          </p:nvPr>
        </p:nvSpPr>
        <p:spPr/>
        <p:txBody>
          <a:bodyPr>
            <a:normAutofit/>
          </a:bodyPr>
          <a:lstStyle/>
          <a:p>
            <a:r>
              <a:rPr lang="en-US" dirty="0"/>
              <a:t>The total probability rule (also called the Law of Total Probability) breaks up probability calculations into distinct parts. </a:t>
            </a:r>
          </a:p>
          <a:p>
            <a:r>
              <a:rPr lang="en-US" dirty="0"/>
              <a:t>It is used to find the probability of an event, A, when you don’t know enough about A’s probabilities to calculate it directly. </a:t>
            </a:r>
          </a:p>
          <a:p>
            <a:r>
              <a:rPr lang="en-US" dirty="0"/>
              <a:t>Instead, you take a related event, B, and use that to calculate the probability for A</a:t>
            </a:r>
          </a:p>
          <a:p>
            <a:r>
              <a:rPr lang="en-US" dirty="0"/>
              <a:t>The probability for a can be written as sums of event B. The </a:t>
            </a:r>
            <a:r>
              <a:rPr lang="en-US" b="1" dirty="0"/>
              <a:t>total probability rule</a:t>
            </a:r>
            <a:r>
              <a:rPr lang="en-US" dirty="0"/>
              <a:t> is:</a:t>
            </a:r>
          </a:p>
          <a:p>
            <a:r>
              <a:rPr lang="pl-PL" dirty="0"/>
              <a:t>P(A) = P(A∩B) + P(A∩B</a:t>
            </a:r>
            <a:r>
              <a:rPr lang="pl-PL" baseline="30000" dirty="0"/>
              <a:t>c</a:t>
            </a:r>
            <a:r>
              <a:rPr lang="pl-PL" dirty="0"/>
              <a:t>).</a:t>
            </a:r>
            <a:endParaRPr lang="en-US" dirty="0"/>
          </a:p>
        </p:txBody>
      </p:sp>
    </p:spTree>
    <p:extLst>
      <p:ext uri="{BB962C8B-B14F-4D97-AF65-F5344CB8AC3E}">
        <p14:creationId xmlns:p14="http://schemas.microsoft.com/office/powerpoint/2010/main" val="104211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of Law of Total Probability</a:t>
            </a:r>
          </a:p>
        </p:txBody>
      </p:sp>
      <p:sp>
        <p:nvSpPr>
          <p:cNvPr id="3" name="Content Placeholder 2"/>
          <p:cNvSpPr>
            <a:spLocks noGrp="1"/>
          </p:cNvSpPr>
          <p:nvPr>
            <p:ph idx="1"/>
          </p:nvPr>
        </p:nvSpPr>
        <p:spPr/>
        <p:txBody>
          <a:bodyPr>
            <a:normAutofit/>
          </a:bodyPr>
          <a:lstStyle/>
          <a:p>
            <a:r>
              <a:rPr lang="en-US" dirty="0"/>
              <a:t>It is used for evaluation of denominator in Bayes’ theorem.</a:t>
            </a:r>
          </a:p>
        </p:txBody>
      </p:sp>
    </p:spTree>
    <p:extLst>
      <p:ext uri="{BB962C8B-B14F-4D97-AF65-F5344CB8AC3E}">
        <p14:creationId xmlns:p14="http://schemas.microsoft.com/office/powerpoint/2010/main" val="427612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We draw two cards from a deck of shuffled cards with replacement. Find the probability of getting the second card a king.</a:t>
            </a:r>
            <a:endParaRPr lang="en-US" b="1" dirty="0"/>
          </a:p>
          <a:p>
            <a:pPr marL="0" indent="0">
              <a:buNone/>
            </a:pPr>
            <a:r>
              <a:rPr lang="en-US" dirty="0"/>
              <a:t>    Let,</a:t>
            </a:r>
            <a:br>
              <a:rPr lang="en-US" dirty="0"/>
            </a:br>
            <a:r>
              <a:rPr lang="en-US" dirty="0"/>
              <a:t>A – represent the event of getting the first card a king.</a:t>
            </a:r>
            <a:br>
              <a:rPr lang="en-US" dirty="0"/>
            </a:br>
            <a:r>
              <a:rPr lang="en-US" dirty="0"/>
              <a:t>B – represent the event that the first card is not a king.</a:t>
            </a:r>
            <a:br>
              <a:rPr lang="en-US" dirty="0"/>
            </a:br>
            <a:r>
              <a:rPr lang="en-US" dirty="0"/>
              <a:t>E – represent the event that the second card is a king.</a:t>
            </a:r>
          </a:p>
          <a:p>
            <a:pPr marL="0" indent="0">
              <a:buNone/>
            </a:pPr>
            <a:r>
              <a:rPr lang="en-US" dirty="0"/>
              <a:t>   Then the probability that the second card will be a king or not will be represented by the law of total probability as:</a:t>
            </a:r>
          </a:p>
          <a:p>
            <a:endParaRPr lang="en-US" dirty="0"/>
          </a:p>
        </p:txBody>
      </p:sp>
    </p:spTree>
    <p:extLst>
      <p:ext uri="{BB962C8B-B14F-4D97-AF65-F5344CB8AC3E}">
        <p14:creationId xmlns:p14="http://schemas.microsoft.com/office/powerpoint/2010/main" val="359802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Example(cont.)</a:t>
            </a:r>
          </a:p>
        </p:txBody>
      </p:sp>
      <p:sp>
        <p:nvSpPr>
          <p:cNvPr id="3" name="Content Placeholder 2"/>
          <p:cNvSpPr>
            <a:spLocks noGrp="1"/>
          </p:cNvSpPr>
          <p:nvPr>
            <p:ph idx="1"/>
          </p:nvPr>
        </p:nvSpPr>
        <p:spPr/>
        <p:txBody>
          <a:bodyPr>
            <a:normAutofit/>
          </a:bodyPr>
          <a:lstStyle/>
          <a:p>
            <a:pPr marL="0" indent="0">
              <a:buNone/>
            </a:pPr>
            <a:r>
              <a:rPr lang="en-US" dirty="0"/>
              <a:t> P(E)= P(A)P(E|A) + P(B)P(E|B) </a:t>
            </a:r>
          </a:p>
          <a:p>
            <a:pPr marL="0" indent="0">
              <a:buNone/>
            </a:pPr>
            <a:r>
              <a:rPr lang="en-US" dirty="0"/>
              <a:t> Where,</a:t>
            </a:r>
            <a:br>
              <a:rPr lang="en-US" dirty="0"/>
            </a:br>
            <a:r>
              <a:rPr lang="en-US" dirty="0"/>
              <a:t>P(E) is the probability that second card is a king,</a:t>
            </a:r>
            <a:br>
              <a:rPr lang="en-US" dirty="0"/>
            </a:br>
            <a:r>
              <a:rPr lang="en-US" dirty="0"/>
              <a:t>P(A) is the probability that the first card is a king,</a:t>
            </a:r>
            <a:br>
              <a:rPr lang="en-US" dirty="0"/>
            </a:br>
            <a:r>
              <a:rPr lang="en-US" dirty="0"/>
              <a:t>P(E|A) is the probability that the second card is a king given that first card is a king,</a:t>
            </a:r>
            <a:br>
              <a:rPr lang="en-US" dirty="0"/>
            </a:br>
            <a:r>
              <a:rPr lang="en-US" dirty="0"/>
              <a:t>P(B) is the probability that the first card is not a king,</a:t>
            </a:r>
            <a:br>
              <a:rPr lang="en-US" dirty="0"/>
            </a:br>
            <a:r>
              <a:rPr lang="en-US" dirty="0"/>
              <a:t>P(E|B) is the probability that the second card is a king but the first card drawn is not a king.</a:t>
            </a:r>
          </a:p>
          <a:p>
            <a:r>
              <a:rPr lang="en-US" dirty="0"/>
              <a:t>According to question:</a:t>
            </a:r>
          </a:p>
          <a:p>
            <a:endParaRPr lang="en-US" dirty="0"/>
          </a:p>
        </p:txBody>
      </p:sp>
    </p:spTree>
    <p:extLst>
      <p:ext uri="{BB962C8B-B14F-4D97-AF65-F5344CB8AC3E}">
        <p14:creationId xmlns:p14="http://schemas.microsoft.com/office/powerpoint/2010/main" val="278207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Example(cont.)</a:t>
            </a:r>
          </a:p>
        </p:txBody>
      </p:sp>
      <p:sp>
        <p:nvSpPr>
          <p:cNvPr id="3" name="Content Placeholder 2"/>
          <p:cNvSpPr>
            <a:spLocks noGrp="1"/>
          </p:cNvSpPr>
          <p:nvPr>
            <p:ph idx="1"/>
          </p:nvPr>
        </p:nvSpPr>
        <p:spPr/>
        <p:txBody>
          <a:bodyPr>
            <a:normAutofit/>
          </a:bodyPr>
          <a:lstStyle/>
          <a:p>
            <a:r>
              <a:rPr lang="en-US" dirty="0"/>
              <a:t>P(A) = 4 / 52 </a:t>
            </a:r>
          </a:p>
          <a:p>
            <a:r>
              <a:rPr lang="en-US" dirty="0"/>
              <a:t>P(E|A) = 4 / 52</a:t>
            </a:r>
          </a:p>
          <a:p>
            <a:r>
              <a:rPr lang="en-US" dirty="0"/>
              <a:t> P(B) = 48 / 52 </a:t>
            </a:r>
          </a:p>
          <a:p>
            <a:r>
              <a:rPr lang="en-US" dirty="0"/>
              <a:t>P(E|B) = 4 / 52 </a:t>
            </a:r>
          </a:p>
          <a:p>
            <a:r>
              <a:rPr lang="en-US" dirty="0"/>
              <a:t>Therefore, </a:t>
            </a:r>
          </a:p>
          <a:p>
            <a:r>
              <a:rPr lang="en-US" dirty="0"/>
              <a:t>P(E) = P(A)P(E|A) + P(B)P(E|B)</a:t>
            </a:r>
          </a:p>
          <a:p>
            <a:pPr marL="0" indent="0">
              <a:buNone/>
            </a:pPr>
            <a:r>
              <a:rPr lang="en-US" dirty="0"/>
              <a:t>       =(4 / 52) * (4 / 52) + (48 / 52) * (4 / 52) =    0.0769230 </a:t>
            </a:r>
          </a:p>
        </p:txBody>
      </p:sp>
    </p:spTree>
    <p:extLst>
      <p:ext uri="{BB962C8B-B14F-4D97-AF65-F5344CB8AC3E}">
        <p14:creationId xmlns:p14="http://schemas.microsoft.com/office/powerpoint/2010/main" val="285621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t>
            </a:r>
          </a:p>
        </p:txBody>
      </p:sp>
      <p:sp>
        <p:nvSpPr>
          <p:cNvPr id="3" name="Content Placeholder 2"/>
          <p:cNvSpPr>
            <a:spLocks noGrp="1"/>
          </p:cNvSpPr>
          <p:nvPr>
            <p:ph idx="1"/>
          </p:nvPr>
        </p:nvSpPr>
        <p:spPr/>
        <p:txBody>
          <a:bodyPr/>
          <a:lstStyle/>
          <a:p>
            <a:r>
              <a:rPr lang="en-US" dirty="0"/>
              <a:t>The decision tree is a simple and convenient method of visualizing problems with the total probability rule. </a:t>
            </a:r>
          </a:p>
          <a:p>
            <a:r>
              <a:rPr lang="en-US" dirty="0"/>
              <a:t>The decision tree depicts all possible events in a sequence. </a:t>
            </a:r>
          </a:p>
          <a:p>
            <a:r>
              <a:rPr lang="en-US" dirty="0"/>
              <a:t>Using the decision tree, we can quickly identify the relationships between the events and calculate the conditional probabilities.</a:t>
            </a:r>
          </a:p>
        </p:txBody>
      </p:sp>
    </p:spTree>
    <p:extLst>
      <p:ext uri="{BB962C8B-B14F-4D97-AF65-F5344CB8AC3E}">
        <p14:creationId xmlns:p14="http://schemas.microsoft.com/office/powerpoint/2010/main" val="142905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Decision Tree</a:t>
            </a:r>
          </a:p>
        </p:txBody>
      </p:sp>
      <p:sp>
        <p:nvSpPr>
          <p:cNvPr id="3" name="Content Placeholder 2"/>
          <p:cNvSpPr>
            <a:spLocks noGrp="1"/>
          </p:cNvSpPr>
          <p:nvPr>
            <p:ph idx="1"/>
          </p:nvPr>
        </p:nvSpPr>
        <p:spPr/>
        <p:txBody>
          <a:bodyPr>
            <a:normAutofit fontScale="92500" lnSpcReduction="10000"/>
          </a:bodyPr>
          <a:lstStyle/>
          <a:p>
            <a:r>
              <a:rPr lang="en-US" dirty="0"/>
              <a:t>A stock analyst following ABC Corp. He discovered that the company is planning to launch a new project that is likely to affect the company’s stock price. He has identified the following probabilities:</a:t>
            </a:r>
          </a:p>
          <a:p>
            <a:r>
              <a:rPr lang="en-US" dirty="0"/>
              <a:t>There is a 60% probability of launching a new project.</a:t>
            </a:r>
          </a:p>
          <a:p>
            <a:r>
              <a:rPr lang="en-US" dirty="0"/>
              <a:t>If a company launches the project, there is a 75% probability that its stock price will increase.</a:t>
            </a:r>
          </a:p>
          <a:p>
            <a:r>
              <a:rPr lang="en-US" dirty="0"/>
              <a:t>If a company does not launch the project, there is a 30% probability that its stock price will increase.</a:t>
            </a:r>
          </a:p>
          <a:p>
            <a:pPr marL="0" indent="0">
              <a:buNone/>
            </a:pPr>
            <a:endParaRPr lang="en-US" dirty="0"/>
          </a:p>
          <a:p>
            <a:pPr marL="0" indent="0">
              <a:buNone/>
            </a:pPr>
            <a:r>
              <a:rPr lang="en-US" dirty="0"/>
              <a:t>He wants to find the probability that the company’s stock price will increase. The decision tree for the problem is:</a:t>
            </a:r>
          </a:p>
          <a:p>
            <a:endParaRPr lang="en-US" dirty="0"/>
          </a:p>
        </p:txBody>
      </p:sp>
    </p:spTree>
    <p:extLst>
      <p:ext uri="{BB962C8B-B14F-4D97-AF65-F5344CB8AC3E}">
        <p14:creationId xmlns:p14="http://schemas.microsoft.com/office/powerpoint/2010/main" val="2243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Event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Bernoulli event is one for which the probability the event occurs is </a:t>
                </a:r>
                <a14:m>
                  <m:oMath xmlns:m="http://schemas.openxmlformats.org/officeDocument/2006/math">
                    <m:r>
                      <a:rPr lang="en-US" i="1" dirty="0" smtClean="0">
                        <a:latin typeface="Cambria Math"/>
                      </a:rPr>
                      <m:t>𝑝</m:t>
                    </m:r>
                  </m:oMath>
                </a14:m>
                <a:r>
                  <a:rPr lang="en-US" dirty="0"/>
                  <a:t> and the probability the event does not occur is </a:t>
                </a:r>
                <a14:m>
                  <m:oMath xmlns:m="http://schemas.openxmlformats.org/officeDocument/2006/math">
                    <m:r>
                      <a:rPr lang="en-US" i="1" dirty="0" smtClean="0">
                        <a:latin typeface="Cambria Math"/>
                      </a:rPr>
                      <m:t>1−</m:t>
                    </m:r>
                    <m:r>
                      <a:rPr lang="en-US" i="1" dirty="0" smtClean="0">
                        <a:latin typeface="Cambria Math"/>
                      </a:rPr>
                      <m:t>𝑝</m:t>
                    </m:r>
                  </m:oMath>
                </a14:m>
                <a:r>
                  <a:rPr lang="en-US" dirty="0"/>
                  <a:t>; i.e., </a:t>
                </a:r>
              </a:p>
              <a:p>
                <a:r>
                  <a:rPr lang="en-US" dirty="0"/>
                  <a:t>The event is has two possible outcomes (usually viewed as success or failure) occurring with probability </a:t>
                </a:r>
                <a14:m>
                  <m:oMath xmlns:m="http://schemas.openxmlformats.org/officeDocument/2006/math">
                    <m:r>
                      <a:rPr lang="en-US" i="1" dirty="0" smtClean="0">
                        <a:latin typeface="Cambria Math"/>
                      </a:rPr>
                      <m:t>𝑝</m:t>
                    </m:r>
                  </m:oMath>
                </a14:m>
                <a:r>
                  <a:rPr lang="en-US" dirty="0"/>
                  <a:t> and </a:t>
                </a:r>
                <a14:m>
                  <m:oMath xmlns:m="http://schemas.openxmlformats.org/officeDocument/2006/math">
                    <m:r>
                      <a:rPr lang="en-US" i="1" dirty="0" smtClean="0">
                        <a:latin typeface="Cambria Math"/>
                      </a:rPr>
                      <m:t>1−</m:t>
                    </m:r>
                    <m:r>
                      <a:rPr lang="en-US" i="1" dirty="0" smtClean="0">
                        <a:latin typeface="Cambria Math"/>
                      </a:rPr>
                      <m:t>𝑝</m:t>
                    </m:r>
                  </m:oMath>
                </a14:m>
                <a:r>
                  <a:rPr lang="en-US" dirty="0"/>
                  <a:t>, respectively.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741"/>
                </a:stretch>
              </a:blipFill>
            </p:spPr>
            <p:txBody>
              <a:bodyPr/>
              <a:lstStyle/>
              <a:p>
                <a:r>
                  <a:rPr lang="en-US">
                    <a:noFill/>
                  </a:rPr>
                  <a:t> </a:t>
                </a:r>
              </a:p>
            </p:txBody>
          </p:sp>
        </mc:Fallback>
      </mc:AlternateContent>
    </p:spTree>
    <p:extLst>
      <p:ext uri="{BB962C8B-B14F-4D97-AF65-F5344CB8AC3E}">
        <p14:creationId xmlns:p14="http://schemas.microsoft.com/office/powerpoint/2010/main" val="379791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Decision Tree(cont.)</a:t>
            </a:r>
          </a:p>
        </p:txBody>
      </p:sp>
      <p:sp>
        <p:nvSpPr>
          <p:cNvPr id="3" name="Content Placeholder 2"/>
          <p:cNvSpPr>
            <a:spLocks noGrp="1"/>
          </p:cNvSpPr>
          <p:nvPr>
            <p:ph idx="1"/>
          </p:nvPr>
        </p:nvSpPr>
        <p:spPr/>
        <p:txBody>
          <a:bodyPr/>
          <a:lstStyle/>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1752601"/>
            <a:ext cx="73056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57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Decision Tree(cont.)</a:t>
            </a:r>
          </a:p>
        </p:txBody>
      </p:sp>
      <p:sp>
        <p:nvSpPr>
          <p:cNvPr id="3" name="Content Placeholder 2"/>
          <p:cNvSpPr>
            <a:spLocks noGrp="1"/>
          </p:cNvSpPr>
          <p:nvPr>
            <p:ph idx="1"/>
          </p:nvPr>
        </p:nvSpPr>
        <p:spPr/>
        <p:txBody>
          <a:bodyPr>
            <a:normAutofit fontScale="85000" lnSpcReduction="10000"/>
          </a:bodyPr>
          <a:lstStyle/>
          <a:p>
            <a:r>
              <a:rPr lang="en-US" dirty="0"/>
              <a:t>Using the decision tree, we can calculate the following conditional probabilities:</a:t>
            </a:r>
          </a:p>
          <a:p>
            <a:r>
              <a:rPr lang="en-US" b="1" dirty="0"/>
              <a:t>P(Launch a </a:t>
            </a:r>
            <a:r>
              <a:rPr lang="en-US" b="1" dirty="0" err="1"/>
              <a:t>project|Stock</a:t>
            </a:r>
            <a:r>
              <a:rPr lang="en-US" b="1" dirty="0"/>
              <a:t> price increases) = 0.6 × 0.75 = 0.45</a:t>
            </a:r>
            <a:endParaRPr lang="en-US" dirty="0"/>
          </a:p>
          <a:p>
            <a:r>
              <a:rPr lang="en-US" b="1" dirty="0"/>
              <a:t>P(Do not </a:t>
            </a:r>
            <a:r>
              <a:rPr lang="en-US" b="1" dirty="0" err="1"/>
              <a:t>launch|Stock</a:t>
            </a:r>
            <a:r>
              <a:rPr lang="en-US" b="1" dirty="0"/>
              <a:t> price increases) = 0.4 × 0.30 = 0.12</a:t>
            </a:r>
            <a:endParaRPr lang="en-US" dirty="0"/>
          </a:p>
          <a:p>
            <a:pPr marL="0" indent="0">
              <a:buNone/>
            </a:pPr>
            <a:endParaRPr lang="en-US" dirty="0"/>
          </a:p>
          <a:p>
            <a:r>
              <a:rPr lang="en-US" dirty="0"/>
              <a:t>According to the total probability rule, the probability of a stock price increase is:</a:t>
            </a:r>
          </a:p>
          <a:p>
            <a:r>
              <a:rPr lang="en-US" b="1" dirty="0"/>
              <a:t>P(Stock price increases) = P(Launch a </a:t>
            </a:r>
            <a:r>
              <a:rPr lang="en-US" b="1" dirty="0" err="1"/>
              <a:t>project|Stock</a:t>
            </a:r>
            <a:r>
              <a:rPr lang="en-US" b="1" dirty="0"/>
              <a:t> price increases) + P(Do not </a:t>
            </a:r>
            <a:r>
              <a:rPr lang="en-US" b="1" dirty="0" err="1"/>
              <a:t>launch|Stock</a:t>
            </a:r>
            <a:r>
              <a:rPr lang="en-US" b="1" dirty="0"/>
              <a:t> price increases)</a:t>
            </a:r>
            <a:endParaRPr lang="en-US" dirty="0"/>
          </a:p>
          <a:p>
            <a:r>
              <a:rPr lang="en-US" b="1" dirty="0"/>
              <a:t>= 0.45 + 0.12 = 0.57</a:t>
            </a:r>
            <a:endParaRPr lang="en-US" dirty="0"/>
          </a:p>
          <a:p>
            <a:r>
              <a:rPr lang="en-US" dirty="0"/>
              <a:t> </a:t>
            </a:r>
          </a:p>
          <a:p>
            <a:r>
              <a:rPr lang="en-US" dirty="0"/>
              <a:t>Thus, there is a 57% probability that the company’s share price will increase.</a:t>
            </a:r>
          </a:p>
          <a:p>
            <a:endParaRPr lang="en-US" dirty="0"/>
          </a:p>
        </p:txBody>
      </p:sp>
    </p:spTree>
    <p:extLst>
      <p:ext uri="{BB962C8B-B14F-4D97-AF65-F5344CB8AC3E}">
        <p14:creationId xmlns:p14="http://schemas.microsoft.com/office/powerpoint/2010/main" val="27463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Law of Probability with Tabular Representation</a:t>
            </a:r>
          </a:p>
        </p:txBody>
      </p:sp>
      <p:sp>
        <p:nvSpPr>
          <p:cNvPr id="3" name="Content Placeholder 2"/>
          <p:cNvSpPr>
            <a:spLocks noGrp="1"/>
          </p:cNvSpPr>
          <p:nvPr>
            <p:ph idx="1"/>
          </p:nvPr>
        </p:nvSpPr>
        <p:spPr/>
        <p:txBody>
          <a:bodyPr>
            <a:normAutofit lnSpcReduction="10000"/>
          </a:bodyPr>
          <a:lstStyle/>
          <a:p>
            <a:r>
              <a:rPr lang="en-US" dirty="0"/>
              <a:t>The idea is the same as the tree, only  put the data into a table format.</a:t>
            </a:r>
          </a:p>
          <a:p>
            <a:r>
              <a:rPr lang="en-US" dirty="0"/>
              <a:t> This is less intuitive than the tree, even though it holds the same information. </a:t>
            </a:r>
          </a:p>
          <a:p>
            <a:r>
              <a:rPr lang="en-US" dirty="0"/>
              <a:t>This first table holds the information given in the question</a:t>
            </a:r>
          </a:p>
          <a:p>
            <a:r>
              <a:rPr lang="en-US" dirty="0"/>
              <a:t>Include all of the information, but that leads to complications in the next step (hence, it being less intuitive than the tree).</a:t>
            </a:r>
          </a:p>
          <a:p>
            <a:r>
              <a:rPr lang="en-US" dirty="0"/>
              <a:t>Next, the rows are multiplied to give joint probabilities:</a:t>
            </a:r>
            <a:br>
              <a:rPr lang="en-US" dirty="0"/>
            </a:br>
            <a:endParaRPr lang="en-US" dirty="0"/>
          </a:p>
          <a:p>
            <a:r>
              <a:rPr lang="en-US" dirty="0"/>
              <a:t>The total probability rule is the basis for Bayes Theorem.</a:t>
            </a:r>
          </a:p>
          <a:p>
            <a:endParaRPr lang="en-US" dirty="0"/>
          </a:p>
        </p:txBody>
      </p:sp>
    </p:spTree>
    <p:extLst>
      <p:ext uri="{BB962C8B-B14F-4D97-AF65-F5344CB8AC3E}">
        <p14:creationId xmlns:p14="http://schemas.microsoft.com/office/powerpoint/2010/main" val="184525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Tabular Format</a:t>
            </a:r>
          </a:p>
        </p:txBody>
      </p:sp>
      <p:sp>
        <p:nvSpPr>
          <p:cNvPr id="3" name="Content Placeholder 2"/>
          <p:cNvSpPr>
            <a:spLocks noGrp="1"/>
          </p:cNvSpPr>
          <p:nvPr>
            <p:ph idx="1"/>
          </p:nvPr>
        </p:nvSpPr>
        <p:spPr>
          <a:xfrm>
            <a:off x="1889125" y="1676401"/>
            <a:ext cx="8229600" cy="4525963"/>
          </a:xfrm>
        </p:spPr>
        <p:txBody>
          <a:bodyPr>
            <a:normAutofit/>
          </a:bodyPr>
          <a:lstStyle/>
          <a:p>
            <a:r>
              <a:rPr lang="en-US" sz="2000" dirty="0"/>
              <a:t>80% of people attend their primary care physician regularly; 35% of those people have no health problems crop up during the following year. Out of the 20% of people who don’t see their doctor regularly, only 5% have no health issues during the following year. What is the probability a random person will have no health problems in the following year?</a:t>
            </a:r>
          </a:p>
        </p:txBody>
      </p:sp>
      <p:pic>
        <p:nvPicPr>
          <p:cNvPr id="44034" name="Picture 2" descr="probability tabl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571500"/>
            <a:ext cx="43243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831432"/>
            <a:ext cx="6700837"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78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Tabular Format</a:t>
            </a:r>
          </a:p>
        </p:txBody>
      </p:sp>
      <p:sp>
        <p:nvSpPr>
          <p:cNvPr id="3" name="Content Placeholder 2"/>
          <p:cNvSpPr>
            <a:spLocks noGrp="1"/>
          </p:cNvSpPr>
          <p:nvPr>
            <p:ph idx="1"/>
          </p:nvPr>
        </p:nvSpPr>
        <p:spPr/>
        <p:txBody>
          <a:bodyPr/>
          <a:lstStyle/>
          <a:p>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8077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34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It is an instantiation of a Bernoulli event. </a:t>
                </a:r>
              </a:p>
              <a:p>
                <a:r>
                  <a:rPr lang="en-US" dirty="0"/>
                  <a:t>It is a probabilistic experiment that can have one of two outcomes, success (x = 1) or failure (x = 0), and in which the probability of success is </a:t>
                </a:r>
                <a:r>
                  <a:rPr lang="en-US" i="1" dirty="0"/>
                  <a:t>p</a:t>
                </a:r>
                <a:r>
                  <a:rPr lang="en-US" dirty="0"/>
                  <a:t>, which is referred as the Bernoulli probability parameter. </a:t>
                </a:r>
              </a:p>
              <a:p>
                <a:r>
                  <a:rPr lang="en-US" dirty="0"/>
                  <a:t>A sequence of Bernoulli trials is called a Bernoulli process.</a:t>
                </a:r>
              </a:p>
              <a:p>
                <a:r>
                  <a:rPr lang="en-US" dirty="0"/>
                  <a:t>Among other conclusions that could be reached, this means that for n trials, the probability of </a:t>
                </a:r>
                <a14:m>
                  <m:oMath xmlns:m="http://schemas.openxmlformats.org/officeDocument/2006/math">
                    <m:r>
                      <a:rPr lang="en-US" i="1" dirty="0" smtClean="0">
                        <a:latin typeface="Cambria Math"/>
                      </a:rPr>
                      <m:t>𝑛</m:t>
                    </m:r>
                  </m:oMath>
                </a14:m>
                <a:r>
                  <a:rPr lang="en-US" dirty="0"/>
                  <a:t> successes is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𝑝</m:t>
                        </m:r>
                      </m:e>
                      <m:sup>
                        <m:r>
                          <a:rPr lang="en-US" b="0" i="1" dirty="0" smtClean="0">
                            <a:latin typeface="Cambria Math"/>
                          </a:rPr>
                          <m:t>𝑛</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623"/>
                </a:stretch>
              </a:blipFill>
            </p:spPr>
            <p:txBody>
              <a:bodyPr/>
              <a:lstStyle/>
              <a:p>
                <a:r>
                  <a:rPr lang="en-IN">
                    <a:noFill/>
                  </a:rPr>
                  <a:t> </a:t>
                </a:r>
              </a:p>
            </p:txBody>
          </p:sp>
        </mc:Fallback>
      </mc:AlternateContent>
    </p:spTree>
    <p:extLst>
      <p:ext uri="{BB962C8B-B14F-4D97-AF65-F5344CB8AC3E}">
        <p14:creationId xmlns:p14="http://schemas.microsoft.com/office/powerpoint/2010/main" val="38150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Bernoulli Trial </a:t>
            </a:r>
          </a:p>
        </p:txBody>
      </p:sp>
      <p:sp>
        <p:nvSpPr>
          <p:cNvPr id="3" name="Content Placeholder 2"/>
          <p:cNvSpPr>
            <a:spLocks noGrp="1"/>
          </p:cNvSpPr>
          <p:nvPr>
            <p:ph idx="1"/>
          </p:nvPr>
        </p:nvSpPr>
        <p:spPr/>
        <p:txBody>
          <a:bodyPr>
            <a:normAutofit/>
          </a:bodyPr>
          <a:lstStyle/>
          <a:p>
            <a:r>
              <a:rPr lang="en-US" dirty="0"/>
              <a:t>An example of a Bernoulli trial is the inspection of a random item from a production line with the possible result that the item could be acceptable or faulty. </a:t>
            </a:r>
          </a:p>
          <a:p>
            <a:r>
              <a:rPr lang="en-US" dirty="0"/>
              <a:t>In the dice rolling example, a double six die roll would be your “success” and everything else rolled would be considered a “failure.”</a:t>
            </a:r>
          </a:p>
          <a:p>
            <a:endParaRPr lang="en-US" dirty="0"/>
          </a:p>
        </p:txBody>
      </p:sp>
    </p:spTree>
    <p:extLst>
      <p:ext uri="{BB962C8B-B14F-4D97-AF65-F5344CB8AC3E}">
        <p14:creationId xmlns:p14="http://schemas.microsoft.com/office/powerpoint/2010/main" val="36472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Bernoulli Trial</a:t>
            </a:r>
          </a:p>
        </p:txBody>
      </p:sp>
      <p:sp>
        <p:nvSpPr>
          <p:cNvPr id="3" name="Content Placeholder 2"/>
          <p:cNvSpPr>
            <a:spLocks noGrp="1"/>
          </p:cNvSpPr>
          <p:nvPr>
            <p:ph idx="1"/>
          </p:nvPr>
        </p:nvSpPr>
        <p:spPr/>
        <p:txBody>
          <a:bodyPr>
            <a:normAutofit/>
          </a:bodyPr>
          <a:lstStyle/>
          <a:p>
            <a:r>
              <a:rPr lang="en-US" dirty="0"/>
              <a:t>Bernoulli trials are usually phrased in terms of </a:t>
            </a:r>
            <a:r>
              <a:rPr lang="en-US" b="1" dirty="0"/>
              <a:t>success </a:t>
            </a:r>
            <a:r>
              <a:rPr lang="en-US" dirty="0"/>
              <a:t>and </a:t>
            </a:r>
            <a:r>
              <a:rPr lang="en-US" b="1" dirty="0"/>
              <a:t>failure</a:t>
            </a:r>
            <a:r>
              <a:rPr lang="en-US" dirty="0"/>
              <a:t>. </a:t>
            </a:r>
          </a:p>
          <a:p>
            <a:r>
              <a:rPr lang="en-US" dirty="0"/>
              <a:t>The Bernoulli trial is a basic building block for other discrete distributions such as the binomial, Pascal, geometric, and negative binomial.</a:t>
            </a:r>
          </a:p>
        </p:txBody>
      </p:sp>
    </p:spTree>
    <p:extLst>
      <p:ext uri="{BB962C8B-B14F-4D97-AF65-F5344CB8AC3E}">
        <p14:creationId xmlns:p14="http://schemas.microsoft.com/office/powerpoint/2010/main" val="257429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p:sp>
        <p:nvSpPr>
          <p:cNvPr id="3" name="Content Placeholder 2"/>
          <p:cNvSpPr>
            <a:spLocks noGrp="1"/>
          </p:cNvSpPr>
          <p:nvPr>
            <p:ph idx="1"/>
          </p:nvPr>
        </p:nvSpPr>
        <p:spPr/>
        <p:txBody>
          <a:bodyPr>
            <a:normAutofit/>
          </a:bodyPr>
          <a:lstStyle/>
          <a:p>
            <a:r>
              <a:rPr lang="en-US" dirty="0"/>
              <a:t>A Bernoulli distribution is the pair of probabilities of a Bernoulli event, which is too simple to be interesting. </a:t>
            </a:r>
          </a:p>
          <a:p>
            <a:r>
              <a:rPr lang="en-US" dirty="0"/>
              <a:t>It is implicitly used in “yes-no” decision processes where the choice occurs with the same probability from trial to trial and can be case in the same kind of mathematical notation used to describe more complex distributions.</a:t>
            </a:r>
          </a:p>
        </p:txBody>
      </p:sp>
    </p:spTree>
    <p:extLst>
      <p:ext uri="{BB962C8B-B14F-4D97-AF65-F5344CB8AC3E}">
        <p14:creationId xmlns:p14="http://schemas.microsoft.com/office/powerpoint/2010/main" val="94711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expected value of the distribution is given </a:t>
                </a:r>
              </a:p>
              <a:p>
                <a:pPr marL="0" indent="0">
                  <a:buNone/>
                </a:pPr>
                <a14:m>
                  <m:oMathPara xmlns:m="http://schemas.openxmlformats.org/officeDocument/2006/math">
                    <m:oMathParaPr>
                      <m:jc m:val="centerGroup"/>
                    </m:oMathParaPr>
                    <m:oMath xmlns:m="http://schemas.openxmlformats.org/officeDocument/2006/math">
                      <m:r>
                        <m:rPr>
                          <m:nor/>
                        </m:rPr>
                        <a:rPr lang="en-US" dirty="0" smtClean="0"/>
                        <m:t>E</m:t>
                      </m:r>
                      <m:r>
                        <m:rPr>
                          <m:nor/>
                        </m:rPr>
                        <a:rPr lang="en-US" dirty="0" smtClean="0"/>
                        <m:t>(</m:t>
                      </m:r>
                      <m:r>
                        <m:rPr>
                          <m:nor/>
                        </m:rPr>
                        <a:rPr lang="en-US" dirty="0" smtClean="0"/>
                        <m:t>X</m:t>
                      </m:r>
                      <m:r>
                        <m:rPr>
                          <m:nor/>
                        </m:rPr>
                        <a:rPr lang="en-US" dirty="0" smtClean="0"/>
                        <m:t>)=(1−</m:t>
                      </m:r>
                      <m:r>
                        <m:rPr>
                          <m:nor/>
                        </m:rPr>
                        <a:rPr lang="en-US" dirty="0" smtClean="0"/>
                        <m:t>p</m:t>
                      </m:r>
                      <m:r>
                        <m:rPr>
                          <m:nor/>
                        </m:rPr>
                        <a:rPr lang="en-US" dirty="0" smtClean="0"/>
                        <m:t>).0+</m:t>
                      </m:r>
                      <m:r>
                        <m:rPr>
                          <m:nor/>
                        </m:rPr>
                        <a:rPr lang="en-US" dirty="0" smtClean="0"/>
                        <m:t>p</m:t>
                      </m:r>
                      <m:r>
                        <m:rPr>
                          <m:nor/>
                        </m:rPr>
                        <a:rPr lang="en-US" dirty="0" smtClean="0"/>
                        <m:t>.1−</m:t>
                      </m:r>
                      <m:r>
                        <m:rPr>
                          <m:nor/>
                        </m:rPr>
                        <a:rPr lang="en-US" dirty="0" smtClean="0"/>
                        <m:t>p</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630"/>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11210"/>
            <a:ext cx="3124200" cy="1584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8" y="4495800"/>
            <a:ext cx="2286000" cy="222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29400" y="2946689"/>
            <a:ext cx="3371436" cy="369332"/>
          </a:xfrm>
          <a:prstGeom prst="rect">
            <a:avLst/>
          </a:prstGeom>
          <a:noFill/>
        </p:spPr>
        <p:txBody>
          <a:bodyPr wrap="none" rtlCol="0">
            <a:spAutoFit/>
          </a:bodyPr>
          <a:lstStyle/>
          <a:p>
            <a:r>
              <a:rPr lang="en-US" dirty="0"/>
              <a:t>The standard deviation is given by</a:t>
            </a:r>
          </a:p>
        </p:txBody>
      </p:sp>
      <mc:AlternateContent xmlns:mc="http://schemas.openxmlformats.org/markup-compatibility/2006">
        <mc:Choice xmlns:a14="http://schemas.microsoft.com/office/drawing/2010/main" Requires="a14">
          <p:sp>
            <p:nvSpPr>
              <p:cNvPr id="6" name="TextBox 5"/>
              <p:cNvSpPr txBox="1"/>
              <p:nvPr/>
            </p:nvSpPr>
            <p:spPr>
              <a:xfrm>
                <a:off x="7476918" y="3536168"/>
                <a:ext cx="1676400" cy="4277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a:rPr>
                            <m:t>𝑝</m:t>
                          </m:r>
                          <m:r>
                            <a:rPr lang="en-US" i="1">
                              <a:latin typeface="Cambria Math"/>
                            </a:rPr>
                            <m:t>.(1−</m:t>
                          </m:r>
                          <m:r>
                            <a:rPr lang="en-US" i="1">
                              <a:latin typeface="Cambria Math"/>
                            </a:rPr>
                            <m:t>𝑝</m:t>
                          </m:r>
                          <m:r>
                            <a:rPr lang="en-US" i="1">
                              <a:latin typeface="Cambria Math"/>
                            </a:rPr>
                            <m:t>)</m:t>
                          </m:r>
                        </m:e>
                      </m:rad>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476918" y="3536168"/>
                <a:ext cx="1676400" cy="427746"/>
              </a:xfrm>
              <a:prstGeom prst="rect">
                <a:avLst/>
              </a:prstGeom>
              <a:blipFill>
                <a:blip r:embed="rId5"/>
                <a:stretch>
                  <a:fillRect b="-10000"/>
                </a:stretch>
              </a:blipFill>
            </p:spPr>
            <p:txBody>
              <a:bodyPr/>
              <a:lstStyle/>
              <a:p>
                <a:r>
                  <a:rPr lang="en-IN">
                    <a:noFill/>
                  </a:rPr>
                  <a:t> </a:t>
                </a:r>
              </a:p>
            </p:txBody>
          </p:sp>
        </mc:Fallback>
      </mc:AlternateContent>
    </p:spTree>
    <p:extLst>
      <p:ext uri="{BB962C8B-B14F-4D97-AF65-F5344CB8AC3E}">
        <p14:creationId xmlns:p14="http://schemas.microsoft.com/office/powerpoint/2010/main" val="195905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Sampling from a discrete distribution, requires a function that corresponds to the distribution function of a continuous distribution </a:t>
                </a:r>
                <a14:m>
                  <m:oMath xmlns:m="http://schemas.openxmlformats.org/officeDocument/2006/math">
                    <m:r>
                      <a:rPr lang="en-US" i="1" dirty="0" smtClean="0">
                        <a:latin typeface="Cambria Math"/>
                      </a:rPr>
                      <m:t>𝑓</m:t>
                    </m:r>
                  </m:oMath>
                </a14:m>
                <a:r>
                  <a:rPr lang="en-US" dirty="0"/>
                  <a:t> given by</a:t>
                </a:r>
              </a:p>
              <a:p>
                <a:pPr marL="0" indent="0">
                  <a:buNone/>
                </a:pPr>
                <a:endParaRPr lang="en-US" dirty="0"/>
              </a:p>
              <a:p>
                <a:r>
                  <a:rPr lang="en-US" dirty="0"/>
                  <a:t>This is given by the mass function </a:t>
                </a:r>
                <a14:m>
                  <m:oMath xmlns:m="http://schemas.openxmlformats.org/officeDocument/2006/math">
                    <m:r>
                      <a:rPr lang="en-US" i="1" dirty="0" smtClean="0">
                        <a:latin typeface="Cambria Math"/>
                      </a:rPr>
                      <m:t>𝐹</m:t>
                    </m:r>
                    <m:r>
                      <a:rPr lang="en-US" i="1" dirty="0" smtClean="0">
                        <a:latin typeface="Cambria Math"/>
                      </a:rPr>
                      <m:t>(</m:t>
                    </m:r>
                    <m:r>
                      <a:rPr lang="en-US" i="1" dirty="0" smtClean="0">
                        <a:latin typeface="Cambria Math"/>
                      </a:rPr>
                      <m:t>𝑥</m:t>
                    </m:r>
                    <m:r>
                      <a:rPr lang="en-US" i="1" dirty="0" smtClean="0">
                        <a:latin typeface="Cambria Math"/>
                      </a:rPr>
                      <m:t>)</m:t>
                    </m:r>
                  </m:oMath>
                </a14:m>
                <a:r>
                  <a:rPr lang="en-US" dirty="0"/>
                  <a:t> of the distribution, which is the step function obtained from the cumulative (discrete) distribution given by the sequence of partial sums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IN">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2971801"/>
            <a:ext cx="16621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5638800"/>
            <a:ext cx="114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69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Distribution</a:t>
            </a:r>
          </a:p>
        </p:txBody>
      </p:sp>
      <p:sp>
        <p:nvSpPr>
          <p:cNvPr id="3" name="Content Placeholder 2"/>
          <p:cNvSpPr>
            <a:spLocks noGrp="1"/>
          </p:cNvSpPr>
          <p:nvPr>
            <p:ph idx="1"/>
          </p:nvPr>
        </p:nvSpPr>
        <p:spPr/>
        <p:txBody>
          <a:bodyPr/>
          <a:lstStyle/>
          <a:p>
            <a:r>
              <a:rPr lang="en-US" dirty="0"/>
              <a:t>For the Bernoulli distribution, F(x) has the construction</a:t>
            </a:r>
          </a:p>
          <a:p>
            <a:endParaRPr lang="en-US" dirty="0"/>
          </a:p>
          <a:p>
            <a:r>
              <a:rPr lang="en-US" dirty="0"/>
              <a:t>which is an increasing function (an so can be inverted in the same manner </a:t>
            </a:r>
            <a:r>
              <a:rPr lang="en-US" dirty="0" err="1"/>
              <a:t>asfor</a:t>
            </a:r>
            <a:r>
              <a:rPr lang="en-US" dirty="0"/>
              <a:t> continuous distributions). Graphically, F(x) looks like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133600"/>
            <a:ext cx="2705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4648200"/>
            <a:ext cx="36099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88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1531</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Session 11</vt:lpstr>
      <vt:lpstr>Bernoulli Event</vt:lpstr>
      <vt:lpstr>Bernoulli Trial</vt:lpstr>
      <vt:lpstr>Example of Bernoulli Trial </vt:lpstr>
      <vt:lpstr>Why Bernoulli Trial</vt:lpstr>
      <vt:lpstr>Bernoulli Distribution</vt:lpstr>
      <vt:lpstr>Bernoulli Distribution</vt:lpstr>
      <vt:lpstr>Bernoulli Distribution</vt:lpstr>
      <vt:lpstr>Bernoulli Distribution</vt:lpstr>
      <vt:lpstr>Bernoulli Distribution</vt:lpstr>
      <vt:lpstr>Python Code for Bernoulli Distribution</vt:lpstr>
      <vt:lpstr>Law of Total Probability</vt:lpstr>
      <vt:lpstr>Importance of Law of Total Probability</vt:lpstr>
      <vt:lpstr>Application of Law of Total Probability</vt:lpstr>
      <vt:lpstr>Example</vt:lpstr>
      <vt:lpstr>Example(cont.)</vt:lpstr>
      <vt:lpstr>Example(cont.)</vt:lpstr>
      <vt:lpstr>Decision Tree </vt:lpstr>
      <vt:lpstr>Example with Decision Tree</vt:lpstr>
      <vt:lpstr>Example with Decision Tree(cont.)</vt:lpstr>
      <vt:lpstr>Example with Decision Tree(cont.)</vt:lpstr>
      <vt:lpstr>Law of Probability with Tabular Representation</vt:lpstr>
      <vt:lpstr>Example with Tabular Format</vt:lpstr>
      <vt:lpstr>Example with Tabular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11</dc:title>
  <dc:creator>Dr.Vithya Ganesan</dc:creator>
  <cp:lastModifiedBy>Dr.Vithya Ganesan</cp:lastModifiedBy>
  <cp:revision>1</cp:revision>
  <dcterms:created xsi:type="dcterms:W3CDTF">2020-12-08T11:04:43Z</dcterms:created>
  <dcterms:modified xsi:type="dcterms:W3CDTF">2020-12-08T11:05:04Z</dcterms:modified>
</cp:coreProperties>
</file>