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450" r:id="rId2"/>
    <p:sldId id="329" r:id="rId3"/>
    <p:sldId id="465" r:id="rId4"/>
    <p:sldId id="464" r:id="rId5"/>
    <p:sldId id="379" r:id="rId6"/>
    <p:sldId id="384" r:id="rId7"/>
    <p:sldId id="389" r:id="rId8"/>
    <p:sldId id="393" r:id="rId9"/>
    <p:sldId id="385" r:id="rId10"/>
    <p:sldId id="386" r:id="rId11"/>
    <p:sldId id="486" r:id="rId12"/>
    <p:sldId id="382" r:id="rId13"/>
    <p:sldId id="395" r:id="rId14"/>
    <p:sldId id="487" r:id="rId15"/>
    <p:sldId id="335" r:id="rId16"/>
    <p:sldId id="333" r:id="rId17"/>
    <p:sldId id="336" r:id="rId18"/>
    <p:sldId id="337" r:id="rId19"/>
    <p:sldId id="338" r:id="rId20"/>
    <p:sldId id="339" r:id="rId21"/>
    <p:sldId id="340" r:id="rId22"/>
    <p:sldId id="341" r:id="rId23"/>
    <p:sldId id="489" r:id="rId24"/>
    <p:sldId id="488" r:id="rId25"/>
    <p:sldId id="4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ADCEC-1F78-4D26-A9BD-93BADE5046A1}" type="datetimeFigureOut">
              <a:rPr lang="en-IN" smtClean="0"/>
              <a:t>08-12-2020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57D51-2902-48B6-9FD8-D99C11E8DC04}" type="slidenum">
              <a:rPr lang="en-IN" smtClean="0"/>
              <a:t>‹#›</a:t>
            </a:fld>
            <a:endParaRPr lang="en-IN"/>
          </a:p>
        </p:txBody>
      </p:sp>
    </p:spTree>
    <p:extLst>
      <p:ext uri="{BB962C8B-B14F-4D97-AF65-F5344CB8AC3E}">
        <p14:creationId xmlns:p14="http://schemas.microsoft.com/office/powerpoint/2010/main" val="347624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AEDD7-635A-44BB-B9C7-7C094D99CBCC}" type="slidenum">
              <a:rPr lang="en-US"/>
              <a:pPr/>
              <a:t>15</a:t>
            </a:fld>
            <a:endParaRPr lang="en-US"/>
          </a:p>
        </p:txBody>
      </p:sp>
      <p:sp>
        <p:nvSpPr>
          <p:cNvPr id="1239042" name="Rectangle 2"/>
          <p:cNvSpPr>
            <a:spLocks noGrp="1" noRot="1" noChangeAspect="1" noChangeArrowheads="1" noTextEdit="1"/>
          </p:cNvSpPr>
          <p:nvPr>
            <p:ph type="sldImg"/>
          </p:nvPr>
        </p:nvSpPr>
        <p:spPr>
          <a:xfrm>
            <a:off x="1146175" y="688975"/>
            <a:ext cx="4565650" cy="3424238"/>
          </a:xfrm>
          <a:ln w="12700" cap="flat"/>
        </p:spPr>
      </p:sp>
      <p:sp>
        <p:nvSpPr>
          <p:cNvPr id="1239043" name="Rectangle 3"/>
          <p:cNvSpPr>
            <a:spLocks noGrp="1" noChangeArrowheads="1"/>
          </p:cNvSpPr>
          <p:nvPr>
            <p:ph type="body" idx="1"/>
          </p:nvPr>
        </p:nvSpPr>
        <p:spPr>
          <a:xfrm>
            <a:off x="914824" y="4341883"/>
            <a:ext cx="5028353" cy="4114959"/>
          </a:xfrm>
          <a:ln/>
        </p:spPr>
        <p:txBody>
          <a:bodyPr lIns="92434" tIns="46218" rIns="92434" bIns="46218"/>
          <a:lstStyle/>
          <a:p>
            <a:endParaRPr lang="en-US" altLang="en-US" sz="1400" b="1">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1B32C-571D-411F-8B2E-426B3023B4B3}" type="slidenum">
              <a:rPr lang="en-US"/>
              <a:pPr/>
              <a:t>16</a:t>
            </a:fld>
            <a:endParaRPr lang="en-US"/>
          </a:p>
        </p:txBody>
      </p:sp>
      <p:sp>
        <p:nvSpPr>
          <p:cNvPr id="1090562" name="Rectangle 2"/>
          <p:cNvSpPr>
            <a:spLocks noGrp="1" noRot="1" noChangeAspect="1" noChangeArrowheads="1" noTextEdit="1"/>
          </p:cNvSpPr>
          <p:nvPr>
            <p:ph type="sldImg"/>
          </p:nvPr>
        </p:nvSpPr>
        <p:spPr>
          <a:xfrm>
            <a:off x="1146175" y="688975"/>
            <a:ext cx="4565650" cy="3424238"/>
          </a:xfrm>
          <a:ln w="12700" cap="flat"/>
        </p:spPr>
      </p:sp>
      <p:sp>
        <p:nvSpPr>
          <p:cNvPr id="1090563" name="Rectangle 3"/>
          <p:cNvSpPr>
            <a:spLocks noGrp="1" noChangeArrowheads="1"/>
          </p:cNvSpPr>
          <p:nvPr>
            <p:ph type="body" idx="1"/>
          </p:nvPr>
        </p:nvSpPr>
        <p:spPr>
          <a:xfrm>
            <a:off x="914824" y="4341883"/>
            <a:ext cx="5028353" cy="4114959"/>
          </a:xfrm>
          <a:ln/>
        </p:spPr>
        <p:txBody>
          <a:bodyPr lIns="92434" tIns="46218" rIns="92434" bIns="46218"/>
          <a:lstStyle/>
          <a:p>
            <a:endParaRPr lang="en-US" altLang="en-US" sz="1400" b="1">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5271-44FB-4037-9655-83DF481852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4DA016-5A3D-4A9D-BDE4-F85B37428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3C18CA-4A53-452F-A135-AD3B2E07A2D4}"/>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5" name="Footer Placeholder 4">
            <a:extLst>
              <a:ext uri="{FF2B5EF4-FFF2-40B4-BE49-F238E27FC236}">
                <a16:creationId xmlns:a16="http://schemas.microsoft.com/office/drawing/2014/main" id="{5E18FF9B-9D74-445A-AFF5-0ADBE1A72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28A1F-892D-486B-8171-6141F6FE7937}"/>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74278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A9BC-FC07-4B5B-938F-720291847B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B7A52-A6FC-425E-8E75-592B0D48F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92F51-0784-43E2-949F-4EAA005429F5}"/>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5" name="Footer Placeholder 4">
            <a:extLst>
              <a:ext uri="{FF2B5EF4-FFF2-40B4-BE49-F238E27FC236}">
                <a16:creationId xmlns:a16="http://schemas.microsoft.com/office/drawing/2014/main" id="{D98BF20B-AD74-414C-93E2-638888CFF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223DD-9F02-45DE-91C2-EA0FF21D08AA}"/>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51150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AD980-1D8E-4DB6-8976-5C8E2B790A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425BFB-EAAA-48A5-893D-86A21906BE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71A3B0-36B8-441F-A037-EE4565F39D51}"/>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5" name="Footer Placeholder 4">
            <a:extLst>
              <a:ext uri="{FF2B5EF4-FFF2-40B4-BE49-F238E27FC236}">
                <a16:creationId xmlns:a16="http://schemas.microsoft.com/office/drawing/2014/main" id="{7EEE1BDB-676F-43EA-ABCE-47827BE326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FF223-ABAE-4D4E-AF1C-5E0FD679DAE2}"/>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2179474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990600"/>
          </a:xfrm>
        </p:spPr>
        <p:txBody>
          <a:bodyPr/>
          <a:lstStyle/>
          <a:p>
            <a:r>
              <a:rPr lang="en-US"/>
              <a:t>Click to edit Master title style</a:t>
            </a:r>
          </a:p>
        </p:txBody>
      </p:sp>
      <p:sp>
        <p:nvSpPr>
          <p:cNvPr id="3" name="Table Placeholder 2"/>
          <p:cNvSpPr>
            <a:spLocks noGrp="1"/>
          </p:cNvSpPr>
          <p:nvPr>
            <p:ph type="tbl" idx="1"/>
          </p:nvPr>
        </p:nvSpPr>
        <p:spPr>
          <a:xfrm>
            <a:off x="304800" y="1371600"/>
            <a:ext cx="11582400" cy="457200"/>
          </a:xfrm>
        </p:spPr>
        <p:txBody>
          <a:bodyPr/>
          <a:lstStyle/>
          <a:p>
            <a:endParaRPr lang="en-US"/>
          </a:p>
        </p:txBody>
      </p:sp>
    </p:spTree>
    <p:extLst>
      <p:ext uri="{BB962C8B-B14F-4D97-AF65-F5344CB8AC3E}">
        <p14:creationId xmlns:p14="http://schemas.microsoft.com/office/powerpoint/2010/main" val="333612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765D-B990-462A-9584-CE21694D63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D063B3-7386-4A26-A79A-F22AF832E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9831C-B9F8-4A9B-AC96-574DB43A8242}"/>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5" name="Footer Placeholder 4">
            <a:extLst>
              <a:ext uri="{FF2B5EF4-FFF2-40B4-BE49-F238E27FC236}">
                <a16:creationId xmlns:a16="http://schemas.microsoft.com/office/drawing/2014/main" id="{E78D5578-860B-4A11-B577-47BBAEA1B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ADEB5-3BE3-4CF9-AF1F-B5C22A4EBFF9}"/>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393640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9808-BEF8-4754-8E22-C3DED84F1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D82AAA-9363-4F49-8849-73D9C5524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6E8BE2-F8D6-462B-87C3-DC227BC30B23}"/>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5" name="Footer Placeholder 4">
            <a:extLst>
              <a:ext uri="{FF2B5EF4-FFF2-40B4-BE49-F238E27FC236}">
                <a16:creationId xmlns:a16="http://schemas.microsoft.com/office/drawing/2014/main" id="{96E4BDA4-A1B2-4308-9B53-E42444BB9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D281E-2D3A-4CDA-A69F-162CB3509149}"/>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369777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A288-8A2B-4C26-BAF1-350D23F004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936513-FAAB-489A-A495-6445CD798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9764AF-9EB7-4FC1-BA18-BD1E2F7BB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583E52-B885-40A3-9BB1-E39115266639}"/>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6" name="Footer Placeholder 5">
            <a:extLst>
              <a:ext uri="{FF2B5EF4-FFF2-40B4-BE49-F238E27FC236}">
                <a16:creationId xmlns:a16="http://schemas.microsoft.com/office/drawing/2014/main" id="{EB3E53D2-9A91-46D2-9E13-9D44A1C0B7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C3671-F559-4FBA-B5A8-403F6F7DE0BF}"/>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330906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60AE-2260-4C17-BB71-BAD66919DC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D8FDBF-DF6D-4159-8E75-B7286C7DC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5CAC6-E686-4CCE-A90E-CD3A72D323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64828D-A847-4369-8851-7F3B9D59A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1C855-01EC-4BF0-99DB-66671643B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EA643A-46E8-4E31-BAF7-9AD83499A5CA}"/>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8" name="Footer Placeholder 7">
            <a:extLst>
              <a:ext uri="{FF2B5EF4-FFF2-40B4-BE49-F238E27FC236}">
                <a16:creationId xmlns:a16="http://schemas.microsoft.com/office/drawing/2014/main" id="{808FE91B-0EC3-4C8F-B1EB-174B85DA6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99A547-9795-4F8F-BEE1-1A517F202FAF}"/>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408956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F479-CF4B-45DB-83DD-BBFBB7F10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187833-81C9-47C2-88C7-ECD2CDBE9ABE}"/>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4" name="Footer Placeholder 3">
            <a:extLst>
              <a:ext uri="{FF2B5EF4-FFF2-40B4-BE49-F238E27FC236}">
                <a16:creationId xmlns:a16="http://schemas.microsoft.com/office/drawing/2014/main" id="{F71CF39A-F5BD-457D-A107-1E24704472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A8D782-AC3A-49FE-AFE1-FC03BCE6901D}"/>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28002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9883D-E505-4517-9447-936CE61855FA}"/>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3" name="Footer Placeholder 2">
            <a:extLst>
              <a:ext uri="{FF2B5EF4-FFF2-40B4-BE49-F238E27FC236}">
                <a16:creationId xmlns:a16="http://schemas.microsoft.com/office/drawing/2014/main" id="{68963EC9-444C-4114-A6EB-6A4262480C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EADFC0-F2E8-4A7C-9669-705099EF3B0D}"/>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312293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BC45-519A-4B89-B25D-7891208F6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14A86F-2817-4886-B26C-AF754010E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BF668-5DF6-42C4-B3D6-BD2249B5E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CD0F4-0ECB-4F0B-BD7D-D8F9846BCD91}"/>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6" name="Footer Placeholder 5">
            <a:extLst>
              <a:ext uri="{FF2B5EF4-FFF2-40B4-BE49-F238E27FC236}">
                <a16:creationId xmlns:a16="http://schemas.microsoft.com/office/drawing/2014/main" id="{CB5C8D9F-AA26-4511-B211-61664EEE0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E4D5C7-DFCA-4400-A58F-29522A5635B2}"/>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101010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75DF-0B88-47DD-B447-1F620B8FF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3351C7-4C3C-4CFB-BC9F-C2B0E2CCD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795CF4-D9C6-4C5D-94E7-E4F8DD3AE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1313B-071A-47F4-9829-B8704F77C733}"/>
              </a:ext>
            </a:extLst>
          </p:cNvPr>
          <p:cNvSpPr>
            <a:spLocks noGrp="1"/>
          </p:cNvSpPr>
          <p:nvPr>
            <p:ph type="dt" sz="half" idx="10"/>
          </p:nvPr>
        </p:nvSpPr>
        <p:spPr/>
        <p:txBody>
          <a:bodyPr/>
          <a:lstStyle/>
          <a:p>
            <a:fld id="{FE6BC5BE-9740-4525-8FED-A63C46F62726}" type="datetimeFigureOut">
              <a:rPr lang="en-IN" smtClean="0"/>
              <a:t>08-12-2020</a:t>
            </a:fld>
            <a:endParaRPr lang="en-IN"/>
          </a:p>
        </p:txBody>
      </p:sp>
      <p:sp>
        <p:nvSpPr>
          <p:cNvPr id="6" name="Footer Placeholder 5">
            <a:extLst>
              <a:ext uri="{FF2B5EF4-FFF2-40B4-BE49-F238E27FC236}">
                <a16:creationId xmlns:a16="http://schemas.microsoft.com/office/drawing/2014/main" id="{62E4216B-183B-4044-9EE1-1BBEE3B1B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97624C-D7AF-4D24-9B36-BE689F91F3CD}"/>
              </a:ext>
            </a:extLst>
          </p:cNvPr>
          <p:cNvSpPr>
            <a:spLocks noGrp="1"/>
          </p:cNvSpPr>
          <p:nvPr>
            <p:ph type="sldNum" sz="quarter" idx="12"/>
          </p:nvPr>
        </p:nvSpPr>
        <p:spPr/>
        <p:txBody>
          <a:bodyPr/>
          <a:lstStyle/>
          <a:p>
            <a:fld id="{4B34428C-89AA-4635-8F5E-D08891FE06ED}" type="slidenum">
              <a:rPr lang="en-IN" smtClean="0"/>
              <a:t>‹#›</a:t>
            </a:fld>
            <a:endParaRPr lang="en-IN"/>
          </a:p>
        </p:txBody>
      </p:sp>
    </p:spTree>
    <p:extLst>
      <p:ext uri="{BB962C8B-B14F-4D97-AF65-F5344CB8AC3E}">
        <p14:creationId xmlns:p14="http://schemas.microsoft.com/office/powerpoint/2010/main" val="335290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A5F45-48C5-4A11-B0B7-11E025557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4D0389-F23A-44CD-8264-B6856505E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9743A-D9A2-43C5-A6E3-DE05F717F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BC5BE-9740-4525-8FED-A63C46F62726}" type="datetimeFigureOut">
              <a:rPr lang="en-IN" smtClean="0"/>
              <a:t>08-12-2020</a:t>
            </a:fld>
            <a:endParaRPr lang="en-IN"/>
          </a:p>
        </p:txBody>
      </p:sp>
      <p:sp>
        <p:nvSpPr>
          <p:cNvPr id="5" name="Footer Placeholder 4">
            <a:extLst>
              <a:ext uri="{FF2B5EF4-FFF2-40B4-BE49-F238E27FC236}">
                <a16:creationId xmlns:a16="http://schemas.microsoft.com/office/drawing/2014/main" id="{3205EE0B-3D15-4293-AF84-05576A314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878FBD-01E1-427B-8199-2F427B083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4428C-89AA-4635-8F5E-D08891FE06ED}" type="slidenum">
              <a:rPr lang="en-IN" smtClean="0"/>
              <a:t>‹#›</a:t>
            </a:fld>
            <a:endParaRPr lang="en-IN"/>
          </a:p>
        </p:txBody>
      </p:sp>
    </p:spTree>
    <p:extLst>
      <p:ext uri="{BB962C8B-B14F-4D97-AF65-F5344CB8AC3E}">
        <p14:creationId xmlns:p14="http://schemas.microsoft.com/office/powerpoint/2010/main" val="3369255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10</a:t>
            </a:r>
          </a:p>
        </p:txBody>
      </p:sp>
      <p:sp>
        <p:nvSpPr>
          <p:cNvPr id="3" name="Content Placeholder 2"/>
          <p:cNvSpPr>
            <a:spLocks noGrp="1"/>
          </p:cNvSpPr>
          <p:nvPr>
            <p:ph idx="1"/>
          </p:nvPr>
        </p:nvSpPr>
        <p:spPr/>
        <p:txBody>
          <a:bodyPr/>
          <a:lstStyle/>
          <a:p>
            <a:r>
              <a:rPr lang="en-IN" dirty="0"/>
              <a:t>Probability </a:t>
            </a:r>
          </a:p>
          <a:p>
            <a:r>
              <a:rPr lang="en-IN" dirty="0"/>
              <a:t>Independence</a:t>
            </a:r>
          </a:p>
          <a:p>
            <a:r>
              <a:rPr lang="en-IN" dirty="0"/>
              <a:t>Pairwise independence</a:t>
            </a:r>
            <a:endParaRPr lang="en-US" dirty="0"/>
          </a:p>
          <a:p>
            <a:r>
              <a:rPr lang="en-IN" dirty="0"/>
              <a:t>Mutual independence</a:t>
            </a:r>
            <a:endParaRPr lang="en-US" dirty="0"/>
          </a:p>
        </p:txBody>
      </p:sp>
    </p:spTree>
    <p:extLst>
      <p:ext uri="{BB962C8B-B14F-4D97-AF65-F5344CB8AC3E}">
        <p14:creationId xmlns:p14="http://schemas.microsoft.com/office/powerpoint/2010/main" val="259223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 for Data</a:t>
            </a:r>
          </a:p>
        </p:txBody>
      </p:sp>
      <p:sp>
        <p:nvSpPr>
          <p:cNvPr id="3" name="Content Placeholder 2"/>
          <p:cNvSpPr>
            <a:spLocks noGrp="1"/>
          </p:cNvSpPr>
          <p:nvPr>
            <p:ph idx="1"/>
          </p:nvPr>
        </p:nvSpPr>
        <p:spPr/>
        <p:txBody>
          <a:bodyPr>
            <a:normAutofit/>
          </a:bodyPr>
          <a:lstStyle/>
          <a:p>
            <a:r>
              <a:rPr lang="en-US" dirty="0"/>
              <a:t>Statistical Analysis is the science of the exploration of the collection of large datasets to find different hidden patterns and trends. </a:t>
            </a:r>
          </a:p>
          <a:p>
            <a:r>
              <a:rPr lang="en-US" dirty="0"/>
              <a:t>These types of analyses are used in every sort of data for example in research and multiple industries, etc. so as to </a:t>
            </a:r>
          </a:p>
          <a:p>
            <a:r>
              <a:rPr lang="en-US" dirty="0"/>
              <a:t>Come to decisions that are to be modeled. </a:t>
            </a:r>
          </a:p>
        </p:txBody>
      </p:sp>
    </p:spTree>
    <p:extLst>
      <p:ext uri="{BB962C8B-B14F-4D97-AF65-F5344CB8AC3E}">
        <p14:creationId xmlns:p14="http://schemas.microsoft.com/office/powerpoint/2010/main" val="334575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Statistical Analysis</a:t>
            </a:r>
          </a:p>
        </p:txBody>
      </p:sp>
      <p:sp>
        <p:nvSpPr>
          <p:cNvPr id="3" name="Content Placeholder 2"/>
          <p:cNvSpPr>
            <a:spLocks noGrp="1"/>
          </p:cNvSpPr>
          <p:nvPr>
            <p:ph idx="1"/>
          </p:nvPr>
        </p:nvSpPr>
        <p:spPr/>
        <p:txBody>
          <a:bodyPr>
            <a:normAutofit/>
          </a:bodyPr>
          <a:lstStyle/>
          <a:p>
            <a:pPr marL="0" indent="0">
              <a:buNone/>
            </a:pPr>
            <a:endParaRPr lang="en-US" dirty="0"/>
          </a:p>
          <a:p>
            <a:r>
              <a:rPr lang="en-US" b="1" u="sng" dirty="0"/>
              <a:t>Quantitative Analysis:</a:t>
            </a:r>
            <a:r>
              <a:rPr lang="en-US" b="1" dirty="0"/>
              <a:t> </a:t>
            </a:r>
            <a:r>
              <a:rPr lang="en-US" dirty="0"/>
              <a:t>The type of analysis is defined as the science of fetching and interpreting the data with graphs and numbers to search for underlying hidden trends.</a:t>
            </a:r>
            <a:r>
              <a:rPr lang="en-US" b="1" dirty="0"/>
              <a:t> </a:t>
            </a:r>
            <a:endParaRPr lang="en-US" dirty="0"/>
          </a:p>
          <a:p>
            <a:r>
              <a:rPr lang="en-US" dirty="0"/>
              <a:t> </a:t>
            </a:r>
          </a:p>
          <a:p>
            <a:r>
              <a:rPr lang="en-US" b="1" u="sng" dirty="0"/>
              <a:t>Qualitative Analysis:</a:t>
            </a:r>
            <a:r>
              <a:rPr lang="en-US" b="1" dirty="0"/>
              <a:t> </a:t>
            </a:r>
            <a:r>
              <a:rPr lang="en-US" dirty="0"/>
              <a:t>The type of Statistical analysis that gives the common information by making use of text and other forms of media. </a:t>
            </a:r>
          </a:p>
          <a:p>
            <a:endParaRPr lang="en-US" dirty="0"/>
          </a:p>
        </p:txBody>
      </p:sp>
    </p:spTree>
    <p:extLst>
      <p:ext uri="{BB962C8B-B14F-4D97-AF65-F5344CB8AC3E}">
        <p14:creationId xmlns:p14="http://schemas.microsoft.com/office/powerpoint/2010/main" val="241260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Population or Sample Data</a:t>
            </a:r>
            <a:br>
              <a:rPr lang="en-US" b="1" dirty="0"/>
            </a:br>
            <a:endParaRPr lang="en-US" dirty="0"/>
          </a:p>
        </p:txBody>
      </p:sp>
      <p:sp>
        <p:nvSpPr>
          <p:cNvPr id="3" name="Content Placeholder 2"/>
          <p:cNvSpPr>
            <a:spLocks noGrp="1"/>
          </p:cNvSpPr>
          <p:nvPr>
            <p:ph idx="1"/>
          </p:nvPr>
        </p:nvSpPr>
        <p:spPr/>
        <p:txBody>
          <a:bodyPr>
            <a:normAutofit/>
          </a:bodyPr>
          <a:lstStyle/>
          <a:p>
            <a:r>
              <a:rPr lang="en-US" dirty="0"/>
              <a:t>Before performing any analysis of data, we should determine if the data we’re dealing with is population or sample.</a:t>
            </a:r>
          </a:p>
          <a:p>
            <a:r>
              <a:rPr lang="en-US" b="1" dirty="0"/>
              <a:t>Population: </a:t>
            </a:r>
            <a:r>
              <a:rPr lang="en-US" dirty="0"/>
              <a:t>Collection of all items (N) and it includes each and every unit of our study. It is hard to define and the measure of characteristic such as mean, mode is called parameter.</a:t>
            </a:r>
          </a:p>
          <a:p>
            <a:r>
              <a:rPr lang="en-US" b="1" dirty="0"/>
              <a:t>Sample: </a:t>
            </a:r>
            <a:r>
              <a:rPr lang="en-US" dirty="0"/>
              <a:t>Subset of the population (n) and it includes only a handful units of the population. It is selected at random and the measure of the characteristic is called as statistics.</a:t>
            </a:r>
          </a:p>
          <a:p>
            <a:endParaRPr lang="en-US" dirty="0"/>
          </a:p>
        </p:txBody>
      </p:sp>
    </p:spTree>
    <p:extLst>
      <p:ext uri="{BB962C8B-B14F-4D97-AF65-F5344CB8AC3E}">
        <p14:creationId xmlns:p14="http://schemas.microsoft.com/office/powerpoint/2010/main" val="291063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(review)Some Properties</a:t>
            </a:r>
          </a:p>
        </p:txBody>
      </p:sp>
      <p:sp>
        <p:nvSpPr>
          <p:cNvPr id="3" name="Content Placeholder 2"/>
          <p:cNvSpPr>
            <a:spLocks noGrp="1"/>
          </p:cNvSpPr>
          <p:nvPr>
            <p:ph idx="1"/>
          </p:nvPr>
        </p:nvSpPr>
        <p:spPr/>
        <p:txBody>
          <a:bodyPr/>
          <a:lstStyle/>
          <a:p>
            <a:pPr marL="0" indent="0">
              <a:buNone/>
            </a:pPr>
            <a:endParaRPr lang="en-US" dirty="0"/>
          </a:p>
          <a:p>
            <a:r>
              <a:rPr lang="en-US" dirty="0"/>
              <a:t>If B⊆A then P(A) ≥ P(B)</a:t>
            </a:r>
          </a:p>
          <a:p>
            <a:r>
              <a:rPr lang="en-US" dirty="0"/>
              <a:t>P(A⋃B) ≤ P(A) + P(B)</a:t>
            </a:r>
          </a:p>
          <a:p>
            <a:r>
              <a:rPr lang="en-US" dirty="0"/>
              <a:t>P(A⋂B) ≤ min(P(A), P(B))</a:t>
            </a:r>
          </a:p>
          <a:p>
            <a:r>
              <a:rPr lang="en-US" dirty="0"/>
              <a:t>P(¬A) = P(Ω / A) = 1 - P(A)</a:t>
            </a:r>
          </a:p>
          <a:p>
            <a:pPr marL="0" indent="0">
              <a:buNone/>
            </a:pPr>
            <a:r>
              <a:rPr lang="en-US" dirty="0"/>
              <a:t>/ is set difference</a:t>
            </a:r>
          </a:p>
          <a:p>
            <a:r>
              <a:rPr lang="en-US" dirty="0"/>
              <a:t>P(A⋂B) will be notated as P(A, B)</a:t>
            </a:r>
          </a:p>
        </p:txBody>
      </p:sp>
    </p:spTree>
    <p:extLst>
      <p:ext uri="{BB962C8B-B14F-4D97-AF65-F5344CB8AC3E}">
        <p14:creationId xmlns:p14="http://schemas.microsoft.com/office/powerpoint/2010/main" val="102067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Python code  </a:t>
            </a:r>
          </a:p>
        </p:txBody>
      </p:sp>
      <p:sp>
        <p:nvSpPr>
          <p:cNvPr id="3" name="Content Placeholder 2"/>
          <p:cNvSpPr>
            <a:spLocks noGrp="1"/>
          </p:cNvSpPr>
          <p:nvPr>
            <p:ph idx="1"/>
          </p:nvPr>
        </p:nvSpPr>
        <p:spPr/>
        <p:txBody>
          <a:bodyPr/>
          <a:lstStyle/>
          <a:p>
            <a:r>
              <a:rPr lang="en-US" dirty="0"/>
              <a:t>Determine the probability of drawing an Ace with the help of Python:</a:t>
            </a:r>
          </a:p>
        </p:txBody>
      </p:sp>
      <p:sp>
        <p:nvSpPr>
          <p:cNvPr id="4" name="TextBox 3"/>
          <p:cNvSpPr txBox="1"/>
          <p:nvPr/>
        </p:nvSpPr>
        <p:spPr>
          <a:xfrm>
            <a:off x="2743200" y="2819401"/>
            <a:ext cx="6400800" cy="3477875"/>
          </a:xfrm>
          <a:prstGeom prst="rect">
            <a:avLst/>
          </a:prstGeom>
          <a:noFill/>
        </p:spPr>
        <p:txBody>
          <a:bodyPr wrap="square" rtlCol="0">
            <a:spAutoFit/>
          </a:bodyPr>
          <a:lstStyle/>
          <a:p>
            <a:r>
              <a:rPr lang="en-US" sz="2000" dirty="0"/>
              <a:t>cards = 52 </a:t>
            </a:r>
          </a:p>
          <a:p>
            <a:r>
              <a:rPr lang="en-US" sz="2000" dirty="0"/>
              <a:t># Outcomes </a:t>
            </a:r>
          </a:p>
          <a:p>
            <a:r>
              <a:rPr lang="en-US" sz="2000" dirty="0"/>
              <a:t>aces = 4 </a:t>
            </a:r>
          </a:p>
          <a:p>
            <a:r>
              <a:rPr lang="en-US" sz="2000" dirty="0"/>
              <a:t># Divide possible outcomes by the sample set </a:t>
            </a:r>
            <a:r>
              <a:rPr lang="en-US" sz="2000" dirty="0" err="1"/>
              <a:t>ace_probability</a:t>
            </a:r>
            <a:r>
              <a:rPr lang="en-US" sz="2000" dirty="0"/>
              <a:t> = aces / cards </a:t>
            </a:r>
          </a:p>
          <a:p>
            <a:r>
              <a:rPr lang="en-US" sz="2000" dirty="0"/>
              <a:t># Print probability rounded to two decimal places print(round(</a:t>
            </a:r>
            <a:r>
              <a:rPr lang="en-US" sz="2000" dirty="0" err="1"/>
              <a:t>ace_probability</a:t>
            </a:r>
            <a:r>
              <a:rPr lang="en-US" sz="2000" dirty="0"/>
              <a:t>, 2))</a:t>
            </a:r>
          </a:p>
          <a:p>
            <a:r>
              <a:rPr lang="en-US" sz="2000" dirty="0"/>
              <a:t># Ace Probability Percent Code </a:t>
            </a:r>
          </a:p>
          <a:p>
            <a:r>
              <a:rPr lang="en-US" sz="2000" dirty="0" err="1"/>
              <a:t>ace_probability_percent</a:t>
            </a:r>
            <a:r>
              <a:rPr lang="en-US" sz="2000" dirty="0"/>
              <a:t> = </a:t>
            </a:r>
            <a:r>
              <a:rPr lang="en-US" sz="2000" dirty="0" err="1"/>
              <a:t>ace_probability</a:t>
            </a:r>
            <a:r>
              <a:rPr lang="en-US" sz="2000" dirty="0"/>
              <a:t> * 100</a:t>
            </a:r>
          </a:p>
          <a:p>
            <a:r>
              <a:rPr lang="en-US" sz="2000" dirty="0"/>
              <a:t> # Print probability percent rounded to one decimal place print(</a:t>
            </a:r>
            <a:r>
              <a:rPr lang="en-US" sz="2000" dirty="0" err="1"/>
              <a:t>str</a:t>
            </a:r>
            <a:r>
              <a:rPr lang="en-US" sz="2000" dirty="0"/>
              <a:t>(round(</a:t>
            </a:r>
            <a:r>
              <a:rPr lang="en-US" sz="2000" dirty="0" err="1"/>
              <a:t>ace_probability_percent</a:t>
            </a:r>
            <a:r>
              <a:rPr lang="en-US" sz="2000" dirty="0"/>
              <a:t>, 0)) + '%')</a:t>
            </a:r>
          </a:p>
        </p:txBody>
      </p:sp>
    </p:spTree>
    <p:extLst>
      <p:ext uri="{BB962C8B-B14F-4D97-AF65-F5344CB8AC3E}">
        <p14:creationId xmlns:p14="http://schemas.microsoft.com/office/powerpoint/2010/main" val="228512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20" name="Rectangle 4"/>
          <p:cNvSpPr>
            <a:spLocks noGrp="1" noChangeArrowheads="1"/>
          </p:cNvSpPr>
          <p:nvPr>
            <p:ph type="title"/>
          </p:nvPr>
        </p:nvSpPr>
        <p:spPr>
          <a:noFill/>
          <a:ln/>
        </p:spPr>
        <p:txBody>
          <a:bodyPr/>
          <a:lstStyle/>
          <a:p>
            <a:r>
              <a:rPr lang="en-US" altLang="en-US"/>
              <a:t>Conditional Probability</a:t>
            </a:r>
          </a:p>
        </p:txBody>
      </p:sp>
      <p:sp>
        <p:nvSpPr>
          <p:cNvPr id="1238022" name="Rectangle 6"/>
          <p:cNvSpPr>
            <a:spLocks noChangeArrowheads="1"/>
          </p:cNvSpPr>
          <p:nvPr/>
        </p:nvSpPr>
        <p:spPr bwMode="auto">
          <a:xfrm>
            <a:off x="1762125" y="1189039"/>
            <a:ext cx="899160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b="1"/>
              <a:t>Example:</a:t>
            </a:r>
            <a:r>
              <a:rPr lang="en-US"/>
              <a:t> </a:t>
            </a:r>
          </a:p>
          <a:p>
            <a:pPr eaLnBrk="0" hangingPunct="0">
              <a:spcBef>
                <a:spcPct val="0"/>
              </a:spcBef>
            </a:pPr>
            <a:r>
              <a:rPr lang="en-US" altLang="en-US"/>
              <a:t>100 college students were surveyed and asked how many hours a week they spent studying.  The results are in the table below.  Find the probability that a student spends more than 10 hours studying given that the student is a male.</a:t>
            </a:r>
          </a:p>
        </p:txBody>
      </p:sp>
      <p:grpSp>
        <p:nvGrpSpPr>
          <p:cNvPr id="1238200" name="Group 184"/>
          <p:cNvGrpSpPr>
            <a:grpSpLocks/>
          </p:cNvGrpSpPr>
          <p:nvPr/>
        </p:nvGrpSpPr>
        <p:grpSpPr bwMode="auto">
          <a:xfrm>
            <a:off x="2209800" y="5786438"/>
            <a:ext cx="6172200" cy="647700"/>
            <a:chOff x="240" y="3624"/>
            <a:chExt cx="3888" cy="408"/>
          </a:xfrm>
        </p:grpSpPr>
        <p:sp>
          <p:nvSpPr>
            <p:cNvPr id="1238024" name="Text Box 8"/>
            <p:cNvSpPr txBox="1">
              <a:spLocks noChangeArrowheads="1"/>
            </p:cNvSpPr>
            <p:nvPr/>
          </p:nvSpPr>
          <p:spPr bwMode="auto">
            <a:xfrm>
              <a:off x="240" y="3684"/>
              <a:ext cx="38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latinLnBrk="1" hangingPunct="0">
                <a:spcBef>
                  <a:spcPct val="0"/>
                </a:spcBef>
              </a:pPr>
              <a:r>
                <a:rPr lang="en-US" altLang="en-US" i="1">
                  <a:solidFill>
                    <a:schemeClr val="folHlink"/>
                  </a:solidFill>
                </a:rPr>
                <a:t>P </a:t>
              </a:r>
              <a:r>
                <a:rPr lang="en-US" altLang="en-US">
                  <a:solidFill>
                    <a:schemeClr val="folHlink"/>
                  </a:solidFill>
                </a:rPr>
                <a:t>(more than 10 hours|male) </a:t>
              </a:r>
            </a:p>
          </p:txBody>
        </p:sp>
        <p:graphicFrame>
          <p:nvGraphicFramePr>
            <p:cNvPr id="1238025" name="Object 9"/>
            <p:cNvGraphicFramePr>
              <a:graphicFrameLocks noChangeAspect="1"/>
            </p:cNvGraphicFramePr>
            <p:nvPr/>
          </p:nvGraphicFramePr>
          <p:xfrm>
            <a:off x="2931" y="3624"/>
            <a:ext cx="1080" cy="408"/>
          </p:xfrm>
          <a:graphic>
            <a:graphicData uri="http://schemas.openxmlformats.org/presentationml/2006/ole">
              <mc:AlternateContent xmlns:mc="http://schemas.openxmlformats.org/markup-compatibility/2006">
                <mc:Choice xmlns:v="urn:schemas-microsoft-com:vml" Requires="v">
                  <p:oleObj spid="_x0000_s2050" name="Equation" r:id="rId4" imgW="1714320" imgH="647640" progId="Equation.DSMT4">
                    <p:embed/>
                  </p:oleObj>
                </mc:Choice>
                <mc:Fallback>
                  <p:oleObj name="Equation" r:id="rId4" imgW="1714320" imgH="647640" progId="Equation.DSMT4">
                    <p:embed/>
                    <p:pic>
                      <p:nvPicPr>
                        <p:cNvPr id="123802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1" y="3624"/>
                          <a:ext cx="108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8026" name="Text Box 10"/>
          <p:cNvSpPr txBox="1">
            <a:spLocks noChangeArrowheads="1"/>
          </p:cNvSpPr>
          <p:nvPr/>
        </p:nvSpPr>
        <p:spPr bwMode="auto">
          <a:xfrm>
            <a:off x="2209800" y="4986339"/>
            <a:ext cx="838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folHlink"/>
                </a:solidFill>
              </a:rPr>
              <a:t>The sample space consists of the 49 male students.  Of these 49, 16 spend more than 10 hours a week studying.</a:t>
            </a:r>
          </a:p>
        </p:txBody>
      </p:sp>
      <p:graphicFrame>
        <p:nvGraphicFramePr>
          <p:cNvPr id="1238205" name="Group 189"/>
          <p:cNvGraphicFramePr>
            <a:graphicFrameLocks noGrp="1"/>
          </p:cNvGraphicFramePr>
          <p:nvPr>
            <p:ph idx="1"/>
          </p:nvPr>
        </p:nvGraphicFramePr>
        <p:xfrm>
          <a:off x="2819400" y="3201989"/>
          <a:ext cx="6172200" cy="1690053"/>
        </p:xfrm>
        <a:graphic>
          <a:graphicData uri="http://schemas.openxmlformats.org/drawingml/2006/table">
            <a:tbl>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6842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en-US" sz="2200" b="0" i="0" u="none" strike="noStrike" cap="none" normalizeH="0" baseline="0">
                        <a:ln>
                          <a:noFill/>
                        </a:ln>
                        <a:solidFill>
                          <a:schemeClr val="tx1"/>
                        </a:solidFill>
                        <a:effectLst/>
                        <a:latin typeface="Century" pitchFamily="18" charset="0"/>
                      </a:endParaRPr>
                    </a:p>
                  </a:txBody>
                  <a:tcPr marR="0" marT="0" marB="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Less then 5</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5 to 10</a:t>
                      </a:r>
                    </a:p>
                  </a:txBody>
                  <a:tcPr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More than 10</a:t>
                      </a:r>
                    </a:p>
                  </a:txBody>
                  <a:tcPr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Total</a:t>
                      </a:r>
                    </a:p>
                  </a:txBody>
                  <a:tcPr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extLst>
                  <a:ext uri="{0D108BD9-81ED-4DB2-BD59-A6C34878D82A}">
                    <a16:rowId xmlns:a16="http://schemas.microsoft.com/office/drawing/2014/main" val="10000"/>
                  </a:ext>
                </a:extLst>
              </a:tr>
              <a:tr h="90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Male</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22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16</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49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14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Female</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24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51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Total</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24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46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30</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100</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2144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0"/>
                                          </p:stCondLst>
                                        </p:cTn>
                                        <p:tgtEl>
                                          <p:spTgt spid="1238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80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3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ChangeArrowheads="1"/>
          </p:cNvSpPr>
          <p:nvPr/>
        </p:nvSpPr>
        <p:spPr bwMode="auto">
          <a:xfrm>
            <a:off x="1770064" y="1217613"/>
            <a:ext cx="8897937" cy="954750"/>
          </a:xfrm>
          <a:prstGeom prst="rect">
            <a:avLst/>
          </a:prstGeom>
          <a:noFill/>
          <a:ln>
            <a:noFill/>
          </a:ln>
          <a:effectLst/>
          <a:extLst>
            <a:ext uri="{909E8E84-426E-40DD-AFC4-6F175D3DCCD1}">
              <a14:hiddenFill xmlns:a14="http://schemas.microsoft.com/office/drawing/2010/main">
                <a:solidFill>
                  <a:srgbClr val="AECF9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800" dirty="0"/>
              <a:t>A </a:t>
            </a:r>
            <a:r>
              <a:rPr lang="en-US" altLang="en-US" sz="2800" b="1" dirty="0"/>
              <a:t>conditional probability</a:t>
            </a:r>
            <a:r>
              <a:rPr lang="en-US" altLang="en-US" sz="2800" dirty="0"/>
              <a:t> is the probability of an event occurring, given that another event has already occurred.</a:t>
            </a:r>
          </a:p>
        </p:txBody>
      </p:sp>
      <p:sp>
        <p:nvSpPr>
          <p:cNvPr id="1089539" name="Rectangle 3"/>
          <p:cNvSpPr>
            <a:spLocks noChangeArrowheads="1"/>
          </p:cNvSpPr>
          <p:nvPr/>
        </p:nvSpPr>
        <p:spPr bwMode="auto">
          <a:xfrm>
            <a:off x="2971800" y="3505200"/>
            <a:ext cx="144780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800" b="1" i="1" dirty="0"/>
              <a:t>P </a:t>
            </a:r>
            <a:r>
              <a:rPr lang="en-US" altLang="en-US" sz="2800" b="1" dirty="0"/>
              <a:t>(</a:t>
            </a:r>
            <a:r>
              <a:rPr lang="en-US" altLang="en-US" sz="2800" b="1" i="1" dirty="0"/>
              <a:t>B </a:t>
            </a:r>
            <a:r>
              <a:rPr lang="en-US" altLang="en-US" sz="2800" b="1" dirty="0"/>
              <a:t>|</a:t>
            </a:r>
            <a:r>
              <a:rPr lang="en-US" altLang="en-US" sz="2800" b="1" i="1" dirty="0"/>
              <a:t>A</a:t>
            </a:r>
            <a:r>
              <a:rPr lang="en-US" altLang="en-US" sz="2800" b="1" dirty="0"/>
              <a:t>)</a:t>
            </a:r>
          </a:p>
        </p:txBody>
      </p:sp>
      <p:sp>
        <p:nvSpPr>
          <p:cNvPr id="1089540" name="Rectangle 4"/>
          <p:cNvSpPr>
            <a:spLocks noGrp="1" noChangeArrowheads="1"/>
          </p:cNvSpPr>
          <p:nvPr>
            <p:ph type="title"/>
          </p:nvPr>
        </p:nvSpPr>
        <p:spPr>
          <a:xfrm>
            <a:off x="2119313" y="134938"/>
            <a:ext cx="7772400" cy="762000"/>
          </a:xfrm>
          <a:noFill/>
          <a:ln/>
        </p:spPr>
        <p:txBody>
          <a:bodyPr/>
          <a:lstStyle/>
          <a:p>
            <a:r>
              <a:rPr lang="en-US" altLang="en-US"/>
              <a:t>Conditional Probability</a:t>
            </a:r>
          </a:p>
        </p:txBody>
      </p:sp>
      <p:sp>
        <p:nvSpPr>
          <p:cNvPr id="1089541" name="Rectangle 5"/>
          <p:cNvSpPr>
            <a:spLocks noChangeArrowheads="1"/>
          </p:cNvSpPr>
          <p:nvPr/>
        </p:nvSpPr>
        <p:spPr bwMode="auto">
          <a:xfrm>
            <a:off x="6324590" y="3461588"/>
            <a:ext cx="340997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pPr>
            <a:r>
              <a:rPr lang="en-US" altLang="en-US" sz="2400" dirty="0"/>
              <a:t>“Probability of </a:t>
            </a:r>
            <a:r>
              <a:rPr lang="en-US" altLang="en-US" sz="2400" i="1" dirty="0"/>
              <a:t>B</a:t>
            </a:r>
            <a:r>
              <a:rPr lang="en-US" altLang="en-US" sz="2400" dirty="0"/>
              <a:t>, given </a:t>
            </a:r>
            <a:r>
              <a:rPr lang="en-US" altLang="en-US" sz="2400" i="1" dirty="0"/>
              <a:t>A</a:t>
            </a:r>
            <a:r>
              <a:rPr lang="en-US" altLang="en-US" sz="2400" dirty="0"/>
              <a:t>”</a:t>
            </a:r>
          </a:p>
        </p:txBody>
      </p:sp>
      <p:sp>
        <p:nvSpPr>
          <p:cNvPr id="1089549" name="Line 13"/>
          <p:cNvSpPr>
            <a:spLocks noChangeShapeType="1"/>
          </p:cNvSpPr>
          <p:nvPr/>
        </p:nvSpPr>
        <p:spPr bwMode="auto">
          <a:xfrm>
            <a:off x="5029200" y="3690187"/>
            <a:ext cx="6096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4999223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9539"/>
                                        </p:tgtEl>
                                        <p:attrNameLst>
                                          <p:attrName>style.visibility</p:attrName>
                                        </p:attrNameLst>
                                      </p:cBhvr>
                                      <p:to>
                                        <p:strVal val="visible"/>
                                      </p:to>
                                    </p:set>
                                    <p:animEffect transition="in" filter="wipe(left)">
                                      <p:cBhvr>
                                        <p:cTn id="7" dur="1000"/>
                                        <p:tgtEl>
                                          <p:spTgt spid="1089539"/>
                                        </p:tgtEl>
                                      </p:cBhvr>
                                    </p:animEffect>
                                  </p:childTnLst>
                                </p:cTn>
                              </p:par>
                            </p:childTnLst>
                          </p:cTn>
                        </p:par>
                        <p:par>
                          <p:cTn id="8" fill="hold" nodeType="afterGroup">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1089549"/>
                                        </p:tgtEl>
                                        <p:attrNameLst>
                                          <p:attrName>style.visibility</p:attrName>
                                        </p:attrNameLst>
                                      </p:cBhvr>
                                      <p:to>
                                        <p:strVal val="visible"/>
                                      </p:to>
                                    </p:set>
                                    <p:animEffect transition="in" filter="wipe(left)">
                                      <p:cBhvr>
                                        <p:cTn id="11" dur="1000"/>
                                        <p:tgtEl>
                                          <p:spTgt spid="1089549"/>
                                        </p:tgtEl>
                                      </p:cBhvr>
                                    </p:animEffect>
                                  </p:childTnLst>
                                </p:cTn>
                              </p:par>
                            </p:childTnLst>
                          </p:cTn>
                        </p:par>
                        <p:par>
                          <p:cTn id="12" fill="hold" nodeType="afterGroup">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1089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autoUpdateAnimBg="0"/>
      <p:bldP spid="1089541" grpId="0" autoUpdateAnimBg="0"/>
      <p:bldP spid="10895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Independence of events</a:t>
            </a:r>
          </a:p>
        </p:txBody>
      </p:sp>
      <p:sp>
        <p:nvSpPr>
          <p:cNvPr id="7171" name="Rectangle 3"/>
          <p:cNvSpPr>
            <a:spLocks noGrp="1" noChangeArrowheads="1"/>
          </p:cNvSpPr>
          <p:nvPr>
            <p:ph type="body" idx="1"/>
          </p:nvPr>
        </p:nvSpPr>
        <p:spPr/>
        <p:txBody>
          <a:bodyPr/>
          <a:lstStyle/>
          <a:p>
            <a:pPr eaLnBrk="1" hangingPunct="1">
              <a:lnSpc>
                <a:spcPct val="90000"/>
              </a:lnSpc>
            </a:pPr>
            <a:r>
              <a:rPr lang="en-US"/>
              <a:t>Two events E and F are said to be </a:t>
            </a:r>
            <a:r>
              <a:rPr lang="en-US" b="1"/>
              <a:t>independent</a:t>
            </a:r>
            <a:r>
              <a:rPr lang="en-US"/>
              <a:t> if and only if P(E </a:t>
            </a:r>
            <a:r>
              <a:rPr lang="en-US">
                <a:cs typeface="Arial" charset="0"/>
              </a:rPr>
              <a:t>∩ F)=P(E)P(F).</a:t>
            </a:r>
          </a:p>
          <a:p>
            <a:pPr eaLnBrk="1" hangingPunct="1">
              <a:lnSpc>
                <a:spcPct val="90000"/>
              </a:lnSpc>
            </a:pPr>
            <a:r>
              <a:rPr lang="en-US">
                <a:cs typeface="Arial" charset="0"/>
              </a:rPr>
              <a:t>If the above condition is not satisfied, then we say the two events E and F are dependent.</a:t>
            </a:r>
          </a:p>
          <a:p>
            <a:pPr eaLnBrk="1" hangingPunct="1">
              <a:lnSpc>
                <a:spcPct val="90000"/>
              </a:lnSpc>
            </a:pPr>
            <a:r>
              <a:rPr lang="en-US">
                <a:cs typeface="Arial" charset="0"/>
              </a:rPr>
              <a:t>When we say two events are independent, we are saying that if event E has occurred, this will not effect the probability of event F.</a:t>
            </a:r>
          </a:p>
          <a:p>
            <a:pPr eaLnBrk="1" hangingPunct="1">
              <a:lnSpc>
                <a:spcPct val="90000"/>
              </a:lnSpc>
            </a:pPr>
            <a:r>
              <a:rPr lang="en-US">
                <a:cs typeface="Arial" charset="0"/>
              </a:rPr>
              <a:t>INDEPENDENT EVENTS: The occurrence of one event has no effect on the probability of the other.</a:t>
            </a:r>
          </a:p>
        </p:txBody>
      </p:sp>
    </p:spTree>
    <p:extLst>
      <p:ext uri="{BB962C8B-B14F-4D97-AF65-F5344CB8AC3E}">
        <p14:creationId xmlns:p14="http://schemas.microsoft.com/office/powerpoint/2010/main" val="129420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Mutually Independent</a:t>
            </a:r>
          </a:p>
        </p:txBody>
      </p:sp>
      <p:sp>
        <p:nvSpPr>
          <p:cNvPr id="3" name="Content Placeholder 2"/>
          <p:cNvSpPr>
            <a:spLocks noGrp="1"/>
          </p:cNvSpPr>
          <p:nvPr>
            <p:ph idx="1"/>
          </p:nvPr>
        </p:nvSpPr>
        <p:spPr/>
        <p:txBody>
          <a:bodyPr>
            <a:normAutofit/>
          </a:bodyPr>
          <a:lstStyle/>
          <a:p>
            <a:r>
              <a:rPr lang="en-US" dirty="0"/>
              <a:t>A set of events is said to be mutually independent if the probability of each event in the set is the same no matter which of the other events has occurred. </a:t>
            </a:r>
          </a:p>
          <a:p>
            <a:r>
              <a:rPr lang="en-US" dirty="0"/>
              <a:t>This is equivalent to saying that for any selection of two or more of the events, the probability that all the selected events occur equals the product of the probabilities of the selected events.</a:t>
            </a:r>
          </a:p>
        </p:txBody>
      </p:sp>
    </p:spTree>
    <p:extLst>
      <p:ext uri="{BB962C8B-B14F-4D97-AF65-F5344CB8AC3E}">
        <p14:creationId xmlns:p14="http://schemas.microsoft.com/office/powerpoint/2010/main" val="261741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For example, four eventsE1;E2;E3;E4 are mutually independent if and only if all of the following equations hold</a:t>
            </a:r>
            <a:r>
              <a:rPr lang="en-US" dirty="0"/>
              <a:t>:</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2803814"/>
            <a:ext cx="656272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20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Theory</a:t>
            </a:r>
          </a:p>
        </p:txBody>
      </p:sp>
      <p:sp>
        <p:nvSpPr>
          <p:cNvPr id="3" name="Content Placeholder 2"/>
          <p:cNvSpPr>
            <a:spLocks noGrp="1"/>
          </p:cNvSpPr>
          <p:nvPr>
            <p:ph idx="1"/>
          </p:nvPr>
        </p:nvSpPr>
        <p:spPr/>
        <p:txBody>
          <a:bodyPr/>
          <a:lstStyle/>
          <a:p>
            <a:pPr>
              <a:lnSpc>
                <a:spcPct val="120000"/>
              </a:lnSpc>
              <a:spcBef>
                <a:spcPct val="50000"/>
              </a:spcBef>
            </a:pPr>
            <a:r>
              <a:rPr lang="en-US" dirty="0"/>
              <a:t>Probability theory deals with the study of random phenomena, which under repeated experiments yield different outcomes that have certain underlying patterns about them. </a:t>
            </a:r>
          </a:p>
          <a:p>
            <a:pPr>
              <a:lnSpc>
                <a:spcPct val="120000"/>
              </a:lnSpc>
              <a:spcBef>
                <a:spcPct val="50000"/>
              </a:spcBef>
            </a:pPr>
            <a:r>
              <a:rPr lang="en-US" dirty="0"/>
              <a:t>The notion of an experiment assumes a set of repeatable conditions that allow any number of identical repetitions. </a:t>
            </a:r>
          </a:p>
          <a:p>
            <a:endParaRPr lang="en-US" dirty="0"/>
          </a:p>
        </p:txBody>
      </p:sp>
      <p:sp>
        <p:nvSpPr>
          <p:cNvPr id="10" name="Slide Number Placeholder 9"/>
          <p:cNvSpPr>
            <a:spLocks noGrp="1"/>
          </p:cNvSpPr>
          <p:nvPr>
            <p:ph type="sldNum" sz="quarter" idx="12"/>
          </p:nvPr>
        </p:nvSpPr>
        <p:spPr/>
        <p:txBody>
          <a:bodyPr/>
          <a:lstStyle/>
          <a:p>
            <a:fld id="{94C25815-A028-4D89-8DC6-BFCF6B93671A}" type="slidenum">
              <a:rPr lang="en-US"/>
              <a:pPr/>
              <a:t>2</a:t>
            </a:fld>
            <a:endParaRPr lang="en-US"/>
          </a:p>
        </p:txBody>
      </p:sp>
      <p:sp>
        <p:nvSpPr>
          <p:cNvPr id="17418" name="Text Box 10"/>
          <p:cNvSpPr txBox="1">
            <a:spLocks noChangeArrowheads="1"/>
          </p:cNvSpPr>
          <p:nvPr/>
        </p:nvSpPr>
        <p:spPr bwMode="auto">
          <a:xfrm>
            <a:off x="1851819" y="862879"/>
            <a:ext cx="8589962" cy="134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lang="en-US" sz="2800" dirty="0"/>
          </a:p>
          <a:p>
            <a:pPr>
              <a:lnSpc>
                <a:spcPct val="120000"/>
              </a:lnSpc>
              <a:spcBef>
                <a:spcPct val="50000"/>
              </a:spcBef>
            </a:pPr>
            <a:endParaRPr lang="en-US" sz="2800" dirty="0"/>
          </a:p>
        </p:txBody>
      </p:sp>
    </p:spTree>
    <p:extLst>
      <p:ext uri="{BB962C8B-B14F-4D97-AF65-F5344CB8AC3E}">
        <p14:creationId xmlns:p14="http://schemas.microsoft.com/office/powerpoint/2010/main" val="87914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Pairwise Independence</a:t>
            </a:r>
          </a:p>
        </p:txBody>
      </p:sp>
      <p:sp>
        <p:nvSpPr>
          <p:cNvPr id="3" name="Content Placeholder 2"/>
          <p:cNvSpPr>
            <a:spLocks noGrp="1"/>
          </p:cNvSpPr>
          <p:nvPr>
            <p:ph idx="1"/>
          </p:nvPr>
        </p:nvSpPr>
        <p:spPr/>
        <p:txBody>
          <a:bodyPr/>
          <a:lstStyle/>
          <a:p>
            <a:r>
              <a:rPr lang="en-US" dirty="0"/>
              <a:t>A setA1,A2, . . . , of events is k-way independent </a:t>
            </a:r>
            <a:r>
              <a:rPr lang="en-US" dirty="0" err="1"/>
              <a:t>iff</a:t>
            </a:r>
            <a:r>
              <a:rPr lang="en-US" dirty="0"/>
              <a:t> every set of k of these events is mutually independent. The set is pairwise independent </a:t>
            </a:r>
            <a:r>
              <a:rPr lang="en-US" dirty="0" err="1"/>
              <a:t>iff</a:t>
            </a:r>
            <a:r>
              <a:rPr lang="en-US" dirty="0"/>
              <a:t> it is 2-way independent. </a:t>
            </a:r>
          </a:p>
          <a:p>
            <a:r>
              <a:rPr lang="en-US" dirty="0"/>
              <a:t>So the eventsA1,A2,A3 above are pairwise independent, but not mutually independent.</a:t>
            </a:r>
          </a:p>
          <a:p>
            <a:r>
              <a:rPr lang="en-US" dirty="0"/>
              <a:t>Pairwise independence is a much weaker property than mutual independence.</a:t>
            </a:r>
          </a:p>
        </p:txBody>
      </p:sp>
    </p:spTree>
    <p:extLst>
      <p:ext uri="{BB962C8B-B14F-4D97-AF65-F5344CB8AC3E}">
        <p14:creationId xmlns:p14="http://schemas.microsoft.com/office/powerpoint/2010/main" val="1963070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We throw two dice. Let A be the event “the sum of the points is 7”,B the event “die # 1 came up 3”, and C the event “die #2 came up 4”. </a:t>
            </a:r>
          </a:p>
          <a:p>
            <a:pPr marL="0" indent="0">
              <a:buNone/>
            </a:pPr>
            <a:r>
              <a:rPr lang="en-US" dirty="0"/>
              <a:t>Now,</a:t>
            </a:r>
          </a:p>
          <a:p>
            <a:pPr marL="0" indent="0">
              <a:buNone/>
            </a:pPr>
            <a:r>
              <a:rPr lang="en-US" dirty="0"/>
              <a:t>P[A] =P[B] =P[C] =1/6. </a:t>
            </a:r>
          </a:p>
          <a:p>
            <a:pPr marL="0" indent="0">
              <a:buNone/>
            </a:pPr>
            <a:r>
              <a:rPr lang="en-US" dirty="0"/>
              <a:t>Also,  P[A∩B] =P[A∩C] =P[B∩C] =1/36</a:t>
            </a:r>
          </a:p>
          <a:p>
            <a:pPr marL="0" indent="0">
              <a:buNone/>
            </a:pPr>
            <a:r>
              <a:rPr lang="en-US" dirty="0"/>
              <a:t>   so that all events are pairwise independent. However,      P[A∩B∩C] =P[B∩C]=1/36</a:t>
            </a:r>
          </a:p>
          <a:p>
            <a:pPr marL="0" indent="0">
              <a:buNone/>
            </a:pPr>
            <a:r>
              <a:rPr lang="en-US" dirty="0"/>
              <a:t>While  P[A]P[B]P[C] =1/216</a:t>
            </a:r>
          </a:p>
          <a:p>
            <a:pPr marL="0" indent="0">
              <a:buNone/>
            </a:pPr>
            <a:r>
              <a:rPr lang="en-US" dirty="0"/>
              <a:t>so they are not independent as a triplet.</a:t>
            </a:r>
          </a:p>
        </p:txBody>
      </p:sp>
    </p:spTree>
    <p:extLst>
      <p:ext uri="{BB962C8B-B14F-4D97-AF65-F5344CB8AC3E}">
        <p14:creationId xmlns:p14="http://schemas.microsoft.com/office/powerpoint/2010/main" val="178482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Example(cont.)</a:t>
            </a:r>
          </a:p>
        </p:txBody>
      </p:sp>
      <p:sp>
        <p:nvSpPr>
          <p:cNvPr id="3" name="Content Placeholder 2"/>
          <p:cNvSpPr>
            <a:spLocks noGrp="1"/>
          </p:cNvSpPr>
          <p:nvPr>
            <p:ph idx="1"/>
          </p:nvPr>
        </p:nvSpPr>
        <p:spPr/>
        <p:txBody>
          <a:bodyPr/>
          <a:lstStyle/>
          <a:p>
            <a:r>
              <a:rPr lang="en-US" dirty="0"/>
              <a:t>First, note that, </a:t>
            </a:r>
          </a:p>
          <a:p>
            <a:pPr marL="0" indent="0">
              <a:buNone/>
            </a:pPr>
            <a:r>
              <a:rPr lang="en-US" dirty="0"/>
              <a:t> indeed, P[A∩B] =P[B∩C] =1/36, </a:t>
            </a:r>
          </a:p>
          <a:p>
            <a:pPr marL="0" indent="0">
              <a:buNone/>
            </a:pPr>
            <a:r>
              <a:rPr lang="en-US" dirty="0"/>
              <a:t>since the fact that A and B occurred is the same as the fact that B and C occurred</a:t>
            </a:r>
          </a:p>
        </p:txBody>
      </p:sp>
    </p:spTree>
    <p:extLst>
      <p:ext uri="{BB962C8B-B14F-4D97-AF65-F5344CB8AC3E}">
        <p14:creationId xmlns:p14="http://schemas.microsoft.com/office/powerpoint/2010/main" val="254015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8382000" cy="1143000"/>
          </a:xfrm>
        </p:spPr>
        <p:txBody>
          <a:bodyPr>
            <a:normAutofit fontScale="90000"/>
          </a:bodyPr>
          <a:lstStyle/>
          <a:p>
            <a:r>
              <a:rPr lang="en-US" dirty="0"/>
              <a:t>Example of Python code for Probability problem</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828801" y="2209800"/>
            <a:ext cx="8236807" cy="3970318"/>
          </a:xfrm>
          <a:prstGeom prst="rect">
            <a:avLst/>
          </a:prstGeom>
          <a:noFill/>
        </p:spPr>
        <p:txBody>
          <a:bodyPr wrap="none" rtlCol="0">
            <a:spAutoFit/>
          </a:bodyPr>
          <a:lstStyle/>
          <a:p>
            <a:r>
              <a:rPr lang="en-US" dirty="0"/>
              <a:t># Sample Space </a:t>
            </a:r>
          </a:p>
          <a:p>
            <a:r>
              <a:rPr lang="en-US" dirty="0"/>
              <a:t>cards = 52</a:t>
            </a:r>
          </a:p>
          <a:p>
            <a:r>
              <a:rPr lang="en-US" dirty="0"/>
              <a:t> # Calculate the probability of drawing a heart or a club </a:t>
            </a:r>
          </a:p>
          <a:p>
            <a:r>
              <a:rPr lang="en-US" dirty="0"/>
              <a:t>hearts = 13 </a:t>
            </a:r>
          </a:p>
          <a:p>
            <a:r>
              <a:rPr lang="en-US" dirty="0"/>
              <a:t>clubs = 13 </a:t>
            </a:r>
          </a:p>
          <a:p>
            <a:r>
              <a:rPr lang="en-US" dirty="0" err="1"/>
              <a:t>heart_or_club</a:t>
            </a:r>
            <a:r>
              <a:rPr lang="en-US" dirty="0"/>
              <a:t> = </a:t>
            </a:r>
            <a:r>
              <a:rPr lang="en-US" dirty="0" err="1"/>
              <a:t>event_probability</a:t>
            </a:r>
            <a:r>
              <a:rPr lang="en-US" dirty="0"/>
              <a:t>(hearts, cards) + </a:t>
            </a:r>
            <a:r>
              <a:rPr lang="en-US" dirty="0" err="1"/>
              <a:t>event_probability</a:t>
            </a:r>
            <a:r>
              <a:rPr lang="en-US" dirty="0"/>
              <a:t>(clubs, cards)</a:t>
            </a:r>
          </a:p>
          <a:p>
            <a:r>
              <a:rPr lang="en-US" dirty="0"/>
              <a:t> # Calculate the probability of drawing an ace, king, or a queen </a:t>
            </a:r>
          </a:p>
          <a:p>
            <a:r>
              <a:rPr lang="en-US" dirty="0"/>
              <a:t>aces = 4 </a:t>
            </a:r>
          </a:p>
          <a:p>
            <a:r>
              <a:rPr lang="en-US" dirty="0"/>
              <a:t>kings = 4 </a:t>
            </a:r>
          </a:p>
          <a:p>
            <a:r>
              <a:rPr lang="en-US" dirty="0"/>
              <a:t>queens = 4 </a:t>
            </a:r>
          </a:p>
          <a:p>
            <a:r>
              <a:rPr lang="en-US" dirty="0" err="1"/>
              <a:t>ace_king_or_queen</a:t>
            </a:r>
            <a:r>
              <a:rPr lang="en-US" dirty="0"/>
              <a:t> = </a:t>
            </a:r>
            <a:r>
              <a:rPr lang="en-US" dirty="0" err="1"/>
              <a:t>event_probability</a:t>
            </a:r>
            <a:r>
              <a:rPr lang="en-US" dirty="0"/>
              <a:t>(aces, cards) + </a:t>
            </a:r>
            <a:r>
              <a:rPr lang="en-US" dirty="0" err="1"/>
              <a:t>event_probability</a:t>
            </a:r>
            <a:r>
              <a:rPr lang="en-US" dirty="0"/>
              <a:t>(kings, cards) </a:t>
            </a:r>
          </a:p>
          <a:p>
            <a:r>
              <a:rPr lang="en-US" dirty="0"/>
              <a:t>+ </a:t>
            </a:r>
            <a:r>
              <a:rPr lang="en-US" dirty="0" err="1"/>
              <a:t>event_probability</a:t>
            </a:r>
            <a:r>
              <a:rPr lang="en-US" dirty="0"/>
              <a:t>(queens, cards)</a:t>
            </a:r>
          </a:p>
          <a:p>
            <a:r>
              <a:rPr lang="en-US" dirty="0"/>
              <a:t> print(</a:t>
            </a:r>
            <a:r>
              <a:rPr lang="en-US" dirty="0" err="1"/>
              <a:t>heart_or_club</a:t>
            </a:r>
            <a:r>
              <a:rPr lang="en-US" dirty="0"/>
              <a:t>) </a:t>
            </a:r>
          </a:p>
          <a:p>
            <a:r>
              <a:rPr lang="en-US" dirty="0"/>
              <a:t>print(</a:t>
            </a:r>
            <a:r>
              <a:rPr lang="en-US" dirty="0" err="1"/>
              <a:t>ace_king_or_queen</a:t>
            </a:r>
            <a:r>
              <a:rPr lang="en-US" dirty="0"/>
              <a:t>)</a:t>
            </a:r>
          </a:p>
        </p:txBody>
      </p:sp>
      <p:sp>
        <p:nvSpPr>
          <p:cNvPr id="5" name="TextBox 4"/>
          <p:cNvSpPr txBox="1"/>
          <p:nvPr/>
        </p:nvSpPr>
        <p:spPr>
          <a:xfrm>
            <a:off x="1828800" y="1143001"/>
            <a:ext cx="8534400" cy="1200329"/>
          </a:xfrm>
          <a:prstGeom prst="rect">
            <a:avLst/>
          </a:prstGeom>
          <a:noFill/>
        </p:spPr>
        <p:txBody>
          <a:bodyPr wrap="square" rtlCol="0">
            <a:spAutoFit/>
          </a:bodyPr>
          <a:lstStyle/>
          <a:p>
            <a:r>
              <a:rPr lang="en-US" b="1" dirty="0"/>
              <a:t>Determine the probability of the following mutually exclusive events;</a:t>
            </a:r>
          </a:p>
          <a:p>
            <a:r>
              <a:rPr lang="en-US" b="1" dirty="0"/>
              <a:t>Drawing a heart or drawing a club;</a:t>
            </a:r>
          </a:p>
          <a:p>
            <a:r>
              <a:rPr lang="en-US" b="1" dirty="0"/>
              <a:t>Drawing an ace, a king or a queen.</a:t>
            </a:r>
          </a:p>
          <a:p>
            <a:endParaRPr lang="en-US" dirty="0"/>
          </a:p>
        </p:txBody>
      </p:sp>
    </p:spTree>
    <p:extLst>
      <p:ext uri="{BB962C8B-B14F-4D97-AF65-F5344CB8AC3E}">
        <p14:creationId xmlns:p14="http://schemas.microsoft.com/office/powerpoint/2010/main" val="2735409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Science techniques based on Probability</a:t>
            </a:r>
          </a:p>
        </p:txBody>
      </p:sp>
      <p:sp>
        <p:nvSpPr>
          <p:cNvPr id="5" name="Content Placeholder 4"/>
          <p:cNvSpPr>
            <a:spLocks noGrp="1"/>
          </p:cNvSpPr>
          <p:nvPr>
            <p:ph idx="1"/>
          </p:nvPr>
        </p:nvSpPr>
        <p:spPr/>
        <p:txBody>
          <a:bodyPr>
            <a:normAutofit/>
          </a:bodyPr>
          <a:lstStyle/>
          <a:p>
            <a:r>
              <a:rPr lang="en-US" dirty="0"/>
              <a:t>A number of </a:t>
            </a:r>
            <a:r>
              <a:rPr lang="en-US" b="1" dirty="0"/>
              <a:t>data science techniques</a:t>
            </a:r>
            <a:r>
              <a:rPr lang="en-US" dirty="0"/>
              <a:t> depend on </a:t>
            </a:r>
            <a:r>
              <a:rPr lang="en-US" b="1" dirty="0"/>
              <a:t>Bayes theorem</a:t>
            </a:r>
            <a:r>
              <a:rPr lang="en-US" dirty="0"/>
              <a:t>. </a:t>
            </a:r>
          </a:p>
          <a:p>
            <a:r>
              <a:rPr lang="en-US" dirty="0"/>
              <a:t>It’s a formula that demonstrates the probability of an event depending on the prior knowledge about the conditions that might be associated with the event.</a:t>
            </a:r>
          </a:p>
          <a:p>
            <a:r>
              <a:rPr lang="en-US" dirty="0"/>
              <a:t>Reverse probabilities can be found out using the Bayes theorem if the conditional </a:t>
            </a:r>
            <a:r>
              <a:rPr lang="en-US" b="1" dirty="0"/>
              <a:t>probability</a:t>
            </a:r>
            <a:r>
              <a:rPr lang="en-US" dirty="0"/>
              <a:t> is known to us.</a:t>
            </a:r>
          </a:p>
        </p:txBody>
      </p:sp>
    </p:spTree>
    <p:extLst>
      <p:ext uri="{BB962C8B-B14F-4D97-AF65-F5344CB8AC3E}">
        <p14:creationId xmlns:p14="http://schemas.microsoft.com/office/powerpoint/2010/main" val="2826614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Science techniques based on Probability</a:t>
            </a:r>
          </a:p>
        </p:txBody>
      </p:sp>
      <p:sp>
        <p:nvSpPr>
          <p:cNvPr id="3" name="Content Placeholder 2"/>
          <p:cNvSpPr>
            <a:spLocks noGrp="1"/>
          </p:cNvSpPr>
          <p:nvPr>
            <p:ph idx="1"/>
          </p:nvPr>
        </p:nvSpPr>
        <p:spPr/>
        <p:txBody>
          <a:bodyPr/>
          <a:lstStyle/>
          <a:p>
            <a:r>
              <a:rPr lang="en-US" dirty="0"/>
              <a:t>With the help of this theorem, it’s possible to develop a learner that is capable of predicting the </a:t>
            </a:r>
            <a:r>
              <a:rPr lang="en-US" b="1" dirty="0"/>
              <a:t>probability</a:t>
            </a:r>
            <a:r>
              <a:rPr lang="en-US" dirty="0"/>
              <a:t> of the response variable of some class, given a fresh set of attributes. </a:t>
            </a:r>
          </a:p>
          <a:p>
            <a:r>
              <a:rPr lang="en-US" b="1" dirty="0"/>
              <a:t>Implementing of code</a:t>
            </a:r>
            <a:r>
              <a:rPr lang="en-US" dirty="0"/>
              <a:t> interconnect the knowing possibilities.</a:t>
            </a:r>
          </a:p>
          <a:p>
            <a:endParaRPr lang="en-US" dirty="0"/>
          </a:p>
        </p:txBody>
      </p:sp>
    </p:spTree>
    <p:extLst>
      <p:ext uri="{BB962C8B-B14F-4D97-AF65-F5344CB8AC3E}">
        <p14:creationId xmlns:p14="http://schemas.microsoft.com/office/powerpoint/2010/main" val="302760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a:t>
            </a:r>
          </a:p>
        </p:txBody>
      </p:sp>
      <p:sp>
        <p:nvSpPr>
          <p:cNvPr id="3" name="Content Placeholder 2"/>
          <p:cNvSpPr>
            <a:spLocks noGrp="1"/>
          </p:cNvSpPr>
          <p:nvPr>
            <p:ph idx="1"/>
          </p:nvPr>
        </p:nvSpPr>
        <p:spPr/>
        <p:txBody>
          <a:bodyPr/>
          <a:lstStyle/>
          <a:p>
            <a:pPr>
              <a:lnSpc>
                <a:spcPct val="110000"/>
              </a:lnSpc>
              <a:spcBef>
                <a:spcPct val="50000"/>
              </a:spcBef>
            </a:pPr>
            <a:r>
              <a:rPr lang="en-US" dirty="0"/>
              <a:t>The Probability of an event </a:t>
            </a:r>
            <a:r>
              <a:rPr lang="en-US" i="1" dirty="0"/>
              <a:t>A</a:t>
            </a:r>
            <a:r>
              <a:rPr lang="en-US" dirty="0"/>
              <a:t> is defined a-priori without actual experimentation as</a:t>
            </a:r>
          </a:p>
          <a:p>
            <a:pPr>
              <a:lnSpc>
                <a:spcPct val="110000"/>
              </a:lnSpc>
              <a:spcBef>
                <a:spcPct val="50000"/>
              </a:spcBef>
            </a:pPr>
            <a:endParaRPr lang="en-US" dirty="0"/>
          </a:p>
          <a:p>
            <a:pPr>
              <a:lnSpc>
                <a:spcPct val="110000"/>
              </a:lnSpc>
              <a:spcBef>
                <a:spcPct val="50000"/>
              </a:spcBef>
            </a:pPr>
            <a:endParaRPr lang="en-US" dirty="0"/>
          </a:p>
          <a:p>
            <a:pPr>
              <a:lnSpc>
                <a:spcPct val="110000"/>
              </a:lnSpc>
              <a:spcBef>
                <a:spcPct val="50000"/>
              </a:spcBef>
            </a:pPr>
            <a:r>
              <a:rPr lang="en-US" dirty="0"/>
              <a:t>provided all these outcomes are </a:t>
            </a:r>
            <a:r>
              <a:rPr lang="en-US" i="1" dirty="0"/>
              <a:t>equally likely</a:t>
            </a:r>
            <a:r>
              <a:rPr lang="en-US" dirty="0"/>
              <a:t>.</a:t>
            </a:r>
          </a:p>
          <a:p>
            <a:endParaRPr lang="en-US" dirty="0"/>
          </a:p>
        </p:txBody>
      </p:sp>
      <p:graphicFrame>
        <p:nvGraphicFramePr>
          <p:cNvPr id="4" name="Object 3"/>
          <p:cNvGraphicFramePr>
            <a:graphicFrameLocks noChangeAspect="1"/>
          </p:cNvGraphicFramePr>
          <p:nvPr/>
        </p:nvGraphicFramePr>
        <p:xfrm>
          <a:off x="1981201" y="3200400"/>
          <a:ext cx="6492875" cy="957262"/>
        </p:xfrm>
        <a:graphic>
          <a:graphicData uri="http://schemas.openxmlformats.org/presentationml/2006/ole">
            <mc:AlternateContent xmlns:mc="http://schemas.openxmlformats.org/markup-compatibility/2006">
              <mc:Choice xmlns:v="urn:schemas-microsoft-com:vml" Requires="v">
                <p:oleObj spid="_x0000_s1026" name="Equation" r:id="rId3" imgW="3124080" imgH="419040" progId="Equation.3">
                  <p:embed/>
                </p:oleObj>
              </mc:Choice>
              <mc:Fallback>
                <p:oleObj name="Equation" r:id="rId3" imgW="3124080" imgH="41904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3200400"/>
                        <a:ext cx="6492875"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8534401" y="3200400"/>
          <a:ext cx="1444625" cy="914400"/>
        </p:xfrm>
        <a:graphic>
          <a:graphicData uri="http://schemas.openxmlformats.org/presentationml/2006/ole">
            <mc:AlternateContent xmlns:mc="http://schemas.openxmlformats.org/markup-compatibility/2006">
              <mc:Choice xmlns:v="urn:schemas-microsoft-com:vml" Requires="v">
                <p:oleObj spid="_x0000_s1027" name="Equation" r:id="rId5" imgW="571252" imgH="393529" progId="Equation.3">
                  <p:embed/>
                </p:oleObj>
              </mc:Choice>
              <mc:Fallback>
                <p:oleObj name="Equation" r:id="rId5" imgW="571252" imgH="393529"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401" y="3200400"/>
                        <a:ext cx="1444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725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of Probability</a:t>
            </a:r>
          </a:p>
        </p:txBody>
      </p:sp>
      <p:sp>
        <p:nvSpPr>
          <p:cNvPr id="5" name="Content Placeholder 4"/>
          <p:cNvSpPr>
            <a:spLocks noGrp="1"/>
          </p:cNvSpPr>
          <p:nvPr>
            <p:ph idx="1"/>
          </p:nvPr>
        </p:nvSpPr>
        <p:spPr/>
        <p:txBody>
          <a:bodyPr/>
          <a:lstStyle/>
          <a:p>
            <a:pPr>
              <a:lnSpc>
                <a:spcPct val="110000"/>
              </a:lnSpc>
              <a:spcBef>
                <a:spcPct val="50000"/>
              </a:spcBef>
            </a:pPr>
            <a:r>
              <a:rPr lang="en-US" dirty="0"/>
              <a:t>Consider a box with </a:t>
            </a:r>
            <a:r>
              <a:rPr lang="en-US" i="1" dirty="0"/>
              <a:t>n </a:t>
            </a:r>
            <a:r>
              <a:rPr lang="en-US" dirty="0"/>
              <a:t>white and </a:t>
            </a:r>
            <a:r>
              <a:rPr lang="en-US" i="1" dirty="0"/>
              <a:t>m</a:t>
            </a:r>
            <a:r>
              <a:rPr lang="en-US" dirty="0"/>
              <a:t> red balls. In this case,  there are two elementary outcomes: white ball or red ball. Probability of  “selecting a white ball”  </a:t>
            </a:r>
            <a:r>
              <a:rPr lang="en-US" u="sng" dirty="0"/>
              <a:t>                   </a:t>
            </a:r>
          </a:p>
          <a:p>
            <a:pPr>
              <a:lnSpc>
                <a:spcPct val="60000"/>
              </a:lnSpc>
              <a:spcBef>
                <a:spcPct val="50000"/>
              </a:spcBef>
            </a:pPr>
            <a:r>
              <a:rPr lang="en-US" dirty="0"/>
              <a:t>We can use above classical definition to determine the </a:t>
            </a:r>
          </a:p>
          <a:p>
            <a:pPr>
              <a:lnSpc>
                <a:spcPct val="60000"/>
              </a:lnSpc>
              <a:spcBef>
                <a:spcPct val="50000"/>
              </a:spcBef>
            </a:pPr>
            <a:r>
              <a:rPr lang="en-US" dirty="0"/>
              <a:t>probability that a given number is divisible by a prime </a:t>
            </a:r>
            <a:r>
              <a:rPr lang="en-US" i="1" dirty="0"/>
              <a:t>p</a:t>
            </a:r>
            <a:r>
              <a:rPr lang="en-US" dirty="0"/>
              <a:t>.</a:t>
            </a:r>
          </a:p>
          <a:p>
            <a:endParaRPr lang="en-US" dirty="0"/>
          </a:p>
        </p:txBody>
      </p:sp>
    </p:spTree>
    <p:extLst>
      <p:ext uri="{BB962C8B-B14F-4D97-AF65-F5344CB8AC3E}">
        <p14:creationId xmlns:p14="http://schemas.microsoft.com/office/powerpoint/2010/main" val="21858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do we need probability?</a:t>
            </a:r>
            <a:br>
              <a:rPr lang="en-US" b="1" dirty="0"/>
            </a:br>
            <a:endParaRPr lang="en-US" dirty="0"/>
          </a:p>
        </p:txBody>
      </p:sp>
      <p:sp>
        <p:nvSpPr>
          <p:cNvPr id="3" name="Content Placeholder 2"/>
          <p:cNvSpPr>
            <a:spLocks noGrp="1"/>
          </p:cNvSpPr>
          <p:nvPr>
            <p:ph idx="1"/>
          </p:nvPr>
        </p:nvSpPr>
        <p:spPr>
          <a:xfrm>
            <a:off x="1981200" y="1143001"/>
            <a:ext cx="8229600" cy="4983163"/>
          </a:xfrm>
        </p:spPr>
        <p:txBody>
          <a:bodyPr>
            <a:normAutofit/>
          </a:bodyPr>
          <a:lstStyle/>
          <a:p>
            <a:r>
              <a:rPr lang="en-US" dirty="0"/>
              <a:t>In an uncertain world, it can be of immense help to know and understand chances of various events. </a:t>
            </a:r>
          </a:p>
          <a:p>
            <a:pPr marL="0" indent="0">
              <a:buNone/>
            </a:pPr>
            <a:r>
              <a:rPr lang="en-US" dirty="0"/>
              <a:t>Example:</a:t>
            </a:r>
          </a:p>
          <a:p>
            <a:r>
              <a:rPr lang="en-US" dirty="0"/>
              <a:t> If it’s likely to rain, I would carry my umbrella. </a:t>
            </a:r>
          </a:p>
          <a:p>
            <a:r>
              <a:rPr lang="en-US" dirty="0"/>
              <a:t>If I am likely to have diabetes on the basis of my food habits, I would get myself tested.</a:t>
            </a:r>
          </a:p>
          <a:p>
            <a:r>
              <a:rPr lang="en-US" dirty="0"/>
              <a:t> If my customer is unlikely to pay me a renewal premium without a reminder, I would remind him about it. So knowing the likelihood might be very beneficial.</a:t>
            </a:r>
          </a:p>
          <a:p>
            <a:endParaRPr lang="en-US" dirty="0"/>
          </a:p>
        </p:txBody>
      </p:sp>
    </p:spTree>
    <p:extLst>
      <p:ext uri="{BB962C8B-B14F-4D97-AF65-F5344CB8AC3E}">
        <p14:creationId xmlns:p14="http://schemas.microsoft.com/office/powerpoint/2010/main" val="51663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Probability</a:t>
            </a:r>
          </a:p>
        </p:txBody>
      </p:sp>
      <p:sp>
        <p:nvSpPr>
          <p:cNvPr id="3" name="Content Placeholder 2"/>
          <p:cNvSpPr>
            <a:spLocks noGrp="1"/>
          </p:cNvSpPr>
          <p:nvPr>
            <p:ph idx="1"/>
          </p:nvPr>
        </p:nvSpPr>
        <p:spPr/>
        <p:txBody>
          <a:bodyPr>
            <a:normAutofit/>
          </a:bodyPr>
          <a:lstStyle/>
          <a:p>
            <a:r>
              <a:rPr lang="en-US" dirty="0"/>
              <a:t>Data science work is experienced as programming, almost everything that data scientists do involves working with statistics.</a:t>
            </a:r>
          </a:p>
          <a:p>
            <a:r>
              <a:rPr lang="en-US" dirty="0"/>
              <a:t>Data scientists make predictions, they’re dealing with probabilities. </a:t>
            </a:r>
          </a:p>
          <a:p>
            <a:r>
              <a:rPr lang="en-US" dirty="0"/>
              <a:t>The concept of probability might seem basic, but it’s the foundation for even the most advanced predictive models.</a:t>
            </a:r>
          </a:p>
          <a:p>
            <a:endParaRPr lang="en-US" dirty="0"/>
          </a:p>
        </p:txBody>
      </p:sp>
    </p:spTree>
    <p:extLst>
      <p:ext uri="{BB962C8B-B14F-4D97-AF65-F5344CB8AC3E}">
        <p14:creationId xmlns:p14="http://schemas.microsoft.com/office/powerpoint/2010/main" val="390049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Probability</a:t>
            </a:r>
          </a:p>
        </p:txBody>
      </p:sp>
      <p:sp>
        <p:nvSpPr>
          <p:cNvPr id="3" name="Content Placeholder 2"/>
          <p:cNvSpPr>
            <a:spLocks noGrp="1"/>
          </p:cNvSpPr>
          <p:nvPr>
            <p:ph idx="1"/>
          </p:nvPr>
        </p:nvSpPr>
        <p:spPr/>
        <p:txBody>
          <a:bodyPr/>
          <a:lstStyle/>
          <a:p>
            <a:r>
              <a:rPr lang="en-US" dirty="0"/>
              <a:t>And while the actual mathematical operations are often baked into popular data science libraries for quick application </a:t>
            </a:r>
          </a:p>
          <a:p>
            <a:r>
              <a:rPr lang="en-US" dirty="0"/>
              <a:t>This convenience can be a double-edged sword. </a:t>
            </a:r>
          </a:p>
          <a:p>
            <a:r>
              <a:rPr lang="en-US" dirty="0"/>
              <a:t>A technique is </a:t>
            </a:r>
            <a:r>
              <a:rPr lang="en-US" i="1" dirty="0"/>
              <a:t>easy</a:t>
            </a:r>
            <a:r>
              <a:rPr lang="en-US" dirty="0"/>
              <a:t> to apply, after all, doesn’t mean that it’s </a:t>
            </a:r>
            <a:r>
              <a:rPr lang="en-US" i="1" dirty="0"/>
              <a:t>correct</a:t>
            </a:r>
            <a:r>
              <a:rPr lang="en-US" dirty="0"/>
              <a:t> to apply in every circumstance.</a:t>
            </a:r>
          </a:p>
          <a:p>
            <a:endParaRPr lang="en-US" dirty="0"/>
          </a:p>
        </p:txBody>
      </p:sp>
    </p:spTree>
    <p:extLst>
      <p:ext uri="{BB962C8B-B14F-4D97-AF65-F5344CB8AC3E}">
        <p14:creationId xmlns:p14="http://schemas.microsoft.com/office/powerpoint/2010/main" val="231664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probability needed for Data Science </a:t>
            </a:r>
          </a:p>
        </p:txBody>
      </p:sp>
      <p:sp>
        <p:nvSpPr>
          <p:cNvPr id="3" name="Content Placeholder 2"/>
          <p:cNvSpPr>
            <a:spLocks noGrp="1"/>
          </p:cNvSpPr>
          <p:nvPr>
            <p:ph idx="1"/>
          </p:nvPr>
        </p:nvSpPr>
        <p:spPr/>
        <p:txBody>
          <a:bodyPr/>
          <a:lstStyle/>
          <a:p>
            <a:r>
              <a:rPr lang="en-US" dirty="0"/>
              <a:t>In the context of </a:t>
            </a:r>
            <a:r>
              <a:rPr lang="en-US" b="1" dirty="0"/>
              <a:t>data science</a:t>
            </a:r>
            <a:r>
              <a:rPr lang="en-US" dirty="0"/>
              <a:t>, statistical inferences are often used to analyze or predict trends from data.</a:t>
            </a:r>
          </a:p>
          <a:p>
            <a:r>
              <a:rPr lang="en-US" dirty="0"/>
              <a:t>These inferences use </a:t>
            </a:r>
            <a:r>
              <a:rPr lang="en-US" b="1" dirty="0"/>
              <a:t>probability</a:t>
            </a:r>
            <a:r>
              <a:rPr lang="en-US" dirty="0"/>
              <a:t> distributions of data. </a:t>
            </a:r>
          </a:p>
          <a:p>
            <a:r>
              <a:rPr lang="en-US" dirty="0"/>
              <a:t>Efficacy of working on </a:t>
            </a:r>
            <a:r>
              <a:rPr lang="en-US" b="1" dirty="0"/>
              <a:t>data science</a:t>
            </a:r>
            <a:r>
              <a:rPr lang="en-US" dirty="0"/>
              <a:t> problems depends on </a:t>
            </a:r>
            <a:r>
              <a:rPr lang="en-US" b="1" dirty="0"/>
              <a:t>probability</a:t>
            </a:r>
            <a:r>
              <a:rPr lang="en-US" dirty="0"/>
              <a:t> and its applications to a good extent.</a:t>
            </a:r>
          </a:p>
        </p:txBody>
      </p:sp>
    </p:spTree>
    <p:extLst>
      <p:ext uri="{BB962C8B-B14F-4D97-AF65-F5344CB8AC3E}">
        <p14:creationId xmlns:p14="http://schemas.microsoft.com/office/powerpoint/2010/main" val="394175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probability needed for Data Science </a:t>
            </a:r>
          </a:p>
        </p:txBody>
      </p:sp>
      <p:sp>
        <p:nvSpPr>
          <p:cNvPr id="3" name="Content Placeholder 2"/>
          <p:cNvSpPr>
            <a:spLocks noGrp="1"/>
          </p:cNvSpPr>
          <p:nvPr>
            <p:ph idx="1"/>
          </p:nvPr>
        </p:nvSpPr>
        <p:spPr/>
        <p:txBody>
          <a:bodyPr>
            <a:normAutofit/>
          </a:bodyPr>
          <a:lstStyle/>
          <a:p>
            <a:r>
              <a:rPr lang="en-US" dirty="0"/>
              <a:t>Learning probability and statistics concepts, important for data scientists. </a:t>
            </a:r>
          </a:p>
          <a:p>
            <a:r>
              <a:rPr lang="en-US" dirty="0"/>
              <a:t>When we understand the </a:t>
            </a:r>
            <a:r>
              <a:rPr lang="en-US" i="1" dirty="0"/>
              <a:t>why</a:t>
            </a:r>
            <a:r>
              <a:rPr lang="en-US" dirty="0"/>
              <a:t>, it becomes much easier for you to identify the correct statistical technique or calculation for the problem you’re trying to solve.</a:t>
            </a:r>
          </a:p>
          <a:p>
            <a:r>
              <a:rPr lang="en-US" dirty="0"/>
              <a:t>It also becomes easier to explain our analysis to others when we have a firm grasp of why we used the technique you chose.</a:t>
            </a:r>
          </a:p>
          <a:p>
            <a:endParaRPr lang="en-US" dirty="0"/>
          </a:p>
        </p:txBody>
      </p:sp>
    </p:spTree>
    <p:extLst>
      <p:ext uri="{BB962C8B-B14F-4D97-AF65-F5344CB8AC3E}">
        <p14:creationId xmlns:p14="http://schemas.microsoft.com/office/powerpoint/2010/main" val="329503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1720</Words>
  <Application>Microsoft Office PowerPoint</Application>
  <PresentationFormat>Widescreen</PresentationFormat>
  <Paragraphs>152</Paragraphs>
  <Slides>25</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Calibri Light</vt:lpstr>
      <vt:lpstr>Century</vt:lpstr>
      <vt:lpstr>Times New Roman</vt:lpstr>
      <vt:lpstr>Wingdings</vt:lpstr>
      <vt:lpstr>Office Theme</vt:lpstr>
      <vt:lpstr>Equation</vt:lpstr>
      <vt:lpstr>Session 10</vt:lpstr>
      <vt:lpstr>Probability Theory</vt:lpstr>
      <vt:lpstr>Probability</vt:lpstr>
      <vt:lpstr>Example of Probability</vt:lpstr>
      <vt:lpstr>Why do we need probability? </vt:lpstr>
      <vt:lpstr>Importance of Probability</vt:lpstr>
      <vt:lpstr>Importance of Probability</vt:lpstr>
      <vt:lpstr>Why probability needed for Data Science </vt:lpstr>
      <vt:lpstr>Why probability needed for Data Science </vt:lpstr>
      <vt:lpstr>Statistical Analysis for Data</vt:lpstr>
      <vt:lpstr>Types of Statistical Analysis</vt:lpstr>
      <vt:lpstr>Population or Sample Data </vt:lpstr>
      <vt:lpstr>Probability (review)Some Properties</vt:lpstr>
      <vt:lpstr>Example of Python code  </vt:lpstr>
      <vt:lpstr>Conditional Probability</vt:lpstr>
      <vt:lpstr>Conditional Probability</vt:lpstr>
      <vt:lpstr>Independence of events</vt:lpstr>
      <vt:lpstr>Mutually Independent</vt:lpstr>
      <vt:lpstr>Example</vt:lpstr>
      <vt:lpstr>Pairwise Independence</vt:lpstr>
      <vt:lpstr>Example</vt:lpstr>
      <vt:lpstr>Example(cont.)</vt:lpstr>
      <vt:lpstr>Example of Python code for Probability problem</vt:lpstr>
      <vt:lpstr>Data Science techniques based on Probability</vt:lpstr>
      <vt:lpstr>Data Science techniques based on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10</dc:title>
  <dc:creator>Dr.Vithya Ganesan</dc:creator>
  <cp:lastModifiedBy>Dr.Vithya Ganesan</cp:lastModifiedBy>
  <cp:revision>1</cp:revision>
  <dcterms:created xsi:type="dcterms:W3CDTF">2020-12-08T11:03:31Z</dcterms:created>
  <dcterms:modified xsi:type="dcterms:W3CDTF">2020-12-08T11:04:11Z</dcterms:modified>
</cp:coreProperties>
</file>