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466" r:id="rId2"/>
    <p:sldId id="467" r:id="rId3"/>
    <p:sldId id="468" r:id="rId4"/>
    <p:sldId id="490" r:id="rId5"/>
    <p:sldId id="469" r:id="rId6"/>
    <p:sldId id="470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81" r:id="rId16"/>
    <p:sldId id="505" r:id="rId17"/>
    <p:sldId id="506" r:id="rId18"/>
    <p:sldId id="482" r:id="rId19"/>
    <p:sldId id="483" r:id="rId20"/>
    <p:sldId id="314" r:id="rId21"/>
    <p:sldId id="317" r:id="rId22"/>
    <p:sldId id="318" r:id="rId23"/>
    <p:sldId id="319" r:id="rId24"/>
    <p:sldId id="400" r:id="rId25"/>
    <p:sldId id="32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>
      <p:cViewPr varScale="1">
        <p:scale>
          <a:sx n="62" d="100"/>
          <a:sy n="62" d="100"/>
        </p:scale>
        <p:origin x="139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3BCFB-BBCD-4B49-854E-B433A711B09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0C38-D60B-4F1E-8D34-B9F8F63F6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3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4ADF-6556-4987-A0B6-D04781E1FAB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37D4-A132-49A0-B4F3-C1BEA4CD4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1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4ADF-6556-4987-A0B6-D04781E1FAB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37D4-A132-49A0-B4F3-C1BEA4CD4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9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4ADF-6556-4987-A0B6-D04781E1FAB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37D4-A132-49A0-B4F3-C1BEA4CD4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0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4ADF-6556-4987-A0B6-D04781E1FAB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37D4-A132-49A0-B4F3-C1BEA4CD4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1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4ADF-6556-4987-A0B6-D04781E1FAB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37D4-A132-49A0-B4F3-C1BEA4CD4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0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4ADF-6556-4987-A0B6-D04781E1FAB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37D4-A132-49A0-B4F3-C1BEA4CD4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5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4ADF-6556-4987-A0B6-D04781E1FAB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37D4-A132-49A0-B4F3-C1BEA4CD4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7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4ADF-6556-4987-A0B6-D04781E1FAB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37D4-A132-49A0-B4F3-C1BEA4CD4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5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4ADF-6556-4987-A0B6-D04781E1FAB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37D4-A132-49A0-B4F3-C1BEA4CD4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7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4ADF-6556-4987-A0B6-D04781E1FAB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37D4-A132-49A0-B4F3-C1BEA4CD4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5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4ADF-6556-4987-A0B6-D04781E1FAB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37D4-A132-49A0-B4F3-C1BEA4CD4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1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24ADF-6556-4987-A0B6-D04781E1FAB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737D4-A132-49A0-B4F3-C1BEA4CD4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5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Random variables</a:t>
            </a:r>
          </a:p>
          <a:p>
            <a:r>
              <a:rPr lang="en-IN" dirty="0"/>
              <a:t>Discrete random variables</a:t>
            </a:r>
          </a:p>
          <a:p>
            <a:r>
              <a:rPr lang="en-IN" dirty="0"/>
              <a:t> Geometric </a:t>
            </a:r>
          </a:p>
          <a:p>
            <a:r>
              <a:rPr lang="en-IN" dirty="0"/>
              <a:t>Poisson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76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Probability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35052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00200"/>
            <a:ext cx="36576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9171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Discrete Probability Distribution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16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type of </a:t>
            </a:r>
            <a:r>
              <a:rPr lang="en-US" b="1" dirty="0"/>
              <a:t>probability distribution</a:t>
            </a:r>
            <a:r>
              <a:rPr lang="en-US" dirty="0"/>
              <a:t> in which all outcomes are equally likely.</a:t>
            </a:r>
          </a:p>
          <a:p>
            <a:r>
              <a:rPr lang="en-US" dirty="0"/>
              <a:t> A coin also has a </a:t>
            </a:r>
            <a:r>
              <a:rPr lang="en-US" b="1" dirty="0"/>
              <a:t>uniform distribution</a:t>
            </a:r>
            <a:r>
              <a:rPr lang="en-US" dirty="0"/>
              <a:t> because the </a:t>
            </a:r>
            <a:r>
              <a:rPr lang="en-US" b="1" dirty="0"/>
              <a:t>probability</a:t>
            </a:r>
            <a:r>
              <a:rPr lang="en-US" dirty="0"/>
              <a:t> of getting either heads or tails in a coin toss is the same.</a:t>
            </a:r>
          </a:p>
          <a:p>
            <a:r>
              <a:rPr lang="en-US" dirty="0"/>
              <a:t>Two types of uniform distributions: </a:t>
            </a:r>
          </a:p>
          <a:p>
            <a:pPr marL="0" indent="0">
              <a:buNone/>
            </a:pPr>
            <a:r>
              <a:rPr lang="en-US" dirty="0"/>
              <a:t>     discrete and continuous. In the former type of distribution, each outcome is discrete.</a:t>
            </a:r>
          </a:p>
          <a:p>
            <a:pPr marL="0" indent="0">
              <a:buNone/>
            </a:pPr>
            <a:r>
              <a:rPr lang="en-US" dirty="0"/>
              <a:t>      In a continuous distribution, outcomes are continuous and infinite</a:t>
            </a:r>
          </a:p>
        </p:txBody>
      </p:sp>
    </p:spTree>
    <p:extLst>
      <p:ext uri="{BB962C8B-B14F-4D97-AF65-F5344CB8AC3E}">
        <p14:creationId xmlns:p14="http://schemas.microsoft.com/office/powerpoint/2010/main" val="2575656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Uniform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2667000"/>
            <a:ext cx="289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numpy</a:t>
            </a:r>
            <a:r>
              <a:rPr lang="en-US" dirty="0"/>
              <a:t> import random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seaborn</a:t>
            </a:r>
            <a:r>
              <a:rPr lang="en-US" dirty="0"/>
              <a:t> as </a:t>
            </a:r>
            <a:r>
              <a:rPr lang="en-US" dirty="0" err="1"/>
              <a:t>sns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sns.distplot</a:t>
            </a:r>
            <a:r>
              <a:rPr lang="en-US" dirty="0"/>
              <a:t>(</a:t>
            </a:r>
            <a:r>
              <a:rPr lang="en-US" dirty="0" err="1"/>
              <a:t>random.uniform</a:t>
            </a:r>
            <a:r>
              <a:rPr lang="en-US" dirty="0"/>
              <a:t>(size=1000), </a:t>
            </a:r>
            <a:r>
              <a:rPr lang="en-US" dirty="0" err="1"/>
              <a:t>hist</a:t>
            </a:r>
            <a:r>
              <a:rPr lang="en-US" dirty="0"/>
              <a:t>=False)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 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3038"/>
            <a:ext cx="523875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7415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Probability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 mass function for continuous data.</a:t>
            </a:r>
          </a:p>
          <a:p>
            <a:r>
              <a:rPr lang="en-US" dirty="0"/>
              <a:t>Central tendency, variation and </a:t>
            </a:r>
            <a:r>
              <a:rPr lang="en-US" dirty="0" err="1"/>
              <a:t>skewness</a:t>
            </a:r>
            <a:r>
              <a:rPr lang="en-US" dirty="0"/>
              <a:t> important parameters</a:t>
            </a:r>
          </a:p>
          <a:p>
            <a:r>
              <a:rPr lang="en-US" dirty="0"/>
              <a:t>Normal Probability Distribution</a:t>
            </a:r>
          </a:p>
          <a:p>
            <a:r>
              <a:rPr lang="en-US" dirty="0"/>
              <a:t>Lognormal Probability distribution.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66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 distribution, also known as the Gaussian distribution, is a probability distribution</a:t>
            </a:r>
          </a:p>
          <a:p>
            <a:r>
              <a:rPr lang="en-US" dirty="0"/>
              <a:t> It is symmetric about the mean, showing that data near the mean are more frequent in occurrence than data far from the mean.</a:t>
            </a:r>
          </a:p>
          <a:p>
            <a:r>
              <a:rPr lang="en-US" dirty="0"/>
              <a:t> In graph form, normal distribution will appear as a bell curve.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23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mean, mode and median are all equal.</a:t>
            </a:r>
          </a:p>
          <a:p>
            <a:r>
              <a:rPr lang="en-US" sz="2800" dirty="0"/>
              <a:t>The curve is symmetric at the center (i.e. around the mean, μ).</a:t>
            </a:r>
          </a:p>
          <a:p>
            <a:r>
              <a:rPr lang="en-US" sz="2800" dirty="0"/>
              <a:t>Exactly half of the values are to the left of center and exactly half the values are to the right.</a:t>
            </a:r>
          </a:p>
          <a:p>
            <a:r>
              <a:rPr lang="en-US" sz="2800" dirty="0"/>
              <a:t>The total area under the curve is 1.</a:t>
            </a:r>
          </a:p>
          <a:p>
            <a:endParaRPr lang="en-US" sz="2800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451350"/>
            <a:ext cx="551497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679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sample of outcomes from an experiment, a common first step is to plot the number of occurrences against sample values to get the distribution curve (histogram).</a:t>
            </a:r>
          </a:p>
          <a:p>
            <a:r>
              <a:rPr lang="en-US" dirty="0"/>
              <a:t>The resulting curve will expose the type of probability distribution your data follows .</a:t>
            </a:r>
          </a:p>
          <a:p>
            <a:r>
              <a:rPr lang="en-US" dirty="0"/>
              <a:t>Normal Distribution, it should look for a bell-shape curve. </a:t>
            </a:r>
          </a:p>
          <a:p>
            <a:r>
              <a:rPr lang="en-US" dirty="0"/>
              <a:t>If you see a rough estimation of a bell, you can proceed with other tests to be fully sure that your samples come from a normal distribution.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04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6800" y="1828800"/>
            <a:ext cx="4267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r>
              <a:rPr lang="en-US" dirty="0"/>
              <a:t>mu, sigma = 0.5, 0.1</a:t>
            </a:r>
          </a:p>
          <a:p>
            <a:r>
              <a:rPr lang="en-US" dirty="0"/>
              <a:t>s = </a:t>
            </a:r>
            <a:r>
              <a:rPr lang="en-US" dirty="0" err="1"/>
              <a:t>np.random.normal</a:t>
            </a:r>
            <a:r>
              <a:rPr lang="en-US" dirty="0"/>
              <a:t>(mu, sigma, 1000)</a:t>
            </a:r>
          </a:p>
          <a:p>
            <a:r>
              <a:rPr lang="en-US" dirty="0"/>
              <a:t># Create the bins and histogram</a:t>
            </a:r>
          </a:p>
          <a:p>
            <a:r>
              <a:rPr lang="en-US" dirty="0"/>
              <a:t>count, bins, ignored = </a:t>
            </a:r>
            <a:r>
              <a:rPr lang="en-US" dirty="0" err="1"/>
              <a:t>plt.hist</a:t>
            </a:r>
            <a:r>
              <a:rPr lang="en-US" dirty="0"/>
              <a:t>(s, 20, normed=True)</a:t>
            </a:r>
          </a:p>
          <a:p>
            <a:r>
              <a:rPr lang="en-US" dirty="0"/>
              <a:t># Plot the distribution curve</a:t>
            </a:r>
          </a:p>
          <a:p>
            <a:r>
              <a:rPr lang="en-US" dirty="0" err="1"/>
              <a:t>plt.plot</a:t>
            </a:r>
            <a:r>
              <a:rPr lang="en-US" dirty="0"/>
              <a:t>(bins, 1/(sigma * </a:t>
            </a:r>
            <a:r>
              <a:rPr lang="en-US" dirty="0" err="1"/>
              <a:t>np.sqrt</a:t>
            </a:r>
            <a:r>
              <a:rPr lang="en-US" dirty="0"/>
              <a:t>(2 * </a:t>
            </a:r>
            <a:r>
              <a:rPr lang="en-US" dirty="0" err="1"/>
              <a:t>np.pi</a:t>
            </a:r>
            <a:r>
              <a:rPr lang="en-US" dirty="0"/>
              <a:t>)) *</a:t>
            </a:r>
          </a:p>
          <a:p>
            <a:r>
              <a:rPr lang="en-US" dirty="0"/>
              <a:t>    </a:t>
            </a:r>
            <a:r>
              <a:rPr lang="en-US" dirty="0" err="1"/>
              <a:t>np.exp</a:t>
            </a:r>
            <a:r>
              <a:rPr lang="en-US" dirty="0"/>
              <a:t>( - (bins - mu)**2 / (2 * sigma**2) ),       </a:t>
            </a:r>
            <a:r>
              <a:rPr lang="en-US" dirty="0" err="1"/>
              <a:t>linewidth</a:t>
            </a:r>
            <a:r>
              <a:rPr lang="en-US" dirty="0"/>
              <a:t>=3, color='r')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3" y="1447800"/>
            <a:ext cx="46101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9634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can you determine if your Probability Distribution is Normal?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Distribution tests are hypothesis tests that determine whether your sample data were drawn from a population that follows a hypothesized probability distribution.</a:t>
            </a:r>
          </a:p>
          <a:p>
            <a:r>
              <a:rPr lang="en-US" dirty="0"/>
              <a:t> Like any statistical hypothesis test, distribution tests have a null hypothesis and an alternative hypothesis.</a:t>
            </a:r>
          </a:p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The sample data follow the hypothesized distribution.</a:t>
            </a:r>
          </a:p>
          <a:p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: The sample data do not follow the hypothesized distribution.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7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processes, also known as stochastic processes, are used to model uncertain quantities that evolve in time.</a:t>
            </a:r>
          </a:p>
          <a:p>
            <a:r>
              <a:rPr lang="en-US" dirty="0"/>
              <a:t> The trajectory of a particle, the price of oil, the temperature in New York, the national debt of the United States, etc. </a:t>
            </a:r>
          </a:p>
        </p:txBody>
      </p:sp>
    </p:spTree>
    <p:extLst>
      <p:ext uri="{BB962C8B-B14F-4D97-AF65-F5344CB8AC3E}">
        <p14:creationId xmlns:p14="http://schemas.microsoft.com/office/powerpoint/2010/main" val="150189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Let X be a random variable reflecting the number of events in a given period where the expected number of events in that interval is λ then the probability of k occurrences (k≥0) in the interval is given by the</a:t>
                </a:r>
              </a:p>
              <a:p>
                <a:r>
                  <a:rPr lang="en-US" sz="2400" dirty="0"/>
                  <a:t> Poisson distribution,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𝑋</m:t>
                    </m:r>
                    <m:r>
                      <a:rPr lang="en-US" sz="2400" i="1" dirty="0" err="1">
                        <a:latin typeface="Cambria Math"/>
                      </a:rPr>
                      <m:t>∼</m:t>
                    </m:r>
                    <m:r>
                      <a:rPr lang="en-US" sz="2400" i="1" dirty="0" err="1">
                        <a:latin typeface="Cambria Math"/>
                      </a:rPr>
                      <m:t>𝑃𝑜𝑖𝑠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𝜆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We use this approximation to the Binomial when p is very small and n is very large since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𝜆</m:t>
                    </m:r>
                    <m:r>
                      <a:rPr lang="en-US" sz="2400" i="1" dirty="0" smtClean="0">
                        <a:latin typeface="Cambria Math"/>
                      </a:rPr>
                      <m:t>=</m:t>
                    </m:r>
                    <m:r>
                      <a:rPr lang="en-US" sz="2400" i="1" dirty="0" err="1" smtClean="0">
                        <a:latin typeface="Cambria Math"/>
                      </a:rPr>
                      <m:t>𝑛𝑝</m:t>
                    </m:r>
                  </m:oMath>
                </a14:m>
                <a:r>
                  <a:rPr lang="en-US" sz="2400" dirty="0"/>
                  <a:t> tends to be reasonable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657600"/>
            <a:ext cx="3886200" cy="1172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0722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/>
              <a:t>If the random variable X follows a Poisson distribution with mean3.4, find P(X=6)</a:t>
            </a:r>
          </a:p>
          <a:p>
            <a:pPr marL="0" indent="0">
              <a:buNone/>
            </a:pPr>
            <a:r>
              <a:rPr lang="en-US" dirty="0"/>
              <a:t>Solution:  This can be written more quickly as: if </a:t>
            </a:r>
            <a:r>
              <a:rPr lang="en-US" dirty="0" err="1"/>
              <a:t>X~Po</a:t>
            </a:r>
            <a:r>
              <a:rPr lang="en-US" dirty="0"/>
              <a:t>(3.4) find P(X=6)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733800"/>
            <a:ext cx="69342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0674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Suppose there is a disease, whose average incidence is 2 per million people. What is the probability that a city of 1 million people has at least twice the average incidence? Twice the average incidence would be 4 cases. </a:t>
            </a:r>
          </a:p>
          <a:p>
            <a:r>
              <a:rPr lang="en-US" dirty="0"/>
              <a:t>We can reasonably suppose the random variable   X=number of cases in 1 million people   has Poisson distribution with parameter.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334000"/>
            <a:ext cx="60198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5571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47850"/>
            <a:ext cx="762000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116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code for Poisson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15000" y="1600200"/>
            <a:ext cx="312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numpy</a:t>
            </a:r>
            <a:r>
              <a:rPr lang="en-US" dirty="0"/>
              <a:t> import random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seaborn</a:t>
            </a:r>
            <a:r>
              <a:rPr lang="en-US" dirty="0"/>
              <a:t> as </a:t>
            </a:r>
            <a:r>
              <a:rPr lang="en-US" dirty="0" err="1"/>
              <a:t>sns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sns.distplot</a:t>
            </a:r>
            <a:r>
              <a:rPr lang="en-US" dirty="0"/>
              <a:t>(</a:t>
            </a:r>
            <a:r>
              <a:rPr lang="en-US" dirty="0" err="1"/>
              <a:t>random.poisson</a:t>
            </a:r>
            <a:r>
              <a:rPr lang="en-US" dirty="0"/>
              <a:t>(lam=2, size=1000), </a:t>
            </a:r>
            <a:r>
              <a:rPr lang="en-US" dirty="0" err="1"/>
              <a:t>kde</a:t>
            </a:r>
            <a:r>
              <a:rPr lang="en-US" dirty="0"/>
              <a:t>=False)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 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5343525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3694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 be a random variable reflecting the number of failures of independent Bernoulli trials, with probability of success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needed before observing the first success. </a:t>
                </a:r>
              </a:p>
              <a:p>
                <a:r>
                  <a:rPr lang="en-US" dirty="0"/>
                  <a:t>Then the probability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failures before the first success is given by the Geometric distribution, </a:t>
                </a:r>
                <a:r>
                  <a:rPr lang="en-US" dirty="0" err="1"/>
                  <a:t>Y∼Geo</a:t>
                </a:r>
                <a:r>
                  <a:rPr lang="en-US" dirty="0"/>
                  <a:t>(p)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257800"/>
            <a:ext cx="48006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461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93038" cy="1462088"/>
          </a:xfrm>
        </p:spPr>
        <p:txBody>
          <a:bodyPr/>
          <a:lstStyle/>
          <a:p>
            <a:r>
              <a:rPr lang="en-US"/>
              <a:t>Random Variable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7772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800" dirty="0">
                <a:ea typeface="Arial Unicode MS" pitchFamily="34" charset="-128"/>
                <a:cs typeface="Arial Unicode MS" pitchFamily="34" charset="-128"/>
              </a:rPr>
              <a:t>A random variable </a:t>
            </a:r>
            <a:r>
              <a:rPr lang="en-US" sz="2800" i="1" dirty="0"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en-US" sz="2800" dirty="0">
                <a:ea typeface="Arial Unicode MS" pitchFamily="34" charset="-128"/>
                <a:cs typeface="Arial Unicode MS" pitchFamily="34" charset="-128"/>
              </a:rPr>
              <a:t> takes on a defined set of values with different probabilities.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endParaRPr lang="en-US" sz="2800" dirty="0">
              <a:ea typeface="Arial Unicode MS" pitchFamily="34" charset="-128"/>
              <a:cs typeface="Arial Unicode MS" pitchFamily="34" charset="-128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000" dirty="0">
                <a:ea typeface="Arial Unicode MS" pitchFamily="34" charset="-128"/>
                <a:cs typeface="Arial Unicode MS" pitchFamily="34" charset="-128"/>
              </a:rPr>
              <a:t>For example, if you roll a die, the outcome is random (not fixed) and there are 6 possible outcomes, each of which occur with probability one-sixth.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endParaRPr lang="en-US" sz="2000" dirty="0">
              <a:ea typeface="Arial Unicode MS" pitchFamily="34" charset="-128"/>
              <a:cs typeface="Arial Unicode MS" pitchFamily="34" charset="-128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800" dirty="0">
                <a:ea typeface="Arial Unicode MS" pitchFamily="34" charset="-128"/>
                <a:cs typeface="Arial Unicode MS" pitchFamily="34" charset="-128"/>
              </a:rPr>
              <a:t>Roughly, </a:t>
            </a:r>
            <a:r>
              <a:rPr lang="en-US" sz="2800" dirty="0">
                <a:cs typeface="Times New Roman" pitchFamily="18" charset="0"/>
              </a:rPr>
              <a:t>probability is how frequently we expect different outcomes to occur if we repeat the experiment over and over  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780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 bldLvl="5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Code for Random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We can create a list of random numbers by repeatedly calling random().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2209800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random 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random_list</a:t>
            </a:r>
            <a:r>
              <a:rPr lang="en-US" dirty="0"/>
              <a:t>(n, secure=True): </a:t>
            </a:r>
          </a:p>
          <a:p>
            <a:r>
              <a:rPr lang="en-US" dirty="0" err="1"/>
              <a:t>random_floats</a:t>
            </a:r>
            <a:r>
              <a:rPr lang="en-US" dirty="0"/>
              <a:t> = []</a:t>
            </a:r>
          </a:p>
          <a:p>
            <a:r>
              <a:rPr lang="en-US" dirty="0"/>
              <a:t>      if secure: </a:t>
            </a:r>
          </a:p>
          <a:p>
            <a:r>
              <a:rPr lang="en-US" dirty="0"/>
              <a:t>               crypto = </a:t>
            </a:r>
            <a:r>
              <a:rPr lang="en-US" dirty="0" err="1"/>
              <a:t>random.SystemRandom</a:t>
            </a:r>
            <a:r>
              <a:rPr lang="en-US" dirty="0"/>
              <a:t>() </a:t>
            </a:r>
          </a:p>
          <a:p>
            <a:r>
              <a:rPr lang="en-US" dirty="0"/>
              <a:t>                </a:t>
            </a:r>
            <a:r>
              <a:rPr lang="en-US" dirty="0" err="1"/>
              <a:t>random_float</a:t>
            </a:r>
            <a:r>
              <a:rPr lang="en-US" dirty="0"/>
              <a:t> = </a:t>
            </a:r>
            <a:r>
              <a:rPr lang="en-US" dirty="0" err="1"/>
              <a:t>crypto.random</a:t>
            </a:r>
            <a:r>
              <a:rPr lang="en-US" dirty="0"/>
              <a:t> </a:t>
            </a:r>
          </a:p>
          <a:p>
            <a:r>
              <a:rPr lang="en-US" dirty="0"/>
              <a:t>      else: </a:t>
            </a:r>
          </a:p>
          <a:p>
            <a:r>
              <a:rPr lang="en-US" dirty="0"/>
              <a:t>                 </a:t>
            </a:r>
            <a:r>
              <a:rPr lang="en-US" dirty="0" err="1"/>
              <a:t>random_float</a:t>
            </a:r>
            <a:r>
              <a:rPr lang="en-US" dirty="0"/>
              <a:t> = </a:t>
            </a:r>
            <a:r>
              <a:rPr lang="en-US" dirty="0" err="1"/>
              <a:t>random.random</a:t>
            </a:r>
            <a:r>
              <a:rPr lang="en-US" dirty="0"/>
              <a:t> </a:t>
            </a:r>
          </a:p>
          <a:p>
            <a:r>
              <a:rPr lang="en-US" dirty="0"/>
              <a:t>            for _ in range(n):                       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random_floats.append</a:t>
            </a:r>
            <a:r>
              <a:rPr lang="en-US" dirty="0"/>
              <a:t>(</a:t>
            </a:r>
            <a:r>
              <a:rPr lang="en-US" dirty="0" err="1"/>
              <a:t>random_float</a:t>
            </a:r>
            <a:r>
              <a:rPr lang="en-US" dirty="0"/>
              <a:t>())</a:t>
            </a:r>
          </a:p>
          <a:p>
            <a:r>
              <a:rPr lang="en-US" dirty="0"/>
              <a:t>   return </a:t>
            </a:r>
            <a:r>
              <a:rPr lang="en-US" dirty="0" err="1"/>
              <a:t>random_floats</a:t>
            </a:r>
            <a:r>
              <a:rPr lang="en-US" dirty="0"/>
              <a:t> </a:t>
            </a:r>
          </a:p>
          <a:p>
            <a:r>
              <a:rPr lang="en-US" dirty="0"/>
              <a:t>print(</a:t>
            </a:r>
            <a:r>
              <a:rPr lang="en-US" dirty="0" err="1"/>
              <a:t>random_list</a:t>
            </a:r>
            <a:r>
              <a:rPr lang="en-US" dirty="0"/>
              <a:t>(10, secure=False))</a:t>
            </a:r>
          </a:p>
        </p:txBody>
      </p:sp>
    </p:spTree>
    <p:extLst>
      <p:ext uri="{BB962C8B-B14F-4D97-AF65-F5344CB8AC3E}">
        <p14:creationId xmlns:p14="http://schemas.microsoft.com/office/powerpoint/2010/main" val="173944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Random variables can be discrete or continuous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Discrete</a:t>
            </a:r>
            <a:r>
              <a:rPr lang="en-US" dirty="0"/>
              <a:t> random variables have a countable number of outcomes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Examples: Dead/alive, treatment/placebo, dice, counts, etc.</a:t>
            </a:r>
          </a:p>
          <a:p>
            <a:pPr>
              <a:lnSpc>
                <a:spcPct val="90000"/>
              </a:lnSpc>
            </a:pPr>
            <a:r>
              <a:rPr lang="en-US" b="1" dirty="0">
                <a:cs typeface="Times New Roman" pitchFamily="18" charset="0"/>
              </a:rPr>
              <a:t>Continuous</a:t>
            </a:r>
            <a:r>
              <a:rPr lang="en-US" dirty="0">
                <a:cs typeface="Times New Roman" pitchFamily="18" charset="0"/>
              </a:rPr>
              <a:t> random variables have an infinite continuum of possible values.</a:t>
            </a:r>
            <a:r>
              <a:rPr lang="en-US" b="1" dirty="0">
                <a:cs typeface="Times New Roman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Arial Unicode MS" pitchFamily="34" charset="-128"/>
                <a:cs typeface="Arial Unicode MS" pitchFamily="34" charset="-128"/>
              </a:rPr>
              <a:t>Examples</a:t>
            </a:r>
            <a:r>
              <a:rPr lang="en-US" u="sng" dirty="0">
                <a:ea typeface="Arial Unicode MS" pitchFamily="34" charset="-128"/>
                <a:cs typeface="Arial Unicode MS" pitchFamily="34" charset="-128"/>
              </a:rPr>
              <a:t>: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 blood pressure, weight, the speed of a car, the real numbers from 1 to 6.  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0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 bldLvl="3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Two Types of Random Variables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7204075" cy="1752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D</a:t>
            </a:r>
            <a:r>
              <a:rPr lang="en-US" sz="2000" b="1"/>
              <a:t>iscrete</a:t>
            </a:r>
            <a:r>
              <a:rPr lang="en-US" sz="2000"/>
              <a:t> </a:t>
            </a:r>
            <a:r>
              <a:rPr lang="en-US" sz="2000" b="1"/>
              <a:t>random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Number of sales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Number of calls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Shares of stock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People in line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Mistakes per page</a:t>
            </a:r>
          </a:p>
          <a:p>
            <a:pPr lvl="1" eaLnBrk="1" hangingPunct="1">
              <a:lnSpc>
                <a:spcPct val="80000"/>
              </a:lnSpc>
            </a:pPr>
            <a:endParaRPr lang="en-US" sz="2000"/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3962400"/>
            <a:ext cx="4038600" cy="2133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b="1"/>
              <a:t>Continuous</a:t>
            </a:r>
            <a:r>
              <a:rPr lang="en-US" sz="2000"/>
              <a:t> </a:t>
            </a:r>
            <a:r>
              <a:rPr lang="en-US" sz="2000" b="1"/>
              <a:t>random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Length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Depth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Volume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Weight</a:t>
            </a:r>
          </a:p>
        </p:txBody>
      </p:sp>
      <p:sp>
        <p:nvSpPr>
          <p:cNvPr id="2355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BD17B0B-26AA-4EBF-AB8E-7EC60F60D1EC}" type="slidenum">
              <a:rPr lang="en-US" smtClean="0"/>
              <a:pPr eaLnBrk="1" hangingPunct="1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3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Random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discrete random variables X and Y are said to be (stochastically)independent if, for all real numbers a and b,</a:t>
            </a:r>
          </a:p>
          <a:p>
            <a:r>
              <a:rPr lang="en-US" dirty="0"/>
              <a:t>P({X = a}∩{Y = b}) = P{X = a}•P{Y = b}</a:t>
            </a:r>
          </a:p>
          <a:p>
            <a:r>
              <a:rPr lang="en-US" dirty="0"/>
              <a:t>If X and Y are physically independent (e.g. repeated trials), then the above holds</a:t>
            </a:r>
          </a:p>
          <a:p>
            <a:r>
              <a:rPr lang="en-US" dirty="0"/>
              <a:t>But it is possible for the above equation to hold even though the random variables are provably physically dependent</a:t>
            </a:r>
          </a:p>
        </p:txBody>
      </p:sp>
    </p:spTree>
    <p:extLst>
      <p:ext uri="{BB962C8B-B14F-4D97-AF65-F5344CB8AC3E}">
        <p14:creationId xmlns:p14="http://schemas.microsoft.com/office/powerpoint/2010/main" val="371590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Probability Distributions for Discrete Random Variables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6975475" cy="4114800"/>
          </a:xfrm>
        </p:spPr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/>
              <a:t>probability distribution </a:t>
            </a:r>
            <a:r>
              <a:rPr lang="en-US"/>
              <a:t>of a</a:t>
            </a:r>
            <a:r>
              <a:rPr lang="en-US" b="1"/>
              <a:t> </a:t>
            </a:r>
            <a:r>
              <a:rPr lang="en-US"/>
              <a:t>discrete random variable is a graph, table or formula that specifies the probability associated with each possible outcome the random variable can assume.</a:t>
            </a:r>
          </a:p>
          <a:p>
            <a:pPr lvl="1" eaLnBrk="1" hangingPunct="1"/>
            <a:r>
              <a:rPr lang="en-US" i="1"/>
              <a:t>p(x)</a:t>
            </a:r>
            <a:r>
              <a:rPr lang="en-US"/>
              <a:t> </a:t>
            </a:r>
            <a:r>
              <a:rPr lang="en-US">
                <a:cs typeface="Arial" pitchFamily="34" charset="0"/>
              </a:rPr>
              <a:t>≥ 0 for all values of </a:t>
            </a:r>
            <a:r>
              <a:rPr lang="en-US" i="1">
                <a:cs typeface="Arial" pitchFamily="34" charset="0"/>
              </a:rPr>
              <a:t>x</a:t>
            </a:r>
            <a:endParaRPr lang="en-US">
              <a:cs typeface="Arial" pitchFamily="34" charset="0"/>
            </a:endParaRPr>
          </a:p>
          <a:p>
            <a:pPr lvl="1" eaLnBrk="1" hangingPunct="1"/>
            <a:r>
              <a:rPr lang="en-US">
                <a:cs typeface="Arial" pitchFamily="34" charset="0"/>
                <a:sym typeface="Symbol" pitchFamily="18" charset="2"/>
              </a:rPr>
              <a:t></a:t>
            </a:r>
            <a:r>
              <a:rPr lang="en-US" i="1">
                <a:cs typeface="Arial" pitchFamily="34" charset="0"/>
                <a:sym typeface="Symbol" pitchFamily="18" charset="2"/>
              </a:rPr>
              <a:t>p(x)</a:t>
            </a:r>
            <a:r>
              <a:rPr lang="en-US">
                <a:cs typeface="Arial" pitchFamily="34" charset="0"/>
                <a:sym typeface="Symbol" pitchFamily="18" charset="2"/>
              </a:rPr>
              <a:t> = 1</a:t>
            </a:r>
            <a:endParaRPr lang="en-US" i="1">
              <a:cs typeface="Arial" pitchFamily="34" charset="0"/>
              <a:sym typeface="Symbol" pitchFamily="18" charset="2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82FCA3A-5475-4715-B728-61CF53A4CABB}" type="slidenum">
              <a:rPr lang="en-US" smtClean="0"/>
              <a:pPr eaLnBrk="1" hangingPunct="1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33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Probability Distribution Function?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probability distribution is a function under probability theory and statistics- one that gives us how probable different outcomes are in an experiment.</a:t>
            </a:r>
          </a:p>
          <a:p>
            <a:r>
              <a:rPr lang="en-US" dirty="0"/>
              <a:t>The probability distribution function is the integral of the probability density function. </a:t>
            </a:r>
          </a:p>
          <a:p>
            <a:r>
              <a:rPr lang="en-US" dirty="0"/>
              <a:t>This function is very useful because it tells us about the probability of an event that will occur in a given interval </a:t>
            </a:r>
          </a:p>
          <a:p>
            <a:r>
              <a:rPr lang="en-US" dirty="0"/>
              <a:t>It describes events in terms of their probabilities; this is out of all possible outcomes. </a:t>
            </a:r>
          </a:p>
          <a:p>
            <a:r>
              <a:rPr lang="en-US" dirty="0"/>
              <a:t>Let’s take the probability distribution of a fair coin toss. Here, heads take a value of X=0.5 and tails gets X=0.5 too.</a:t>
            </a:r>
            <a:br>
              <a:rPr lang="en-US" dirty="0"/>
            </a:br>
            <a:r>
              <a:rPr lang="en-US" dirty="0"/>
              <a:t>Two classes of such a distribution are discrete and continuous. The former represented by a probability mass function and the latter by a probability density function.</a:t>
            </a:r>
          </a:p>
        </p:txBody>
      </p:sp>
    </p:spTree>
    <p:extLst>
      <p:ext uri="{BB962C8B-B14F-4D97-AF65-F5344CB8AC3E}">
        <p14:creationId xmlns:p14="http://schemas.microsoft.com/office/powerpoint/2010/main" val="191197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8496</TotalTime>
  <Words>1460</Words>
  <Application>Microsoft Office PowerPoint</Application>
  <PresentationFormat>On-screen Show (4:3)</PresentationFormat>
  <Paragraphs>127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 Math</vt:lpstr>
      <vt:lpstr>Office Theme</vt:lpstr>
      <vt:lpstr>Session 12</vt:lpstr>
      <vt:lpstr>Random Process</vt:lpstr>
      <vt:lpstr>Random Variable</vt:lpstr>
      <vt:lpstr>Python Code for Random Number</vt:lpstr>
      <vt:lpstr>Random variables can be discrete or continuous</vt:lpstr>
      <vt:lpstr>Two Types of Random Variables</vt:lpstr>
      <vt:lpstr>Discrete Random Variable</vt:lpstr>
      <vt:lpstr>Probability Distributions for Discrete Random Variables</vt:lpstr>
      <vt:lpstr>What is Probability Distribution Function?</vt:lpstr>
      <vt:lpstr>Example of Probability Distribution</vt:lpstr>
      <vt:lpstr>Discrete Probability Distribution Function</vt:lpstr>
      <vt:lpstr>Uniform Distribution</vt:lpstr>
      <vt:lpstr>Example of Uniform Distribution</vt:lpstr>
      <vt:lpstr>Continuous Probability Distribution</vt:lpstr>
      <vt:lpstr>Normal Distribution</vt:lpstr>
      <vt:lpstr>Properties of Normal Distribution</vt:lpstr>
      <vt:lpstr>Normal Distribution(cont.)</vt:lpstr>
      <vt:lpstr>Example of Normal Distribution</vt:lpstr>
      <vt:lpstr>How can you determine if your Probability Distribution is Normal? </vt:lpstr>
      <vt:lpstr>Poisson Distribution</vt:lpstr>
      <vt:lpstr>Example</vt:lpstr>
      <vt:lpstr>Example</vt:lpstr>
      <vt:lpstr>Example</vt:lpstr>
      <vt:lpstr>Python code for Poisson Distribution</vt:lpstr>
      <vt:lpstr>Geometric Distribution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Jayita</dc:creator>
  <cp:lastModifiedBy>Dr.Vithya Ganesan</cp:lastModifiedBy>
  <cp:revision>223</cp:revision>
  <dcterms:created xsi:type="dcterms:W3CDTF">2020-11-27T03:20:38Z</dcterms:created>
  <dcterms:modified xsi:type="dcterms:W3CDTF">2020-12-08T11:05:52Z</dcterms:modified>
</cp:coreProperties>
</file>