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07" r:id="rId2"/>
    <p:sldId id="427" r:id="rId3"/>
    <p:sldId id="261" r:id="rId4"/>
    <p:sldId id="262" r:id="rId5"/>
    <p:sldId id="290" r:id="rId6"/>
    <p:sldId id="367" r:id="rId7"/>
    <p:sldId id="349" r:id="rId8"/>
    <p:sldId id="428" r:id="rId9"/>
    <p:sldId id="429" r:id="rId10"/>
    <p:sldId id="430" r:id="rId11"/>
    <p:sldId id="431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7" r:id="rId20"/>
    <p:sldId id="432" r:id="rId21"/>
    <p:sldId id="433" r:id="rId22"/>
    <p:sldId id="443" r:id="rId23"/>
    <p:sldId id="444" r:id="rId24"/>
    <p:sldId id="445" r:id="rId25"/>
    <p:sldId id="446" r:id="rId26"/>
    <p:sldId id="441" r:id="rId27"/>
    <p:sldId id="44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AAF9A-E337-4288-84A9-79E0B741A275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B3C6-A48C-44CE-B1DF-E621CEC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1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0C38-D60B-4F1E-8D34-B9F8F63F65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3E3F-FD3E-4915-9686-81206B13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6673A-5CD4-4EE2-BDE4-70F4E9C2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E7C3-3C53-417C-AF70-2C77A129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8127-D32E-4109-805B-61343F9F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5CFB-E318-4364-A217-8BC7CA07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507-EF5B-467F-B03B-9FD0557C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E5255-61D6-441D-89D1-3558179D6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0EEE-1A96-4BE9-9898-09982009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BFFF-5E4E-4D56-BF24-17C9F5AD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1013-5086-40C6-B125-52CA2E9E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4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793CA-D529-4EB2-8E34-20D233C3F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08CF-2501-47E7-A3F0-47B085810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564B-0807-4D08-8E4D-4F82ACA4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3EA2-2989-484A-8D5E-2922B0B4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7110-8DBE-4899-9492-28A939D9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9707-4F5E-48FE-8775-6ECA5369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8958-B012-439A-8D83-EC7B10B8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F8A5-9A4D-4A77-B222-21062436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889F-2F33-4545-84D7-3A233858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203B-83C9-4368-BC47-67967A66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16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74B6-8C6C-4483-9C8B-6202743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07A9-5CB6-4898-A0C7-67A1ACF9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DCD6-007F-4719-A02E-C01FF555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2A1F-3D43-4BAD-8622-AF0B7E32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6FB-F9BE-4F0C-B73C-EC602E71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B781-78F8-4A0E-AACA-F8ADE69F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EBA7-C8F9-487D-BC32-2693D3C9F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C942-C37D-49A4-8AD2-E6125FC8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E7CA-860D-4003-BE68-3394C49B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0206-B739-4B23-8F77-9C788A8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8FD2-29F9-4A16-AA4F-43236EE0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7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8BCD-9211-4B91-A3A4-20EEB4B9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5FEF-2DBA-4BF1-86A4-90F82B15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E8C27-E619-40F9-A48F-0BE46608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A61D1-78ED-4DF2-B392-76046D062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173A8-4D5A-4D6C-8A08-DA1A3CA10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89D40-D656-47F0-B412-841C1372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521BB-C4F6-4D78-A386-120EB4A1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65B0B-50EA-4602-98BB-79ADB849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0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C145-2AE8-4F52-BF9A-994498AF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E73EE-C23C-4C15-8FA3-17B19413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5460E-1720-4EF6-A864-5BD385EB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8BFD-47B7-41FC-9872-C95350AB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B8710-610D-4F68-8699-1D449991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5986D-F813-4D1F-BA14-0B7E5A3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EFD67-1D41-4ADE-A639-47500E4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525C-AD5B-4FF0-9730-AD86B9AE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00B5-937C-4570-A42D-DA49A033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81E9E-2027-4A37-B481-860B58DF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CF6A-1623-478B-A3F9-3BEF5E27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9EA4E-72FD-4A54-8C53-2D554CDA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0919D-A5A4-4CF7-BFEB-FCA9BA81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5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EABF-F21B-4F69-8DBA-D02216E9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98AAD-F3C1-4B22-B768-E8D28F42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65664-0210-4E92-95D6-4AF6E62F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B3432-FC1C-4DFC-9D96-F46FF6FF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60933-BD51-42C9-B71E-549F82CB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996A-1C17-4449-A2E5-E799913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D01E3-4BA4-4C6E-A8BE-AED1625B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9A0B-4AC1-4EAE-9AD4-A2C0409B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0B2F-34C4-4672-8B42-15A31BDC3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93D1-3AFA-4AFB-BA5A-C8DDF51B9828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4100-E4FE-47C9-9FEF-1D6D5CFC2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8A45-0E2E-4F65-8C7F-2CDCA2537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925A-0A19-43A0-B377-52C6D7A7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ighbors.KernelDensity.html#sklearn.neighbors.KernelDensit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generated/numpy.exp.html#numpy.ex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4ADC-CD6B-488F-A48E-7FC43E0E9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182C9-7234-46CB-8062-5DC8F641D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5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 Visualization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accurate errors is important, accurate reporting of the number itself.</a:t>
            </a:r>
          </a:p>
          <a:p>
            <a:r>
              <a:rPr lang="en-US" dirty="0"/>
              <a:t>A basic error bar can be  used to represent the error.</a:t>
            </a:r>
          </a:p>
          <a:p>
            <a:r>
              <a:rPr lang="en-US" dirty="0"/>
              <a:t>Sometime desirable to show error bars on continuous quantities. </a:t>
            </a:r>
          </a:p>
        </p:txBody>
      </p:sp>
    </p:spTree>
    <p:extLst>
      <p:ext uri="{BB962C8B-B14F-4D97-AF65-F5344CB8AC3E}">
        <p14:creationId xmlns:p14="http://schemas.microsoft.com/office/powerpoint/2010/main" val="360408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057400"/>
            <a:ext cx="441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1" y="2057401"/>
            <a:ext cx="492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plt.errorbar</a:t>
            </a:r>
            <a:r>
              <a:rPr lang="en-US" dirty="0"/>
              <a:t>(x, y, </a:t>
            </a:r>
            <a:r>
              <a:rPr lang="en-US" dirty="0" err="1"/>
              <a:t>yerr</a:t>
            </a:r>
            <a:r>
              <a:rPr lang="en-US" dirty="0"/>
              <a:t>=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fmt</a:t>
            </a:r>
            <a:r>
              <a:rPr lang="en-US" dirty="0"/>
              <a:t>='o', color='black', </a:t>
            </a:r>
            <a:r>
              <a:rPr lang="en-US" dirty="0" err="1"/>
              <a:t>ecolor</a:t>
            </a:r>
            <a:r>
              <a:rPr lang="en-US" dirty="0"/>
              <a:t>='</a:t>
            </a:r>
            <a:r>
              <a:rPr lang="en-US" dirty="0" err="1"/>
              <a:t>lightgray</a:t>
            </a:r>
            <a:r>
              <a:rPr lang="en-US" dirty="0"/>
              <a:t>', </a:t>
            </a:r>
            <a:r>
              <a:rPr lang="en-US" dirty="0" err="1"/>
              <a:t>elinewidth</a:t>
            </a:r>
            <a:r>
              <a:rPr lang="en-US" dirty="0"/>
              <a:t>=3, capsize=0);</a:t>
            </a:r>
          </a:p>
        </p:txBody>
      </p:sp>
    </p:spTree>
    <p:extLst>
      <p:ext uri="{BB962C8B-B14F-4D97-AF65-F5344CB8AC3E}">
        <p14:creationId xmlns:p14="http://schemas.microsoft.com/office/powerpoint/2010/main" val="23224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three-dimensional data in two dimensions using contours or color-coded regions. </a:t>
            </a:r>
          </a:p>
          <a:p>
            <a:r>
              <a:rPr lang="en-US" dirty="0"/>
              <a:t>A contour plot can be created with the </a:t>
            </a:r>
            <a:r>
              <a:rPr lang="en-US" dirty="0" err="1"/>
              <a:t>plt.contour</a:t>
            </a:r>
            <a:r>
              <a:rPr lang="en-US" dirty="0"/>
              <a:t> function. It takes three arguments: a grid of </a:t>
            </a:r>
            <a:r>
              <a:rPr lang="en-US" i="1" dirty="0"/>
              <a:t>x</a:t>
            </a:r>
            <a:r>
              <a:rPr lang="en-US" dirty="0"/>
              <a:t> values, a grid of </a:t>
            </a:r>
            <a:r>
              <a:rPr lang="en-US" i="1" dirty="0"/>
              <a:t>y</a:t>
            </a:r>
            <a:r>
              <a:rPr lang="en-US" dirty="0"/>
              <a:t> values, and a grid of </a:t>
            </a:r>
            <a:r>
              <a:rPr lang="en-US" i="1" dirty="0"/>
              <a:t>z</a:t>
            </a:r>
            <a:r>
              <a:rPr lang="en-US" dirty="0"/>
              <a:t> values. </a:t>
            </a:r>
          </a:p>
          <a:p>
            <a:r>
              <a:rPr lang="en-US" dirty="0"/>
              <a:t>The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values represent positions on the plot, and the </a:t>
            </a:r>
            <a:r>
              <a:rPr lang="en-US" i="1" dirty="0"/>
              <a:t>z</a:t>
            </a:r>
            <a:r>
              <a:rPr lang="en-US" dirty="0"/>
              <a:t> values will be represented by the contour levels.</a:t>
            </a:r>
          </a:p>
        </p:txBody>
      </p:sp>
    </p:spTree>
    <p:extLst>
      <p:ext uri="{BB962C8B-B14F-4D97-AF65-F5344CB8AC3E}">
        <p14:creationId xmlns:p14="http://schemas.microsoft.com/office/powerpoint/2010/main" val="111223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Contour Plot?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Contour plots display the results of a single data set (time step, load step, or </a:t>
            </a:r>
            <a:r>
              <a:rPr lang="en-US" dirty="0" err="1"/>
              <a:t>substep</a:t>
            </a:r>
            <a:r>
              <a:rPr lang="en-US" dirty="0"/>
              <a:t>) over the model geometry. </a:t>
            </a:r>
          </a:p>
          <a:p>
            <a:r>
              <a:rPr lang="en-US" dirty="0"/>
              <a:t>It is mainly used for three dimensional plot.</a:t>
            </a:r>
          </a:p>
        </p:txBody>
      </p:sp>
    </p:spTree>
    <p:extLst>
      <p:ext uri="{BB962C8B-B14F-4D97-AF65-F5344CB8AC3E}">
        <p14:creationId xmlns:p14="http://schemas.microsoft.com/office/powerpoint/2010/main" val="406192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Contour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447800"/>
            <a:ext cx="5339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plt.style.use</a:t>
            </a:r>
            <a:r>
              <a:rPr lang="en-US" dirty="0"/>
              <a:t>('</a:t>
            </a:r>
            <a:r>
              <a:rPr lang="en-US" dirty="0" err="1"/>
              <a:t>seaborn</a:t>
            </a:r>
            <a:r>
              <a:rPr lang="en-US" dirty="0"/>
              <a:t>-white')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f(x, y):</a:t>
            </a:r>
          </a:p>
          <a:p>
            <a:r>
              <a:rPr lang="en-US" dirty="0"/>
              <a:t>    return </a:t>
            </a:r>
            <a:r>
              <a:rPr lang="en-US" dirty="0" err="1"/>
              <a:t>np.sin</a:t>
            </a:r>
            <a:r>
              <a:rPr lang="en-US" dirty="0"/>
              <a:t>(x) ** 10 + </a:t>
            </a:r>
            <a:r>
              <a:rPr lang="en-US" dirty="0" err="1"/>
              <a:t>np.cos</a:t>
            </a:r>
            <a:r>
              <a:rPr lang="en-US" dirty="0"/>
              <a:t>(10 + y * x) * </a:t>
            </a:r>
            <a:r>
              <a:rPr lang="en-US" dirty="0" err="1"/>
              <a:t>np.cos</a:t>
            </a:r>
            <a:r>
              <a:rPr lang="en-US" dirty="0"/>
              <a:t>(x)</a:t>
            </a:r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(0, 5, 50)</a:t>
            </a:r>
          </a:p>
          <a:p>
            <a:r>
              <a:rPr lang="en-US" dirty="0"/>
              <a:t>y = </a:t>
            </a:r>
            <a:r>
              <a:rPr lang="en-US" dirty="0" err="1"/>
              <a:t>np.linspace</a:t>
            </a:r>
            <a:r>
              <a:rPr lang="en-US" dirty="0"/>
              <a:t>(0, 5, 40)</a:t>
            </a:r>
          </a:p>
          <a:p>
            <a:r>
              <a:rPr lang="en-US" dirty="0"/>
              <a:t>X, Y = </a:t>
            </a:r>
            <a:r>
              <a:rPr lang="en-US" dirty="0" err="1"/>
              <a:t>np.meshgrid</a:t>
            </a:r>
            <a:r>
              <a:rPr lang="en-US" dirty="0"/>
              <a:t>(x, y)</a:t>
            </a:r>
          </a:p>
          <a:p>
            <a:r>
              <a:rPr lang="en-US" dirty="0"/>
              <a:t>Z = f(X, Y)</a:t>
            </a:r>
          </a:p>
          <a:p>
            <a:r>
              <a:rPr lang="en-US" dirty="0" err="1"/>
              <a:t>plt.contour</a:t>
            </a:r>
            <a:r>
              <a:rPr lang="en-US" dirty="0"/>
              <a:t>(X, Y, Z, colors='black');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91" y="3648076"/>
            <a:ext cx="46101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28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representation of the distribution of numeric data over a continuous interval or certain time period.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continuous variable shown on the X-axis is broken into discrete intervals and the number of data you have in that discrete interval determines the height of the bar.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Combination of a vertical bar chart and a line chart.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create a histogram, first, we divide the entire range of values into a series of intervals, and second, we count </a:t>
            </a:r>
            <a:r>
              <a:rPr lang="en-US" b="1" dirty="0"/>
              <a:t>how many values fall into each interval</a:t>
            </a:r>
            <a:r>
              <a:rPr lang="en-US" dirty="0"/>
              <a:t>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8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Histogram?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comparisons in data sets over an interval or time</a:t>
            </a:r>
          </a:p>
          <a:p>
            <a:r>
              <a:rPr lang="en-US" dirty="0"/>
              <a:t>To show a distribution of data</a:t>
            </a:r>
          </a:p>
          <a:p>
            <a:r>
              <a:rPr lang="en-US" dirty="0"/>
              <a:t>To estimate as to where values are concentrated, what the extremes are and whether there are any gaps or unusual values throughout the data 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4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447800"/>
            <a:ext cx="4242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numbers = [0.1, 0.5, 1, 1.5, 2, 4, 5.5, 6, 8, 9]</a:t>
            </a:r>
          </a:p>
          <a:p>
            <a:endParaRPr lang="en-US" dirty="0"/>
          </a:p>
          <a:p>
            <a:r>
              <a:rPr lang="en-US" dirty="0" err="1"/>
              <a:t>plt.hist</a:t>
            </a:r>
            <a:r>
              <a:rPr lang="en-US" dirty="0"/>
              <a:t>(numbers, bins = 3)</a:t>
            </a:r>
          </a:p>
          <a:p>
            <a:r>
              <a:rPr lang="en-US" dirty="0" err="1"/>
              <a:t>plt.xlabel</a:t>
            </a:r>
            <a:r>
              <a:rPr lang="en-US" dirty="0"/>
              <a:t>("Number")</a:t>
            </a:r>
          </a:p>
          <a:p>
            <a:r>
              <a:rPr lang="en-US" dirty="0" err="1"/>
              <a:t>plt.ylabel</a:t>
            </a:r>
            <a:r>
              <a:rPr lang="en-US" dirty="0"/>
              <a:t>("Frequency")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590800"/>
            <a:ext cx="47339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57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intervals are also called </a:t>
            </a:r>
            <a:r>
              <a:rPr lang="en-US" b="1" dirty="0"/>
              <a:t>bins</a:t>
            </a:r>
            <a:r>
              <a:rPr lang="en-US" dirty="0"/>
              <a:t>. </a:t>
            </a:r>
          </a:p>
          <a:p>
            <a:r>
              <a:rPr lang="en-US" dirty="0"/>
              <a:t>The bins are consecutive and non-overlapping intervals of a variable. </a:t>
            </a:r>
          </a:p>
          <a:p>
            <a:r>
              <a:rPr lang="en-US" dirty="0"/>
              <a:t>They must be adjacent and are often of equal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4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229600" cy="838200"/>
          </a:xfrm>
        </p:spPr>
        <p:txBody>
          <a:bodyPr/>
          <a:lstStyle/>
          <a:p>
            <a:r>
              <a:rPr lang="en-US" dirty="0"/>
              <a:t>Plotting Image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04875"/>
            <a:ext cx="29718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90773"/>
            <a:ext cx="4795652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606635"/>
            <a:ext cx="4529137" cy="322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3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Scatter Plots</a:t>
            </a:r>
          </a:p>
          <a:p>
            <a:r>
              <a:rPr lang="en-IN" dirty="0"/>
              <a:t>Visualizing Errors</a:t>
            </a:r>
          </a:p>
          <a:p>
            <a:r>
              <a:rPr lang="en-IN" dirty="0"/>
              <a:t>Contour Plots</a:t>
            </a:r>
          </a:p>
          <a:p>
            <a:r>
              <a:rPr lang="en-IN" dirty="0"/>
              <a:t>Histograms</a:t>
            </a:r>
          </a:p>
          <a:p>
            <a:r>
              <a:rPr lang="en-IN" dirty="0" err="1"/>
              <a:t>Binnings</a:t>
            </a:r>
            <a:r>
              <a:rPr lang="en-IN" dirty="0"/>
              <a:t> and Density</a:t>
            </a:r>
          </a:p>
          <a:p>
            <a:r>
              <a:rPr lang="en-IN" dirty="0"/>
              <a:t>Customizing Plot Legends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7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Density plot is a smoothed, continuous version of a histogram estimated from the data. </a:t>
            </a:r>
          </a:p>
          <a:p>
            <a:r>
              <a:rPr lang="en-US" dirty="0"/>
              <a:t>The most common form of estimation is known as kernel density estimation. </a:t>
            </a:r>
          </a:p>
          <a:p>
            <a:r>
              <a:rPr lang="en-US" dirty="0"/>
              <a:t>In this method, a continuous curve (the kernel) is drawn at every individual data point and all of these curves are then added together to make a single smooth density estimation. </a:t>
            </a:r>
          </a:p>
        </p:txBody>
      </p:sp>
    </p:spTree>
    <p:extLst>
      <p:ext uri="{BB962C8B-B14F-4D97-AF65-F5344CB8AC3E}">
        <p14:creationId xmlns:p14="http://schemas.microsoft.com/office/powerpoint/2010/main" val="43569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Density Plot?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visualizes the distribution of data over a continuous interval or time period.</a:t>
            </a:r>
          </a:p>
          <a:p>
            <a:r>
              <a:rPr lang="en-US" dirty="0"/>
              <a:t>This chart is a variation of a Histogram that uses kernel smoothing to plot values, allowing for smoother distributions by smoothing out the noise. </a:t>
            </a:r>
          </a:p>
          <a:p>
            <a:r>
              <a:rPr lang="en-US" dirty="0"/>
              <a:t>The peaks of a Density Plot help display where values are concentrated over the interval. </a:t>
            </a:r>
          </a:p>
          <a:p>
            <a:r>
              <a:rPr lang="en-US" dirty="0"/>
              <a:t>Density Plots have over Histograms is that they're better at determining the distribution shape because they're not affected by the number of bins used (each bar used in a typical histogram).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Density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0" y="152400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</a:t>
            </a:r>
            <a:r>
              <a:rPr lang="en-US" dirty="0" err="1"/>
              <a:t>gaussian_kde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data = </a:t>
            </a:r>
            <a:r>
              <a:rPr lang="en-US" dirty="0" err="1"/>
              <a:t>np.random.normal</a:t>
            </a:r>
            <a:r>
              <a:rPr lang="en-US" dirty="0"/>
              <a:t>(10,3,100) # Generate Data</a:t>
            </a:r>
          </a:p>
          <a:p>
            <a:r>
              <a:rPr lang="en-US" dirty="0"/>
              <a:t>density = </a:t>
            </a:r>
            <a:r>
              <a:rPr lang="en-US" dirty="0" err="1"/>
              <a:t>gaussian_kde</a:t>
            </a:r>
            <a:r>
              <a:rPr lang="en-US" dirty="0"/>
              <a:t>(data)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x_vals</a:t>
            </a:r>
            <a:r>
              <a:rPr lang="en-US" dirty="0"/>
              <a:t> = </a:t>
            </a:r>
            <a:r>
              <a:rPr lang="en-US" dirty="0" err="1"/>
              <a:t>np.linspace</a:t>
            </a:r>
            <a:r>
              <a:rPr lang="en-US" dirty="0"/>
              <a:t>(0,20,200) # Specifying the limits of our data</a:t>
            </a:r>
          </a:p>
          <a:p>
            <a:r>
              <a:rPr lang="en-US" dirty="0" err="1"/>
              <a:t>density.covariance_factor</a:t>
            </a:r>
            <a:r>
              <a:rPr lang="en-US" dirty="0"/>
              <a:t> = lambda : .5 #Smoothing parameter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density._</a:t>
            </a:r>
            <a:r>
              <a:rPr lang="en-US" dirty="0" err="1"/>
              <a:t>compute_covariance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x_vals,density</a:t>
            </a:r>
            <a:r>
              <a:rPr lang="en-US" dirty="0"/>
              <a:t>(</a:t>
            </a:r>
            <a:r>
              <a:rPr lang="en-US" dirty="0" err="1"/>
              <a:t>x_vals</a:t>
            </a:r>
            <a:r>
              <a:rPr lang="en-US" dirty="0"/>
              <a:t>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1"/>
            <a:ext cx="51244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Estimation(KDE)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for visualizing the distribution of observations in a dataset, </a:t>
            </a:r>
          </a:p>
          <a:p>
            <a:r>
              <a:rPr lang="en-US" dirty="0"/>
              <a:t>Analogous to a histogram. </a:t>
            </a:r>
          </a:p>
          <a:p>
            <a:r>
              <a:rPr lang="en-US" dirty="0"/>
              <a:t>KDE represents the data using a continuous probability </a:t>
            </a:r>
            <a:r>
              <a:rPr lang="en-US" b="1" dirty="0"/>
              <a:t>density</a:t>
            </a:r>
            <a:r>
              <a:rPr lang="en-US" dirty="0"/>
              <a:t> curve in one or more dimensions.</a:t>
            </a:r>
          </a:p>
        </p:txBody>
      </p:sp>
    </p:spTree>
    <p:extLst>
      <p:ext uri="{BB962C8B-B14F-4D97-AF65-F5344CB8AC3E}">
        <p14:creationId xmlns:p14="http://schemas.microsoft.com/office/powerpoint/2010/main" val="106479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KDE?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probability density function</a:t>
            </a:r>
          </a:p>
          <a:p>
            <a:r>
              <a:rPr lang="en-US" dirty="0"/>
              <a:t>Enabling the user to better analyze the studied probability distribution than when using a traditional histogram</a:t>
            </a:r>
          </a:p>
        </p:txBody>
      </p:sp>
    </p:spTree>
    <p:extLst>
      <p:ext uri="{BB962C8B-B14F-4D97-AF65-F5344CB8AC3E}">
        <p14:creationId xmlns:p14="http://schemas.microsoft.com/office/powerpoint/2010/main" val="3325175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32" y="2209801"/>
            <a:ext cx="54864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4678" y="1752600"/>
            <a:ext cx="36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tophat</a:t>
            </a:r>
            <a:r>
              <a:rPr lang="en-US" dirty="0"/>
              <a:t> KDE </a:t>
            </a:r>
            <a:r>
              <a:rPr lang="en-US" dirty="0" err="1"/>
              <a:t>kde</a:t>
            </a:r>
            <a:r>
              <a:rPr lang="en-US" dirty="0"/>
              <a:t> = </a:t>
            </a:r>
            <a:r>
              <a:rPr lang="en-US" dirty="0" err="1">
                <a:hlinkClick r:id="rId3" tooltip="sklearn.neighbors.KernelDensity"/>
              </a:rPr>
              <a:t>KernelDensity</a:t>
            </a:r>
            <a:r>
              <a:rPr lang="en-US" dirty="0"/>
              <a:t>(kernel='</a:t>
            </a:r>
            <a:r>
              <a:rPr lang="en-US" dirty="0" err="1"/>
              <a:t>tophat</a:t>
            </a:r>
            <a:r>
              <a:rPr lang="en-US" dirty="0"/>
              <a:t>', bandwidth=0.75).fit(X) </a:t>
            </a:r>
            <a:r>
              <a:rPr lang="en-US" dirty="0" err="1"/>
              <a:t>log_dens</a:t>
            </a:r>
            <a:r>
              <a:rPr lang="en-US" dirty="0"/>
              <a:t> = </a:t>
            </a:r>
            <a:r>
              <a:rPr lang="en-US" dirty="0" err="1"/>
              <a:t>kde.score_samples</a:t>
            </a:r>
            <a:r>
              <a:rPr lang="en-US" dirty="0"/>
              <a:t>(</a:t>
            </a:r>
            <a:r>
              <a:rPr lang="en-US" dirty="0" err="1"/>
              <a:t>X_plot</a:t>
            </a:r>
            <a:r>
              <a:rPr lang="en-US" dirty="0"/>
              <a:t>) ax[1, 0].fill(</a:t>
            </a:r>
            <a:r>
              <a:rPr lang="en-US" dirty="0" err="1"/>
              <a:t>X_plot</a:t>
            </a:r>
            <a:r>
              <a:rPr lang="en-US" dirty="0"/>
              <a:t>[:, 0], </a:t>
            </a:r>
            <a:r>
              <a:rPr lang="en-US" dirty="0" err="1">
                <a:hlinkClick r:id="rId4" tooltip="numpy.exp"/>
              </a:rPr>
              <a:t>np.exp</a:t>
            </a:r>
            <a:r>
              <a:rPr lang="en-US" dirty="0"/>
              <a:t>(</a:t>
            </a:r>
            <a:r>
              <a:rPr lang="en-US" dirty="0" err="1"/>
              <a:t>log_dens</a:t>
            </a:r>
            <a:r>
              <a:rPr lang="en-US" dirty="0"/>
              <a:t>), fc='#AAAAFF') ax[1, 0].text(-3.5, 0.31, "</a:t>
            </a:r>
            <a:r>
              <a:rPr lang="en-US" dirty="0" err="1"/>
              <a:t>Tophat</a:t>
            </a:r>
            <a:r>
              <a:rPr lang="en-US" dirty="0"/>
              <a:t> Kernel Density") # Gaussian KDE </a:t>
            </a:r>
            <a:r>
              <a:rPr lang="en-US" dirty="0" err="1"/>
              <a:t>kde</a:t>
            </a:r>
            <a:r>
              <a:rPr lang="en-US" dirty="0"/>
              <a:t> = </a:t>
            </a:r>
            <a:r>
              <a:rPr lang="en-US" dirty="0" err="1">
                <a:hlinkClick r:id="rId3" tooltip="sklearn.neighbors.KernelDensity"/>
              </a:rPr>
              <a:t>KernelDensity</a:t>
            </a:r>
            <a:r>
              <a:rPr lang="en-US" dirty="0"/>
              <a:t>(kernel='</a:t>
            </a:r>
            <a:r>
              <a:rPr lang="en-US" dirty="0" err="1"/>
              <a:t>gaussian</a:t>
            </a:r>
            <a:r>
              <a:rPr lang="en-US" dirty="0"/>
              <a:t>', bandwidth=0.75).fit(X) </a:t>
            </a:r>
            <a:r>
              <a:rPr lang="en-US" dirty="0" err="1"/>
              <a:t>log_dens</a:t>
            </a:r>
            <a:r>
              <a:rPr lang="en-US" dirty="0"/>
              <a:t> = </a:t>
            </a:r>
            <a:r>
              <a:rPr lang="en-US" dirty="0" err="1"/>
              <a:t>kde.score_samples</a:t>
            </a:r>
            <a:r>
              <a:rPr lang="en-US" dirty="0"/>
              <a:t>(</a:t>
            </a:r>
            <a:r>
              <a:rPr lang="en-US" dirty="0" err="1"/>
              <a:t>X_plot</a:t>
            </a:r>
            <a:r>
              <a:rPr lang="en-US" dirty="0"/>
              <a:t>) ax[1, 1].fill(</a:t>
            </a:r>
            <a:r>
              <a:rPr lang="en-US" dirty="0" err="1"/>
              <a:t>X_plot</a:t>
            </a:r>
            <a:r>
              <a:rPr lang="en-US" dirty="0"/>
              <a:t>[:, 0], </a:t>
            </a:r>
            <a:r>
              <a:rPr lang="en-US" dirty="0" err="1">
                <a:hlinkClick r:id="rId4" tooltip="numpy.exp"/>
              </a:rPr>
              <a:t>np.exp</a:t>
            </a:r>
            <a:r>
              <a:rPr lang="en-US" dirty="0"/>
              <a:t>(</a:t>
            </a:r>
            <a:r>
              <a:rPr lang="en-US" dirty="0" err="1"/>
              <a:t>log_dens</a:t>
            </a:r>
            <a:r>
              <a:rPr lang="en-US" dirty="0"/>
              <a:t>), fc='#AAAAFF') ax[1, 1].text(-3.5, 0.31, "Gaussian Kernel Density") </a:t>
            </a:r>
          </a:p>
        </p:txBody>
      </p:sp>
    </p:spTree>
    <p:extLst>
      <p:ext uri="{BB962C8B-B14F-4D97-AF65-F5344CB8AC3E}">
        <p14:creationId xmlns:p14="http://schemas.microsoft.com/office/powerpoint/2010/main" val="368803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legends give meaning to a visualization, assigning meaning to the various plot elements.</a:t>
            </a:r>
          </a:p>
          <a:p>
            <a:r>
              <a:rPr lang="en-US" dirty="0"/>
              <a:t>Positions of the legends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10050"/>
            <a:ext cx="39052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191000"/>
            <a:ext cx="38195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785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895600"/>
            <a:ext cx="462049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6455" y="35052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ax.legend</a:t>
            </a:r>
            <a:r>
              <a:rPr lang="en-US" dirty="0"/>
              <a:t>(lines[:2], ['line A', 'line B'], </a:t>
            </a:r>
            <a:r>
              <a:rPr lang="en-US" dirty="0" err="1"/>
              <a:t>loc</a:t>
            </a:r>
            <a:r>
              <a:rPr lang="en-US" dirty="0"/>
              <a:t>='upper right', </a:t>
            </a:r>
            <a:r>
              <a:rPr lang="en-US" dirty="0" err="1"/>
              <a:t>frameon</a:t>
            </a:r>
            <a:r>
              <a:rPr lang="en-US" dirty="0"/>
              <a:t>=False)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Legend leg = Legend(ax, lines[2:], ['line C', 'line D'], </a:t>
            </a:r>
            <a:r>
              <a:rPr lang="en-US" dirty="0" err="1"/>
              <a:t>loc</a:t>
            </a:r>
            <a:r>
              <a:rPr lang="en-US" dirty="0"/>
              <a:t>='lower right', </a:t>
            </a:r>
            <a:r>
              <a:rPr lang="en-US" dirty="0" err="1"/>
              <a:t>frameon</a:t>
            </a:r>
            <a:r>
              <a:rPr lang="en-US" dirty="0"/>
              <a:t>=False) </a:t>
            </a:r>
            <a:r>
              <a:rPr lang="en-US" dirty="0" err="1"/>
              <a:t>ax.add_artist</a:t>
            </a:r>
            <a:r>
              <a:rPr lang="en-US" dirty="0"/>
              <a:t>(leg);</a:t>
            </a:r>
          </a:p>
        </p:txBody>
      </p:sp>
    </p:spTree>
    <p:extLst>
      <p:ext uri="{BB962C8B-B14F-4D97-AF65-F5344CB8AC3E}">
        <p14:creationId xmlns:p14="http://schemas.microsoft.com/office/powerpoint/2010/main" val="377969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Points are not connected with lines. </a:t>
            </a:r>
          </a:p>
          <a:p>
            <a:r>
              <a:rPr lang="en-US" dirty="0"/>
              <a:t>Each data point has the value of the x-axis and the value from the y-axis . </a:t>
            </a:r>
          </a:p>
          <a:p>
            <a:r>
              <a:rPr lang="en-US" dirty="0"/>
              <a:t>It is basically an X, Y coordinate plots i.e. between two numerical data columns which can be helpful to track down the regression line.</a:t>
            </a:r>
          </a:p>
          <a:p>
            <a:r>
              <a:rPr lang="en-US" dirty="0"/>
              <a:t>This type of plot can be used to display trends or correlations.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8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data forms a band extending from lower left to upper right, there most likely a positive correlation between the two variables. </a:t>
            </a:r>
          </a:p>
          <a:p>
            <a:r>
              <a:rPr lang="en-US" dirty="0"/>
              <a:t>If the band runs from upper left to lower right, a negative correlation is probable. </a:t>
            </a:r>
          </a:p>
          <a:p>
            <a:r>
              <a:rPr lang="en-US" dirty="0"/>
              <a:t>If it is hard to see a pattern, there is probably no correlation.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Scatter Plot?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relationship between two variables</a:t>
            </a:r>
          </a:p>
          <a:p>
            <a:r>
              <a:rPr lang="en-US" dirty="0"/>
              <a:t>It helps to get a compact data visualization.</a:t>
            </a:r>
          </a:p>
          <a:p>
            <a:r>
              <a:rPr lang="en-US" dirty="0"/>
              <a:t>It is useful when looking for outliers or for understanding the distribution of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3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Simple 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838201"/>
            <a:ext cx="49244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9519" y="3581401"/>
            <a:ext cx="50054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plt.style.use</a:t>
            </a:r>
            <a:r>
              <a:rPr lang="en-US" dirty="0"/>
              <a:t>('</a:t>
            </a:r>
            <a:r>
              <a:rPr lang="en-US" dirty="0" err="1"/>
              <a:t>seaborn-whitegrid</a:t>
            </a:r>
            <a:r>
              <a:rPr lang="en-US" dirty="0"/>
              <a:t>')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 err="1"/>
              <a:t>rng</a:t>
            </a:r>
            <a:r>
              <a:rPr lang="en-US" dirty="0"/>
              <a:t> = </a:t>
            </a:r>
            <a:r>
              <a:rPr lang="en-US" dirty="0" err="1"/>
              <a:t>np.random.RandomState</a:t>
            </a:r>
            <a:r>
              <a:rPr lang="en-US" dirty="0"/>
              <a:t>(0)</a:t>
            </a:r>
          </a:p>
          <a:p>
            <a:r>
              <a:rPr lang="en-US" dirty="0"/>
              <a:t>for marker in ['o', '.', ',', 'x', '+', 'v', '^', '&lt;', '&gt;', 's', 'd']:</a:t>
            </a:r>
          </a:p>
          <a:p>
            <a:r>
              <a:rPr lang="en-US" dirty="0"/>
              <a:t>   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rng.rand</a:t>
            </a:r>
            <a:r>
              <a:rPr lang="en-US" dirty="0"/>
              <a:t>(5), </a:t>
            </a:r>
            <a:r>
              <a:rPr lang="en-US" dirty="0" err="1"/>
              <a:t>rng.rand</a:t>
            </a:r>
            <a:r>
              <a:rPr lang="en-US" dirty="0"/>
              <a:t>(5), marker,</a:t>
            </a:r>
          </a:p>
          <a:p>
            <a:r>
              <a:rPr lang="en-US" dirty="0"/>
              <a:t>             label="marker='{0}'".format(marker))</a:t>
            </a:r>
          </a:p>
          <a:p>
            <a:r>
              <a:rPr lang="en-US" dirty="0" err="1"/>
              <a:t>plt.legend</a:t>
            </a:r>
            <a:r>
              <a:rPr lang="en-US" dirty="0"/>
              <a:t>(</a:t>
            </a:r>
            <a:r>
              <a:rPr lang="en-US" dirty="0" err="1"/>
              <a:t>numpoints</a:t>
            </a:r>
            <a:r>
              <a:rPr lang="en-US" dirty="0"/>
              <a:t>=1)</a:t>
            </a:r>
          </a:p>
          <a:p>
            <a:r>
              <a:rPr lang="en-US" dirty="0" err="1"/>
              <a:t>plt.xlim</a:t>
            </a:r>
            <a:r>
              <a:rPr lang="en-US" dirty="0"/>
              <a:t>(0, 2);</a:t>
            </a:r>
          </a:p>
        </p:txBody>
      </p:sp>
    </p:spTree>
    <p:extLst>
      <p:ext uri="{BB962C8B-B14F-4D97-AF65-F5344CB8AC3E}">
        <p14:creationId xmlns:p14="http://schemas.microsoft.com/office/powerpoint/2010/main" val="12381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955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Example of Simple 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7920" y="3623953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temp = [30, 32, 33, 28.5, 35, 29, 29]</a:t>
            </a:r>
          </a:p>
          <a:p>
            <a:r>
              <a:rPr lang="en-US" dirty="0" err="1"/>
              <a:t>rainfall_perhour</a:t>
            </a:r>
            <a:r>
              <a:rPr lang="en-US" dirty="0"/>
              <a:t> = [10, 11, 12, 16, 12, 14, 13]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temp,rainfall_perhour</a:t>
            </a:r>
            <a:r>
              <a:rPr lang="en-US" dirty="0"/>
              <a:t> )</a:t>
            </a:r>
          </a:p>
          <a:p>
            <a:r>
              <a:rPr lang="en-US" dirty="0" err="1"/>
              <a:t>plt.title</a:t>
            </a:r>
            <a:r>
              <a:rPr lang="en-US" dirty="0"/>
              <a:t>("Temperature vs. Rainfall")</a:t>
            </a:r>
          </a:p>
          <a:p>
            <a:r>
              <a:rPr lang="en-US" dirty="0" err="1"/>
              <a:t>plt.xlabel</a:t>
            </a:r>
            <a:r>
              <a:rPr lang="en-US" dirty="0"/>
              <a:t>("Temperature(</a:t>
            </a:r>
            <a:r>
              <a:rPr lang="en-US" dirty="0" err="1"/>
              <a:t>deg</a:t>
            </a:r>
            <a:r>
              <a:rPr lang="en-US" dirty="0"/>
              <a:t>)")</a:t>
            </a:r>
          </a:p>
          <a:p>
            <a:r>
              <a:rPr lang="en-US" dirty="0" err="1"/>
              <a:t>plt.ylabel</a:t>
            </a:r>
            <a:r>
              <a:rPr lang="en-US" dirty="0"/>
              <a:t>("Rainfall(mm)")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70" y="762000"/>
            <a:ext cx="48196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04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87630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03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366839"/>
            <a:ext cx="67818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94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Microsoft Office PowerPoint</Application>
  <PresentationFormat>Widescreen</PresentationFormat>
  <Paragraphs>132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Session 8</vt:lpstr>
      <vt:lpstr>Plots</vt:lpstr>
      <vt:lpstr>Simple Scatter Plots</vt:lpstr>
      <vt:lpstr>Simple Scatter Plots</vt:lpstr>
      <vt:lpstr>Why Scatter Plot?</vt:lpstr>
      <vt:lpstr>Example of Simple Scatter Plot</vt:lpstr>
      <vt:lpstr>Example of Simple Scatter Plot</vt:lpstr>
      <vt:lpstr>Bad Visualization</vt:lpstr>
      <vt:lpstr>Better Visualization</vt:lpstr>
      <vt:lpstr>Error  Visualization </vt:lpstr>
      <vt:lpstr>Example</vt:lpstr>
      <vt:lpstr>Contour Plots</vt:lpstr>
      <vt:lpstr>Why use Contour Plot?</vt:lpstr>
      <vt:lpstr>Example of Contour Plot</vt:lpstr>
      <vt:lpstr>Histograms</vt:lpstr>
      <vt:lpstr>Why use Histogram?</vt:lpstr>
      <vt:lpstr>Example of Histogram</vt:lpstr>
      <vt:lpstr>Binning</vt:lpstr>
      <vt:lpstr>Plotting Image Histogram</vt:lpstr>
      <vt:lpstr>Density Plot</vt:lpstr>
      <vt:lpstr>Why Density Plot?</vt:lpstr>
      <vt:lpstr>Example of Density Plot</vt:lpstr>
      <vt:lpstr>Kernel Density Estimation(KDE)</vt:lpstr>
      <vt:lpstr>Why Use KDE?</vt:lpstr>
      <vt:lpstr>Example of KDE</vt:lpstr>
      <vt:lpstr>Plot Legends</vt:lpstr>
      <vt:lpstr>Multiple Legends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</dc:title>
  <dc:creator>Dr.Vithya Ganesan</dc:creator>
  <cp:lastModifiedBy>Dr.Vithya Ganesan</cp:lastModifiedBy>
  <cp:revision>1</cp:revision>
  <dcterms:created xsi:type="dcterms:W3CDTF">2020-12-08T11:00:49Z</dcterms:created>
  <dcterms:modified xsi:type="dcterms:W3CDTF">2020-12-08T11:01:20Z</dcterms:modified>
</cp:coreProperties>
</file>