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48" r:id="rId2"/>
    <p:sldId id="292" r:id="rId3"/>
    <p:sldId id="368" r:id="rId4"/>
    <p:sldId id="347" r:id="rId5"/>
    <p:sldId id="350" r:id="rId6"/>
    <p:sldId id="373" r:id="rId7"/>
    <p:sldId id="449" r:id="rId8"/>
    <p:sldId id="294" r:id="rId9"/>
    <p:sldId id="296" r:id="rId10"/>
    <p:sldId id="298" r:id="rId11"/>
    <p:sldId id="297" r:id="rId12"/>
    <p:sldId id="451" r:id="rId13"/>
    <p:sldId id="453" r:id="rId14"/>
    <p:sldId id="456" r:id="rId15"/>
    <p:sldId id="452" r:id="rId16"/>
    <p:sldId id="454" r:id="rId17"/>
    <p:sldId id="455" r:id="rId18"/>
    <p:sldId id="457" r:id="rId19"/>
    <p:sldId id="458" r:id="rId20"/>
    <p:sldId id="356" r:id="rId21"/>
    <p:sldId id="357" r:id="rId22"/>
    <p:sldId id="459" r:id="rId23"/>
    <p:sldId id="460" r:id="rId24"/>
    <p:sldId id="461" r:id="rId25"/>
    <p:sldId id="462" r:id="rId26"/>
    <p:sldId id="4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ED710-9A46-462C-A992-FE7E8B112CF6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F4B53-C72B-4E8B-ACDB-A212BC666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0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0C38-D60B-4F1E-8D34-B9F8F63F65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0C2F-6843-4D5B-B720-6B6DDE42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95E46-90B1-4FC7-83E4-DAAAA5759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2174-E99B-47F1-B01A-AE9ECB99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F074-2D34-4C75-9467-9F44D654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33054-BF63-41FC-9504-37C2834E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9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5E6-341B-48AF-A04D-FE0358B7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EF882-1681-4AF6-BF0C-4FB1C65CE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6928-E36D-425F-9F06-B0600494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AACF-4983-4757-B9D1-DC8D6168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D82C-6AAD-4BFF-9DDA-32470AE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4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BC130-9D2C-455D-8AFA-07790298C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EE94B-FDFA-465A-BBF2-D05675AE6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60FB-6E68-4454-957E-0B2FC016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637B-2FD1-486A-B8D8-230196FD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7D-DD25-44B0-AF6B-415A3318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B10-D14D-438F-86B3-EE8AF605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ABF5-073C-4DB2-A1DF-573201F3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C106-AB95-4437-B1E5-29A7EFB6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5EC7-B749-4893-BEE1-586092A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3F81-F3E1-41BD-BA82-B79FB89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8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C6C7-64FC-4304-8E01-115489C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54FE-C7DF-4FEE-BB17-F1B2007F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FB23-F749-4331-83E6-B3006C19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C228-D3EC-4183-AD80-DA5B4FFE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8700-BCD6-47BB-B699-DD71CAAB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7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5AA8-B89F-42AA-BB90-F1ED6726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4E44-0C30-4531-80DA-F2A3A6ED7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006C0-A4E2-434E-960E-38BA6E9C2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41A9C-4BA6-47BC-9995-F5AEA30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070F-5F14-43A2-AB5A-5EFDAEB1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A6D7F-E36B-4E3F-B8DB-CC71D55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4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2111-4C9B-42B2-8759-2134D3DF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95ED6-202E-422A-86B9-62C9C6D6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2735-9A46-41C2-8A46-22CF59B8D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65D62-D477-4595-B469-99F876948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B9CFB-63A1-49D1-865B-24A328378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C09F6-C99F-4B70-8EF4-4B11DFE6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DB902-3773-4201-BD0D-3ED52F65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C7D70-1D5E-4666-9527-FBDCEF44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5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F481-AA19-49D4-9744-B965F10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0C4A7-74DF-4187-8635-A1F277F0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2521B-1EE3-4103-A550-9F247987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F0CB3-D455-41E4-AD4C-A5723132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6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B9EFD-7571-4166-BDE7-863766AC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2859F-2E26-45F0-BE59-289C5853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40F64-EB2D-404D-AF7F-03DC6CA4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194-D2DC-4136-8CB5-7E55DACB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8539-DBC4-4B2E-8E85-8F834B67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26DE3-E1BA-4309-9C87-4BEA8E19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BE3EC-D2D6-4177-9E74-D766649B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B7E5-D096-475E-BB8A-D3FC0DE0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A4046-11FC-4E4B-959D-C256406E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4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DC46-A4BC-4E42-B730-C58CC56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DB7EE-7B36-4D23-BC4F-D641452D3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AC603-2781-4160-BD79-54E33D27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7349-4673-43F3-87C8-B6D90B77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75637-181F-4828-9129-6EC29A8E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67AE-DC13-45C2-8A1F-1B734C9E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9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C6E2A-97B6-4EEF-A261-95EDD9D2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29D5-FEC9-4149-90ED-79478C71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E77A-1189-4F2B-8278-08BDBCBC0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5E086-8FE3-490B-ACC5-A05D77FE7F79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0928-DB4D-4D9F-8ABB-96FDBE3D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C344-66D9-466E-9231-256B4B49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B03A-5E67-4289-94D9-265B4F442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8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Customizing Colour bars</a:t>
            </a:r>
          </a:p>
          <a:p>
            <a:r>
              <a:rPr lang="en-IN" dirty="0"/>
              <a:t>Multiple Subplots</a:t>
            </a:r>
          </a:p>
          <a:p>
            <a:r>
              <a:rPr lang="en-IN" dirty="0"/>
              <a:t>Text and Annotation</a:t>
            </a:r>
          </a:p>
          <a:p>
            <a:r>
              <a:rPr lang="en-IN" dirty="0"/>
              <a:t>Customizing Ticks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7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Box Plot?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purpose is to give an </a:t>
            </a:r>
            <a:r>
              <a:rPr lang="en-US" b="1" dirty="0"/>
              <a:t>idea of the distribution of the data.</a:t>
            </a:r>
          </a:p>
          <a:p>
            <a:r>
              <a:rPr lang="en-US" dirty="0"/>
              <a:t>This type of plot can also show </a:t>
            </a:r>
            <a:r>
              <a:rPr lang="en-US" b="1" dirty="0"/>
              <a:t>outliers</a:t>
            </a:r>
            <a:r>
              <a:rPr lang="en-US" dirty="0"/>
              <a:t>. An outlier is a data value that lies </a:t>
            </a:r>
            <a:r>
              <a:rPr lang="en-US" b="1" dirty="0"/>
              <a:t>outside the overall pattern</a:t>
            </a:r>
            <a:r>
              <a:rPr lang="en-US" dirty="0"/>
              <a:t>. </a:t>
            </a:r>
          </a:p>
          <a:p>
            <a:r>
              <a:rPr lang="en-US" dirty="0"/>
              <a:t>They are visualized as </a:t>
            </a:r>
            <a:r>
              <a:rPr lang="en-US" b="1" dirty="0"/>
              <a:t>circles</a:t>
            </a:r>
            <a:r>
              <a:rPr lang="en-US" dirty="0"/>
              <a:t>. When we have outliers, the </a:t>
            </a:r>
            <a:r>
              <a:rPr lang="en-US" b="1" dirty="0"/>
              <a:t>minimum</a:t>
            </a:r>
            <a:r>
              <a:rPr lang="en-US" dirty="0"/>
              <a:t> and the </a:t>
            </a:r>
            <a:r>
              <a:rPr lang="en-US" b="1" dirty="0"/>
              <a:t>maximum</a:t>
            </a:r>
            <a:r>
              <a:rPr lang="en-US" dirty="0"/>
              <a:t> are visualized as the min and the max values from the value</a:t>
            </a:r>
            <a:endParaRPr lang="en-US" b="1" dirty="0"/>
          </a:p>
          <a:p>
            <a:r>
              <a:rPr lang="en-US" b="1" dirty="0"/>
              <a:t>When we need a summary of the Histogram</a:t>
            </a:r>
            <a:r>
              <a:rPr lang="en-US" dirty="0"/>
              <a:t>, we will be using the Box Whisker plot.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6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Box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133601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28" y="990600"/>
            <a:ext cx="3667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75785"/>
            <a:ext cx="50292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600" y="99060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values = [30, 31, 36, 37, 37, 38, 38, 39, 39, 39, 40, 41, 51]</a:t>
            </a:r>
          </a:p>
          <a:p>
            <a:r>
              <a:rPr lang="en-US" dirty="0" err="1">
                <a:solidFill>
                  <a:schemeClr val="tx2"/>
                </a:solidFill>
              </a:rPr>
              <a:t>plt.boxplot</a:t>
            </a:r>
            <a:r>
              <a:rPr lang="en-US" dirty="0">
                <a:solidFill>
                  <a:schemeClr val="tx2"/>
                </a:solidFill>
              </a:rPr>
              <a:t>(values)</a:t>
            </a:r>
          </a:p>
          <a:p>
            <a:r>
              <a:rPr lang="en-US" dirty="0" err="1">
                <a:solidFill>
                  <a:schemeClr val="tx2"/>
                </a:solidFill>
              </a:rPr>
              <a:t>plt.yticks</a:t>
            </a:r>
            <a:r>
              <a:rPr lang="en-US" dirty="0">
                <a:solidFill>
                  <a:schemeClr val="tx2"/>
                </a:solidFill>
              </a:rPr>
              <a:t>(range(30, 55))</a:t>
            </a:r>
          </a:p>
          <a:p>
            <a:r>
              <a:rPr lang="en-US" dirty="0" err="1">
                <a:solidFill>
                  <a:schemeClr val="tx2"/>
                </a:solidFill>
              </a:rPr>
              <a:t>plt.ylabel</a:t>
            </a:r>
            <a:r>
              <a:rPr lang="en-US" dirty="0">
                <a:solidFill>
                  <a:schemeClr val="tx2"/>
                </a:solidFill>
              </a:rPr>
              <a:t>("Value")</a:t>
            </a:r>
          </a:p>
          <a:p>
            <a:r>
              <a:rPr lang="en-US" dirty="0" err="1">
                <a:solidFill>
                  <a:schemeClr val="tx2"/>
                </a:solidFill>
              </a:rPr>
              <a:t>plt.show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572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different views of data side by side.</a:t>
            </a:r>
          </a:p>
          <a:p>
            <a:r>
              <a:rPr lang="en-US" dirty="0"/>
              <a:t>Groups of smaller axes that can exist together within a single figure. </a:t>
            </a:r>
          </a:p>
          <a:p>
            <a:r>
              <a:rPr lang="en-US" dirty="0"/>
              <a:t>The function </a:t>
            </a:r>
            <a:r>
              <a:rPr lang="en-US" i="1" dirty="0"/>
              <a:t>subplot</a:t>
            </a:r>
            <a:r>
              <a:rPr lang="en-US" dirty="0"/>
              <a:t> create a figure and a set of subplots.</a:t>
            </a:r>
          </a:p>
          <a:p>
            <a:r>
              <a:rPr lang="en-US" dirty="0"/>
              <a:t>It is a wrapper function to make it convenient to create common layouts of subplots, including the enclosing figure object, in a single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2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Multiple Subplot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514601"/>
            <a:ext cx="47434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7242" y="2209801"/>
            <a:ext cx="342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plt.style.use</a:t>
            </a:r>
            <a:r>
              <a:rPr lang="en-US" dirty="0"/>
              <a:t>('</a:t>
            </a:r>
            <a:r>
              <a:rPr lang="en-US" dirty="0" err="1"/>
              <a:t>seaborn</a:t>
            </a:r>
            <a:r>
              <a:rPr lang="en-US" dirty="0"/>
              <a:t>-white')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/>
              <a:t>ax1 = </a:t>
            </a:r>
            <a:r>
              <a:rPr lang="en-US" dirty="0" err="1"/>
              <a:t>fig.add_axes</a:t>
            </a:r>
            <a:r>
              <a:rPr lang="en-US" dirty="0"/>
              <a:t>([0.1, 0.5, 0.8, 0.4],</a:t>
            </a:r>
          </a:p>
          <a:p>
            <a:r>
              <a:rPr lang="en-US" dirty="0"/>
              <a:t>                   </a:t>
            </a:r>
            <a:r>
              <a:rPr lang="en-US" dirty="0" err="1"/>
              <a:t>xticklabels</a:t>
            </a:r>
            <a:r>
              <a:rPr lang="en-US" dirty="0"/>
              <a:t>=[], </a:t>
            </a:r>
            <a:r>
              <a:rPr lang="en-US" dirty="0" err="1"/>
              <a:t>ylim</a:t>
            </a:r>
            <a:r>
              <a:rPr lang="en-US" dirty="0"/>
              <a:t>=(-1.2, 1.2))</a:t>
            </a:r>
          </a:p>
          <a:p>
            <a:r>
              <a:rPr lang="en-US" dirty="0"/>
              <a:t>ax2 = </a:t>
            </a:r>
            <a:r>
              <a:rPr lang="en-US" dirty="0" err="1"/>
              <a:t>fig.add_axes</a:t>
            </a:r>
            <a:r>
              <a:rPr lang="en-US" dirty="0"/>
              <a:t>([0.1, 0.1, 0.8, 0.4],</a:t>
            </a:r>
          </a:p>
          <a:p>
            <a:r>
              <a:rPr lang="en-US" dirty="0"/>
              <a:t>                   </a:t>
            </a:r>
            <a:r>
              <a:rPr lang="en-US" dirty="0" err="1"/>
              <a:t>ylim</a:t>
            </a:r>
            <a:r>
              <a:rPr lang="en-US" dirty="0"/>
              <a:t>=(-1.2, 1.2))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(0, 10)</a:t>
            </a:r>
          </a:p>
          <a:p>
            <a:r>
              <a:rPr lang="en-US" dirty="0"/>
              <a:t>ax1.plot(</a:t>
            </a:r>
            <a:r>
              <a:rPr lang="en-US" dirty="0" err="1"/>
              <a:t>np.sin</a:t>
            </a:r>
            <a:r>
              <a:rPr lang="en-US" dirty="0"/>
              <a:t>(x))</a:t>
            </a:r>
          </a:p>
          <a:p>
            <a:r>
              <a:rPr lang="en-US" dirty="0"/>
              <a:t>ax2.plot(</a:t>
            </a:r>
            <a:r>
              <a:rPr lang="en-US" dirty="0" err="1"/>
              <a:t>np.cos</a:t>
            </a:r>
            <a:r>
              <a:rPr lang="en-US" dirty="0"/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321293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66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Histogram Subplot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295400"/>
            <a:ext cx="37909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914400"/>
            <a:ext cx="5410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[0, 0]</a:t>
            </a:r>
          </a:p>
          <a:p>
            <a:r>
              <a:rPr lang="en-US" dirty="0" err="1"/>
              <a:t>cov</a:t>
            </a:r>
            <a:r>
              <a:rPr lang="en-US" dirty="0"/>
              <a:t> = [[1, 1], [1, 2]]</a:t>
            </a:r>
          </a:p>
          <a:p>
            <a:r>
              <a:rPr lang="en-US" dirty="0"/>
              <a:t>x, y = </a:t>
            </a:r>
            <a:r>
              <a:rPr lang="en-US" dirty="0" err="1"/>
              <a:t>np.random.multivariate_normal</a:t>
            </a:r>
            <a:r>
              <a:rPr lang="en-US" dirty="0"/>
              <a:t>(mean, </a:t>
            </a:r>
            <a:r>
              <a:rPr lang="en-US" dirty="0" err="1"/>
              <a:t>cov</a:t>
            </a:r>
            <a:r>
              <a:rPr lang="en-US" dirty="0"/>
              <a:t>, 3000).T</a:t>
            </a:r>
          </a:p>
          <a:p>
            <a:r>
              <a:rPr lang="en-US" dirty="0"/>
              <a:t># Set up the axes with </a:t>
            </a:r>
            <a:r>
              <a:rPr lang="en-US" dirty="0" err="1"/>
              <a:t>gridspec</a:t>
            </a:r>
            <a:endParaRPr lang="en-US" dirty="0"/>
          </a:p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=(6, 6))</a:t>
            </a:r>
          </a:p>
          <a:p>
            <a:r>
              <a:rPr lang="en-US" dirty="0"/>
              <a:t>grid = </a:t>
            </a:r>
            <a:r>
              <a:rPr lang="en-US" dirty="0" err="1"/>
              <a:t>plt.GridSpec</a:t>
            </a:r>
            <a:r>
              <a:rPr lang="en-US" dirty="0"/>
              <a:t>(4, 4, </a:t>
            </a:r>
            <a:r>
              <a:rPr lang="en-US" dirty="0" err="1"/>
              <a:t>hspace</a:t>
            </a:r>
            <a:r>
              <a:rPr lang="en-US" dirty="0"/>
              <a:t>=0.2, </a:t>
            </a:r>
            <a:r>
              <a:rPr lang="en-US" dirty="0" err="1"/>
              <a:t>wspace</a:t>
            </a:r>
            <a:r>
              <a:rPr lang="en-US" dirty="0"/>
              <a:t>=0.2)</a:t>
            </a:r>
          </a:p>
          <a:p>
            <a:r>
              <a:rPr lang="en-US" dirty="0" err="1"/>
              <a:t>main_ax</a:t>
            </a:r>
            <a:r>
              <a:rPr lang="en-US" dirty="0"/>
              <a:t> = </a:t>
            </a:r>
            <a:r>
              <a:rPr lang="en-US" dirty="0" err="1"/>
              <a:t>fig.add_subplot</a:t>
            </a:r>
            <a:r>
              <a:rPr lang="en-US" dirty="0"/>
              <a:t>(grid[:-1, 1:])</a:t>
            </a:r>
          </a:p>
          <a:p>
            <a:r>
              <a:rPr lang="en-US" dirty="0" err="1"/>
              <a:t>y_hist</a:t>
            </a:r>
            <a:r>
              <a:rPr lang="en-US" dirty="0"/>
              <a:t> = </a:t>
            </a:r>
            <a:r>
              <a:rPr lang="en-US" dirty="0" err="1"/>
              <a:t>fig.add_subplot</a:t>
            </a:r>
            <a:r>
              <a:rPr lang="en-US" dirty="0"/>
              <a:t>(grid[:-1, 0], </a:t>
            </a:r>
            <a:r>
              <a:rPr lang="en-US" dirty="0" err="1"/>
              <a:t>xticklabels</a:t>
            </a:r>
            <a:r>
              <a:rPr lang="en-US" dirty="0"/>
              <a:t>=[], </a:t>
            </a:r>
            <a:r>
              <a:rPr lang="en-US" dirty="0" err="1"/>
              <a:t>sharey</a:t>
            </a:r>
            <a:r>
              <a:rPr lang="en-US" dirty="0"/>
              <a:t>=</a:t>
            </a:r>
            <a:r>
              <a:rPr lang="en-US" dirty="0" err="1"/>
              <a:t>main_ax</a:t>
            </a:r>
            <a:r>
              <a:rPr lang="en-US" dirty="0"/>
              <a:t>)</a:t>
            </a:r>
          </a:p>
          <a:p>
            <a:r>
              <a:rPr lang="en-US" dirty="0" err="1"/>
              <a:t>x_hist</a:t>
            </a:r>
            <a:r>
              <a:rPr lang="en-US" dirty="0"/>
              <a:t> = </a:t>
            </a:r>
            <a:r>
              <a:rPr lang="en-US" dirty="0" err="1"/>
              <a:t>fig.add_subplot</a:t>
            </a:r>
            <a:r>
              <a:rPr lang="en-US" dirty="0"/>
              <a:t>(grid[-1, 1:], </a:t>
            </a:r>
            <a:r>
              <a:rPr lang="en-US" dirty="0" err="1"/>
              <a:t>yticklabels</a:t>
            </a:r>
            <a:r>
              <a:rPr lang="en-US" dirty="0"/>
              <a:t>=[], </a:t>
            </a:r>
            <a:r>
              <a:rPr lang="en-US" dirty="0" err="1"/>
              <a:t>sharex</a:t>
            </a:r>
            <a:r>
              <a:rPr lang="en-US" dirty="0"/>
              <a:t>=</a:t>
            </a:r>
            <a:r>
              <a:rPr lang="en-US" dirty="0" err="1"/>
              <a:t>main_ax</a:t>
            </a:r>
            <a:r>
              <a:rPr lang="en-US" dirty="0"/>
              <a:t>)</a:t>
            </a:r>
          </a:p>
          <a:p>
            <a:r>
              <a:rPr lang="en-US" dirty="0"/>
              <a:t># scatter points on the main axes</a:t>
            </a:r>
          </a:p>
          <a:p>
            <a:r>
              <a:rPr lang="en-US" dirty="0" err="1"/>
              <a:t>main_ax.plot</a:t>
            </a:r>
            <a:r>
              <a:rPr lang="en-US" dirty="0"/>
              <a:t>(x, y, 'ok', </a:t>
            </a:r>
            <a:r>
              <a:rPr lang="en-US" dirty="0" err="1"/>
              <a:t>markersize</a:t>
            </a:r>
            <a:r>
              <a:rPr lang="en-US" dirty="0"/>
              <a:t>=3, alpha=0.2)</a:t>
            </a:r>
          </a:p>
          <a:p>
            <a:r>
              <a:rPr lang="en-US" dirty="0"/>
              <a:t># histogram on the attached axes</a:t>
            </a:r>
          </a:p>
          <a:p>
            <a:r>
              <a:rPr lang="en-US" dirty="0" err="1"/>
              <a:t>x_hist.hist</a:t>
            </a:r>
            <a:r>
              <a:rPr lang="en-US" dirty="0"/>
              <a:t>(x, 40, </a:t>
            </a:r>
            <a:r>
              <a:rPr lang="en-US" dirty="0" err="1"/>
              <a:t>histtype</a:t>
            </a:r>
            <a:r>
              <a:rPr lang="en-US" dirty="0"/>
              <a:t>='</a:t>
            </a:r>
            <a:r>
              <a:rPr lang="en-US" dirty="0" err="1"/>
              <a:t>stepfilled</a:t>
            </a:r>
            <a:r>
              <a:rPr lang="en-US" dirty="0"/>
              <a:t>',</a:t>
            </a:r>
          </a:p>
          <a:p>
            <a:r>
              <a:rPr lang="en-US" dirty="0"/>
              <a:t>            orientation='vertical', color='gray')</a:t>
            </a:r>
          </a:p>
          <a:p>
            <a:r>
              <a:rPr lang="en-US" dirty="0" err="1"/>
              <a:t>x_hist.invert_yaxis</a:t>
            </a:r>
            <a:r>
              <a:rPr lang="en-US" dirty="0"/>
              <a:t>()</a:t>
            </a:r>
          </a:p>
          <a:p>
            <a:r>
              <a:rPr lang="en-US" dirty="0" err="1"/>
              <a:t>y_hist.hist</a:t>
            </a:r>
            <a:r>
              <a:rPr lang="en-US" dirty="0"/>
              <a:t>(y, 40, </a:t>
            </a:r>
            <a:r>
              <a:rPr lang="en-US" dirty="0" err="1"/>
              <a:t>histtype</a:t>
            </a:r>
            <a:r>
              <a:rPr lang="en-US" dirty="0"/>
              <a:t>='</a:t>
            </a:r>
            <a:r>
              <a:rPr lang="en-US" dirty="0" err="1"/>
              <a:t>stepfilled</a:t>
            </a:r>
            <a:r>
              <a:rPr lang="en-US" dirty="0"/>
              <a:t>',</a:t>
            </a:r>
          </a:p>
          <a:p>
            <a:r>
              <a:rPr lang="en-US" dirty="0"/>
              <a:t>            orientation='horizontal', color='gray')</a:t>
            </a:r>
          </a:p>
          <a:p>
            <a:r>
              <a:rPr lang="en-US" dirty="0" err="1"/>
              <a:t>y_hist.invert_xaxis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314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basic types of annotations we will use are axes labels and titles</a:t>
            </a:r>
          </a:p>
          <a:p>
            <a:r>
              <a:rPr lang="en-US" dirty="0"/>
              <a:t>A text attribute, and can be displayed with or without markers.</a:t>
            </a:r>
          </a:p>
          <a:p>
            <a:r>
              <a:rPr lang="en-US" dirty="0"/>
              <a:t>Standalone text annotations can be added to figures using </a:t>
            </a:r>
            <a:r>
              <a:rPr lang="en-US" dirty="0" err="1"/>
              <a:t>fig.add_annotation</a:t>
            </a:r>
            <a:r>
              <a:rPr lang="en-US" dirty="0"/>
              <a:t>()</a:t>
            </a:r>
          </a:p>
          <a:p>
            <a:r>
              <a:rPr lang="en-US" dirty="0"/>
              <a:t>With or without arrows, and they can be positioned absolutely within the figure, or they can be positioned relative to the axes of 2d or 3d </a:t>
            </a:r>
            <a:r>
              <a:rPr lang="en-US" dirty="0" err="1"/>
              <a:t>cartesian</a:t>
            </a:r>
            <a:r>
              <a:rPr lang="en-US" dirty="0"/>
              <a:t> subplots i.e. in data coordinates.</a:t>
            </a:r>
          </a:p>
          <a:p>
            <a:r>
              <a:rPr lang="en-US" dirty="0"/>
              <a:t>Text annotations can be positioned absolutely or relative to data coordinates in 2d/3d </a:t>
            </a:r>
            <a:r>
              <a:rPr lang="en-US" dirty="0" err="1"/>
              <a:t>cartesian</a:t>
            </a:r>
            <a:r>
              <a:rPr lang="en-US" dirty="0"/>
              <a:t> subplots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Text and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good visualization </a:t>
            </a:r>
          </a:p>
          <a:p>
            <a:r>
              <a:rPr lang="en-US" dirty="0"/>
              <a:t>Small textual cues and labels are necessary.</a:t>
            </a:r>
          </a:p>
          <a:p>
            <a:r>
              <a:rPr lang="en-US" dirty="0"/>
              <a:t>How we might visualize and annotate it to help convey interesting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55923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1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676400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</a:t>
            </a:r>
            <a:r>
              <a:rPr lang="en-US" dirty="0" err="1"/>
              <a:t>facecolor</a:t>
            </a:r>
            <a:r>
              <a:rPr lang="en-US" dirty="0"/>
              <a:t>='</a:t>
            </a:r>
            <a:r>
              <a:rPr lang="en-US" dirty="0" err="1"/>
              <a:t>lightgray</a:t>
            </a:r>
            <a:r>
              <a:rPr lang="en-US" dirty="0"/>
              <a:t>')</a:t>
            </a:r>
          </a:p>
          <a:p>
            <a:r>
              <a:rPr lang="en-US" dirty="0" err="1"/>
              <a:t>ax.axis</a:t>
            </a:r>
            <a:r>
              <a:rPr lang="en-US" dirty="0"/>
              <a:t>([0, 10, 0, 10])</a:t>
            </a:r>
          </a:p>
          <a:p>
            <a:endParaRPr lang="en-US" dirty="0"/>
          </a:p>
          <a:p>
            <a:r>
              <a:rPr lang="en-US" dirty="0"/>
              <a:t># transform=</a:t>
            </a:r>
            <a:r>
              <a:rPr lang="en-US" dirty="0" err="1"/>
              <a:t>ax.transData</a:t>
            </a:r>
            <a:r>
              <a:rPr lang="en-US" dirty="0"/>
              <a:t> is the default, but we'll specify it anyway</a:t>
            </a:r>
          </a:p>
          <a:p>
            <a:r>
              <a:rPr lang="en-US" dirty="0" err="1"/>
              <a:t>ax.text</a:t>
            </a:r>
            <a:r>
              <a:rPr lang="en-US" dirty="0"/>
              <a:t>(1, 5, ". Data: (1, 5)", transform=</a:t>
            </a:r>
            <a:r>
              <a:rPr lang="en-US" dirty="0" err="1"/>
              <a:t>ax.transData</a:t>
            </a:r>
            <a:r>
              <a:rPr lang="en-US" dirty="0"/>
              <a:t>)</a:t>
            </a:r>
          </a:p>
          <a:p>
            <a:r>
              <a:rPr lang="en-US" dirty="0" err="1"/>
              <a:t>ax.text</a:t>
            </a:r>
            <a:r>
              <a:rPr lang="en-US" dirty="0"/>
              <a:t>(0.5, 0.1, ". Axes: (0.5, 0.1)", transform=</a:t>
            </a:r>
            <a:r>
              <a:rPr lang="en-US" dirty="0" err="1"/>
              <a:t>ax.transAxes</a:t>
            </a:r>
            <a:r>
              <a:rPr lang="en-US" dirty="0"/>
              <a:t>)</a:t>
            </a:r>
          </a:p>
          <a:p>
            <a:r>
              <a:rPr lang="en-US" dirty="0" err="1"/>
              <a:t>ax.text</a:t>
            </a:r>
            <a:r>
              <a:rPr lang="en-US" dirty="0"/>
              <a:t>(0.2, 0.2, ". Figure: (0.2, 0.2)", transform=</a:t>
            </a:r>
            <a:r>
              <a:rPr lang="en-US" dirty="0" err="1"/>
              <a:t>fig.transFigure</a:t>
            </a:r>
            <a:r>
              <a:rPr lang="en-US" dirty="0"/>
              <a:t>);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4762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55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Arrows and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1" y="1524001"/>
            <a:ext cx="43097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%</a:t>
            </a:r>
            <a:r>
              <a:rPr lang="en-US" dirty="0" err="1"/>
              <a:t>matplotlib</a:t>
            </a:r>
            <a:r>
              <a:rPr lang="en-US" dirty="0"/>
              <a:t> inline</a:t>
            </a:r>
          </a:p>
          <a:p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(0, 20, 1000)</a:t>
            </a:r>
          </a:p>
          <a:p>
            <a:r>
              <a:rPr lang="en-US" dirty="0" err="1"/>
              <a:t>ax.plot</a:t>
            </a:r>
            <a:r>
              <a:rPr lang="en-US" dirty="0"/>
              <a:t>(x, </a:t>
            </a:r>
            <a:r>
              <a:rPr lang="en-US" dirty="0" err="1"/>
              <a:t>np.cos</a:t>
            </a:r>
            <a:r>
              <a:rPr lang="en-US" dirty="0"/>
              <a:t>(x))</a:t>
            </a:r>
          </a:p>
          <a:p>
            <a:r>
              <a:rPr lang="en-US" dirty="0" err="1"/>
              <a:t>ax.axis</a:t>
            </a:r>
            <a:r>
              <a:rPr lang="en-US" dirty="0"/>
              <a:t>('equal')</a:t>
            </a:r>
          </a:p>
          <a:p>
            <a:r>
              <a:rPr lang="en-US" dirty="0" err="1"/>
              <a:t>ax.annotate</a:t>
            </a:r>
            <a:r>
              <a:rPr lang="en-US" dirty="0"/>
              <a:t>('local maximum', </a:t>
            </a:r>
            <a:r>
              <a:rPr lang="en-US" dirty="0" err="1"/>
              <a:t>xy</a:t>
            </a:r>
            <a:r>
              <a:rPr lang="en-US" dirty="0"/>
              <a:t>=(6.28, 1), </a:t>
            </a:r>
            <a:r>
              <a:rPr lang="en-US" dirty="0" err="1"/>
              <a:t>xytext</a:t>
            </a:r>
            <a:r>
              <a:rPr lang="en-US" dirty="0"/>
              <a:t>=(10, 4),</a:t>
            </a:r>
          </a:p>
          <a:p>
            <a:r>
              <a:rPr lang="en-US" dirty="0"/>
              <a:t>            </a:t>
            </a:r>
            <a:r>
              <a:rPr lang="en-US" dirty="0" err="1"/>
              <a:t>arrowprops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facecolor</a:t>
            </a:r>
            <a:r>
              <a:rPr lang="en-US" dirty="0"/>
              <a:t>='black', shrink=0.05))</a:t>
            </a:r>
          </a:p>
          <a:p>
            <a:r>
              <a:rPr lang="en-US" dirty="0" err="1"/>
              <a:t>ax.annotate</a:t>
            </a:r>
            <a:r>
              <a:rPr lang="en-US" dirty="0"/>
              <a:t>('local minimum', </a:t>
            </a:r>
            <a:r>
              <a:rPr lang="en-US" dirty="0" err="1"/>
              <a:t>xy</a:t>
            </a:r>
            <a:r>
              <a:rPr lang="en-US" dirty="0"/>
              <a:t>=(5 * </a:t>
            </a:r>
            <a:r>
              <a:rPr lang="en-US" dirty="0" err="1"/>
              <a:t>np.pi</a:t>
            </a:r>
            <a:r>
              <a:rPr lang="en-US" dirty="0"/>
              <a:t>, -1), </a:t>
            </a:r>
            <a:r>
              <a:rPr lang="en-US" dirty="0" err="1"/>
              <a:t>xytext</a:t>
            </a:r>
            <a:r>
              <a:rPr lang="en-US" dirty="0"/>
              <a:t>=(2, -6),</a:t>
            </a:r>
          </a:p>
          <a:p>
            <a:r>
              <a:rPr lang="en-US" dirty="0"/>
              <a:t>            </a:t>
            </a:r>
            <a:r>
              <a:rPr lang="en-US" dirty="0" err="1"/>
              <a:t>arrowprops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arrowstyle</a:t>
            </a:r>
            <a:r>
              <a:rPr lang="en-US" dirty="0"/>
              <a:t>="-&gt;",</a:t>
            </a:r>
          </a:p>
          <a:p>
            <a:r>
              <a:rPr lang="en-US" dirty="0"/>
              <a:t>                           </a:t>
            </a:r>
            <a:r>
              <a:rPr lang="en-US" dirty="0" err="1"/>
              <a:t>connectionstyle</a:t>
            </a:r>
            <a:r>
              <a:rPr lang="en-US" dirty="0"/>
              <a:t>="angle3,angleA=0,angleB=-90"));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53" y="1371601"/>
            <a:ext cx="45720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00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/>
              <a:t>Example of Text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74676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505201"/>
            <a:ext cx="80295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24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used to compare numerical data over some categories/groups.</a:t>
            </a:r>
          </a:p>
          <a:p>
            <a:r>
              <a:rPr lang="en-US" dirty="0"/>
              <a:t>It can be the case that we need to compare Marks and Attendance(numerical) together across Subjects. Hence grouped bar plots can be used.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1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Customizing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can be different for different chart</a:t>
            </a:r>
          </a:p>
          <a:p>
            <a:r>
              <a:rPr lang="en-US" dirty="0"/>
              <a:t>A color bar is a separate axes that can provide a key for the meaning of colors in a plot. </a:t>
            </a:r>
          </a:p>
          <a:p>
            <a:r>
              <a:rPr lang="en-US" dirty="0"/>
              <a:t>The </a:t>
            </a:r>
            <a:r>
              <a:rPr lang="en-US" dirty="0" err="1"/>
              <a:t>colormap</a:t>
            </a:r>
            <a:r>
              <a:rPr lang="en-US" dirty="0"/>
              <a:t> can be specified using the </a:t>
            </a:r>
            <a:r>
              <a:rPr lang="en-US" dirty="0" err="1"/>
              <a:t>cmap</a:t>
            </a:r>
            <a:r>
              <a:rPr lang="en-US" dirty="0"/>
              <a:t> argument to the plotting function</a:t>
            </a:r>
          </a:p>
        </p:txBody>
      </p:sp>
    </p:spTree>
    <p:extLst>
      <p:ext uri="{BB962C8B-B14F-4D97-AF65-F5344CB8AC3E}">
        <p14:creationId xmlns:p14="http://schemas.microsoft.com/office/powerpoint/2010/main" val="21729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</a:t>
            </a:r>
            <a:r>
              <a:rPr lang="en-US" dirty="0" err="1"/>
              <a:t>Colormap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Sequential </a:t>
            </a:r>
            <a:r>
              <a:rPr lang="en-US" i="1" dirty="0" err="1"/>
              <a:t>colormaps</a:t>
            </a:r>
            <a:r>
              <a:rPr lang="en-US" dirty="0"/>
              <a:t>: These are made up of one continuous sequence of colors (e.g., binary or </a:t>
            </a:r>
            <a:r>
              <a:rPr lang="en-US" dirty="0" err="1"/>
              <a:t>viridis</a:t>
            </a:r>
            <a:r>
              <a:rPr lang="en-US" dirty="0"/>
              <a:t>).</a:t>
            </a:r>
          </a:p>
          <a:p>
            <a:r>
              <a:rPr lang="en-US" i="1" dirty="0"/>
              <a:t>Divergent </a:t>
            </a:r>
            <a:r>
              <a:rPr lang="en-US" i="1" dirty="0" err="1"/>
              <a:t>colormaps</a:t>
            </a:r>
            <a:r>
              <a:rPr lang="en-US" dirty="0"/>
              <a:t>: These usually contain two distinct colors, which show positive and negative deviations from a mean (e.g., </a:t>
            </a:r>
            <a:r>
              <a:rPr lang="en-US" dirty="0" err="1"/>
              <a:t>RdBu</a:t>
            </a:r>
            <a:r>
              <a:rPr lang="en-US" dirty="0"/>
              <a:t> or </a:t>
            </a:r>
            <a:r>
              <a:rPr lang="en-US" dirty="0" err="1"/>
              <a:t>PuOr</a:t>
            </a:r>
            <a:r>
              <a:rPr lang="en-US" dirty="0"/>
              <a:t>).</a:t>
            </a:r>
          </a:p>
          <a:p>
            <a:r>
              <a:rPr lang="en-US" i="1" dirty="0"/>
              <a:t>Qualitative </a:t>
            </a:r>
            <a:r>
              <a:rPr lang="en-US" i="1" dirty="0" err="1"/>
              <a:t>colormaps</a:t>
            </a:r>
            <a:r>
              <a:rPr lang="en-US" dirty="0"/>
              <a:t>: these mix colors with no particular sequence (e.g., rainbow or jet).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4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</a:t>
            </a:r>
            <a:r>
              <a:rPr lang="en-US" dirty="0" err="1"/>
              <a:t>Colormap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view_colormap</a:t>
            </a:r>
            <a:r>
              <a:rPr lang="en-US" dirty="0"/>
              <a:t>('jet')</a:t>
            </a:r>
          </a:p>
          <a:p>
            <a:r>
              <a:rPr lang="en-US" dirty="0"/>
              <a:t>Default in </a:t>
            </a:r>
            <a:r>
              <a:rPr lang="en-US" dirty="0" err="1"/>
              <a:t>Matplotlib</a:t>
            </a:r>
            <a:r>
              <a:rPr lang="en-US" dirty="0"/>
              <a:t> prior to version 2.0, </a:t>
            </a:r>
          </a:p>
          <a:p>
            <a:r>
              <a:rPr lang="en-US" dirty="0"/>
              <a:t>Example of a qualitative </a:t>
            </a:r>
            <a:r>
              <a:rPr lang="en-US" dirty="0" err="1"/>
              <a:t>colormap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81450"/>
            <a:ext cx="36290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9008" y="3535740"/>
            <a:ext cx="480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view_colormap</a:t>
            </a:r>
            <a:r>
              <a:rPr lang="en-US" dirty="0"/>
              <a:t>(</a:t>
            </a:r>
            <a:r>
              <a:rPr lang="en-US" dirty="0" err="1"/>
              <a:t>cmap</a:t>
            </a:r>
            <a:r>
              <a:rPr lang="en-US" dirty="0"/>
              <a:t>): </a:t>
            </a:r>
          </a:p>
          <a:p>
            <a:r>
              <a:rPr lang="en-US" dirty="0"/>
              <a:t>"""Plot a </a:t>
            </a:r>
            <a:r>
              <a:rPr lang="en-US" dirty="0" err="1"/>
              <a:t>colormap</a:t>
            </a:r>
            <a:r>
              <a:rPr lang="en-US" dirty="0"/>
              <a:t> with its </a:t>
            </a:r>
            <a:r>
              <a:rPr lang="en-US" dirty="0" err="1"/>
              <a:t>grayscale</a:t>
            </a:r>
            <a:r>
              <a:rPr lang="en-US" dirty="0"/>
              <a:t> equivalent""“</a:t>
            </a:r>
          </a:p>
          <a:p>
            <a:r>
              <a:rPr lang="en-US" dirty="0"/>
              <a:t> </a:t>
            </a:r>
            <a:r>
              <a:rPr lang="en-US" dirty="0" err="1"/>
              <a:t>cmap</a:t>
            </a:r>
            <a:r>
              <a:rPr lang="en-US" dirty="0"/>
              <a:t> = </a:t>
            </a:r>
            <a:r>
              <a:rPr lang="en-US" dirty="0" err="1"/>
              <a:t>plt.cm.get_cmap</a:t>
            </a:r>
            <a:r>
              <a:rPr lang="en-US" dirty="0"/>
              <a:t>(</a:t>
            </a:r>
            <a:r>
              <a:rPr lang="en-US" dirty="0" err="1"/>
              <a:t>cmap</a:t>
            </a:r>
            <a:r>
              <a:rPr lang="en-US" dirty="0"/>
              <a:t>) </a:t>
            </a:r>
          </a:p>
          <a:p>
            <a:r>
              <a:rPr lang="en-US" dirty="0"/>
              <a:t>colors = </a:t>
            </a:r>
            <a:r>
              <a:rPr lang="en-US" dirty="0" err="1"/>
              <a:t>cmap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cmap.N</a:t>
            </a:r>
            <a:r>
              <a:rPr lang="en-US" dirty="0"/>
              <a:t>))</a:t>
            </a:r>
          </a:p>
          <a:p>
            <a:r>
              <a:rPr lang="en-US" dirty="0"/>
              <a:t> </a:t>
            </a:r>
            <a:r>
              <a:rPr lang="en-US" dirty="0" err="1"/>
              <a:t>cmap</a:t>
            </a:r>
            <a:r>
              <a:rPr lang="en-US" dirty="0"/>
              <a:t> = </a:t>
            </a:r>
            <a:r>
              <a:rPr lang="en-US" dirty="0" err="1"/>
              <a:t>grayscale_cmap</a:t>
            </a:r>
            <a:r>
              <a:rPr lang="en-US" dirty="0"/>
              <a:t>(</a:t>
            </a:r>
            <a:r>
              <a:rPr lang="en-US" dirty="0" err="1"/>
              <a:t>cmap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grayscale</a:t>
            </a:r>
            <a:r>
              <a:rPr lang="en-US" dirty="0"/>
              <a:t> = </a:t>
            </a:r>
            <a:r>
              <a:rPr lang="en-US" dirty="0" err="1"/>
              <a:t>cmap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cmap.N</a:t>
            </a:r>
            <a:r>
              <a:rPr lang="en-US" dirty="0"/>
              <a:t>))</a:t>
            </a:r>
          </a:p>
          <a:p>
            <a:r>
              <a:rPr lang="en-US" dirty="0"/>
              <a:t> fig, ax = </a:t>
            </a:r>
            <a:r>
              <a:rPr lang="en-US" dirty="0" err="1"/>
              <a:t>plt.subplots</a:t>
            </a:r>
            <a:r>
              <a:rPr lang="en-US" dirty="0"/>
              <a:t>(2, </a:t>
            </a:r>
            <a:r>
              <a:rPr lang="en-US" dirty="0" err="1"/>
              <a:t>figsize</a:t>
            </a:r>
            <a:r>
              <a:rPr lang="en-US" dirty="0"/>
              <a:t>=(6, 2), </a:t>
            </a:r>
            <a:r>
              <a:rPr lang="en-US" dirty="0" err="1"/>
              <a:t>subplot_kw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xticks</a:t>
            </a:r>
            <a:r>
              <a:rPr lang="en-US" dirty="0"/>
              <a:t>=[], </a:t>
            </a:r>
            <a:r>
              <a:rPr lang="en-US" dirty="0" err="1"/>
              <a:t>yticks</a:t>
            </a:r>
            <a:r>
              <a:rPr lang="en-US" dirty="0"/>
              <a:t>=[])) ax[0].</a:t>
            </a:r>
            <a:r>
              <a:rPr lang="en-US" dirty="0" err="1"/>
              <a:t>imshow</a:t>
            </a:r>
            <a:r>
              <a:rPr lang="en-US" dirty="0"/>
              <a:t>([colors], extent=[0, 10, 0, 1]) ax[1].</a:t>
            </a:r>
            <a:r>
              <a:rPr lang="en-US" dirty="0" err="1"/>
              <a:t>imshow</a:t>
            </a:r>
            <a:r>
              <a:rPr lang="en-US" dirty="0"/>
              <a:t>([</a:t>
            </a:r>
            <a:r>
              <a:rPr lang="en-US" dirty="0" err="1"/>
              <a:t>grayscale</a:t>
            </a:r>
            <a:r>
              <a:rPr lang="en-US" dirty="0"/>
              <a:t>], extent=[0, 10, 0, 1])</a:t>
            </a:r>
          </a:p>
        </p:txBody>
      </p:sp>
    </p:spTree>
    <p:extLst>
      <p:ext uri="{BB962C8B-B14F-4D97-AF65-F5344CB8AC3E}">
        <p14:creationId xmlns:p14="http://schemas.microsoft.com/office/powerpoint/2010/main" val="24904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Viridis</a:t>
            </a:r>
            <a:r>
              <a:rPr lang="en-US" dirty="0"/>
              <a:t> </a:t>
            </a:r>
            <a:r>
              <a:rPr lang="en-US" dirty="0" err="1"/>
              <a:t>Colormap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Bright stripes in the </a:t>
            </a:r>
            <a:r>
              <a:rPr lang="en-US" dirty="0" err="1"/>
              <a:t>grayscale</a:t>
            </a:r>
            <a:r>
              <a:rPr lang="en-US" dirty="0"/>
              <a:t> image. </a:t>
            </a:r>
          </a:p>
          <a:p>
            <a:r>
              <a:rPr lang="en-US" dirty="0"/>
              <a:t>Even in full color, this uneven brightness means that the eye will be drawn to certain portions of the color range, which will potentially emphasize unimportant parts of the dataset. </a:t>
            </a:r>
          </a:p>
          <a:p>
            <a:r>
              <a:rPr lang="en-US" dirty="0"/>
              <a:t>It's better to use a </a:t>
            </a:r>
            <a:r>
              <a:rPr lang="en-US" dirty="0" err="1"/>
              <a:t>colormap</a:t>
            </a:r>
            <a:r>
              <a:rPr lang="en-US" dirty="0"/>
              <a:t> such as </a:t>
            </a:r>
            <a:r>
              <a:rPr lang="en-US" dirty="0" err="1"/>
              <a:t>viridis</a:t>
            </a:r>
            <a:r>
              <a:rPr lang="en-US" dirty="0"/>
              <a:t> (the default as of </a:t>
            </a:r>
            <a:r>
              <a:rPr lang="en-US" dirty="0" err="1"/>
              <a:t>Matplotlib</a:t>
            </a:r>
            <a:r>
              <a:rPr lang="en-US" dirty="0"/>
              <a:t> 2.0), </a:t>
            </a:r>
          </a:p>
          <a:p>
            <a:r>
              <a:rPr lang="en-US" dirty="0"/>
              <a:t>Specifically constructed to have an even brightness variation across the range.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5704362"/>
            <a:ext cx="37147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60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view_colormap</a:t>
            </a:r>
            <a:r>
              <a:rPr lang="en-US" dirty="0"/>
              <a:t>('</a:t>
            </a:r>
            <a:r>
              <a:rPr lang="en-US" dirty="0" err="1"/>
              <a:t>viridis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744117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Cubehelix</a:t>
            </a:r>
            <a:r>
              <a:rPr lang="en-US" dirty="0"/>
              <a:t> and </a:t>
            </a:r>
            <a:r>
              <a:rPr lang="en-US" dirty="0" err="1"/>
              <a:t>RdBu</a:t>
            </a:r>
            <a:r>
              <a:rPr lang="en-US" dirty="0"/>
              <a:t> </a:t>
            </a:r>
            <a:r>
              <a:rPr lang="en-US" dirty="0" err="1"/>
              <a:t>Colormap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Rainbow schemes, another good option for continuous data is the </a:t>
            </a:r>
            <a:r>
              <a:rPr lang="en-US" dirty="0" err="1"/>
              <a:t>cubehelix</a:t>
            </a:r>
            <a:r>
              <a:rPr lang="en-US" dirty="0"/>
              <a:t> </a:t>
            </a:r>
            <a:r>
              <a:rPr lang="en-US" dirty="0" err="1"/>
              <a:t>colormap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Showing positive and negative deviations from some mean, dual-color </a:t>
            </a:r>
            <a:r>
              <a:rPr lang="en-US" sz="2400" dirty="0" err="1"/>
              <a:t>colorbars</a:t>
            </a:r>
            <a:r>
              <a:rPr lang="en-US" sz="2400" dirty="0"/>
              <a:t> such as </a:t>
            </a:r>
            <a:r>
              <a:rPr lang="en-US" sz="2400" dirty="0" err="1"/>
              <a:t>RdBu</a:t>
            </a:r>
            <a:r>
              <a:rPr lang="en-US" sz="2400" dirty="0"/>
              <a:t> (</a:t>
            </a:r>
            <a:r>
              <a:rPr lang="en-US" sz="2400" i="1" dirty="0"/>
              <a:t>Red-Blue</a:t>
            </a:r>
            <a:r>
              <a:rPr lang="en-US" sz="2400" dirty="0"/>
              <a:t>) can be useful. </a:t>
            </a:r>
          </a:p>
          <a:p>
            <a:r>
              <a:rPr lang="en-US" sz="2400" dirty="0"/>
              <a:t>Positive-negative information will be lost upon translation to </a:t>
            </a:r>
            <a:r>
              <a:rPr lang="en-US" sz="2400" dirty="0" err="1"/>
              <a:t>grayscale</a:t>
            </a:r>
            <a:r>
              <a:rPr lang="en-US" sz="2400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275507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view_colormap</a:t>
            </a:r>
            <a:r>
              <a:rPr lang="en-US" dirty="0"/>
              <a:t>('</a:t>
            </a:r>
            <a:r>
              <a:rPr lang="en-US" dirty="0" err="1"/>
              <a:t>cubehelix</a:t>
            </a:r>
            <a:r>
              <a:rPr lang="en-US" dirty="0"/>
              <a:t>')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90800"/>
            <a:ext cx="365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5715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view_colormap</a:t>
            </a:r>
            <a:r>
              <a:rPr lang="en-US" dirty="0"/>
              <a:t>('</a:t>
            </a:r>
            <a:r>
              <a:rPr lang="en-US" dirty="0" err="1"/>
              <a:t>RdBu</a:t>
            </a:r>
            <a:r>
              <a:rPr lang="en-US" dirty="0"/>
              <a:t>')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257800"/>
            <a:ext cx="36385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959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8229600" cy="1143000"/>
          </a:xfrm>
        </p:spPr>
        <p:txBody>
          <a:bodyPr/>
          <a:lstStyle/>
          <a:p>
            <a:r>
              <a:rPr lang="en-US" dirty="0"/>
              <a:t>Discrete </a:t>
            </a:r>
            <a:r>
              <a:rPr lang="en-US" dirty="0" err="1"/>
              <a:t>Colorbars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err="1"/>
              <a:t>Colormaps</a:t>
            </a:r>
            <a:r>
              <a:rPr lang="en-US" dirty="0"/>
              <a:t> are by default continuous, but sometimes you'd like to represent discrete values. </a:t>
            </a:r>
          </a:p>
          <a:p>
            <a:r>
              <a:rPr lang="en-US" dirty="0"/>
              <a:t>Use the </a:t>
            </a:r>
            <a:r>
              <a:rPr lang="en-US" dirty="0" err="1"/>
              <a:t>plt.cm.get_cmap</a:t>
            </a:r>
            <a:r>
              <a:rPr lang="en-US" dirty="0"/>
              <a:t>() function, and pass the name of a suitable </a:t>
            </a:r>
            <a:r>
              <a:rPr lang="en-US" dirty="0" err="1"/>
              <a:t>colormap</a:t>
            </a:r>
            <a:r>
              <a:rPr lang="en-US" dirty="0"/>
              <a:t> along with the number of desired bins: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276600"/>
            <a:ext cx="32861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1" y="3916144"/>
            <a:ext cx="4724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plt.imshow</a:t>
            </a:r>
            <a:r>
              <a:rPr lang="en-US" dirty="0"/>
              <a:t>(I, </a:t>
            </a:r>
            <a:r>
              <a:rPr lang="en-US" dirty="0" err="1"/>
              <a:t>cmap</a:t>
            </a:r>
            <a:r>
              <a:rPr lang="en-US" dirty="0"/>
              <a:t>=</a:t>
            </a:r>
            <a:r>
              <a:rPr lang="en-US" dirty="0" err="1"/>
              <a:t>plt.cm.get_cmap</a:t>
            </a:r>
            <a:r>
              <a:rPr lang="en-US" dirty="0"/>
              <a:t>('Blues', 6))</a:t>
            </a:r>
          </a:p>
          <a:p>
            <a:r>
              <a:rPr lang="en-US" dirty="0"/>
              <a:t> </a:t>
            </a:r>
            <a:r>
              <a:rPr lang="en-US" dirty="0" err="1"/>
              <a:t>plt.colorbar</a:t>
            </a:r>
            <a:r>
              <a:rPr lang="en-US" dirty="0"/>
              <a:t>() </a:t>
            </a:r>
          </a:p>
          <a:p>
            <a:r>
              <a:rPr lang="en-US" dirty="0" err="1"/>
              <a:t>plt.clim</a:t>
            </a:r>
            <a:r>
              <a:rPr lang="en-US" dirty="0"/>
              <a:t>(-1, 1);</a:t>
            </a:r>
          </a:p>
        </p:txBody>
      </p:sp>
    </p:spTree>
    <p:extLst>
      <p:ext uri="{BB962C8B-B14F-4D97-AF65-F5344CB8AC3E}">
        <p14:creationId xmlns:p14="http://schemas.microsoft.com/office/powerpoint/2010/main" val="352578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Limits and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colorbar</a:t>
            </a:r>
            <a:r>
              <a:rPr lang="en-US" sz="2400" dirty="0"/>
              <a:t> itself is simply an instance of </a:t>
            </a:r>
            <a:r>
              <a:rPr lang="en-US" sz="2400" dirty="0" err="1"/>
              <a:t>plt.Axes</a:t>
            </a:r>
            <a:r>
              <a:rPr lang="en-US" sz="2400" dirty="0"/>
              <a:t>, so all of the axes and tick formatting tricks we've learned are applicable. </a:t>
            </a:r>
          </a:p>
          <a:p>
            <a:r>
              <a:rPr lang="en-US" sz="2400" dirty="0"/>
              <a:t>We can narrow the color limits and indicate the out-of-bounds values with a triangular arrow at the top and bottom by setting the extend property.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3581401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make noise in 1% of the image pixels speckles = (</a:t>
            </a:r>
            <a:r>
              <a:rPr lang="en-US" dirty="0" err="1"/>
              <a:t>np.random.random</a:t>
            </a:r>
            <a:r>
              <a:rPr lang="en-US" dirty="0"/>
              <a:t>(</a:t>
            </a:r>
            <a:r>
              <a:rPr lang="en-US" dirty="0" err="1"/>
              <a:t>I.shape</a:t>
            </a:r>
            <a:r>
              <a:rPr lang="en-US" dirty="0"/>
              <a:t>) &lt; 0.01) I[speckles] = </a:t>
            </a:r>
            <a:r>
              <a:rPr lang="en-US" dirty="0" err="1"/>
              <a:t>np.random.normal</a:t>
            </a:r>
            <a:r>
              <a:rPr lang="en-US" dirty="0"/>
              <a:t>(0, 3, </a:t>
            </a:r>
            <a:r>
              <a:rPr lang="en-US" dirty="0" err="1"/>
              <a:t>np.count_nonzero</a:t>
            </a:r>
            <a:r>
              <a:rPr lang="en-US" dirty="0"/>
              <a:t>(speckles))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3.5)) </a:t>
            </a:r>
            <a:r>
              <a:rPr lang="en-US" dirty="0" err="1"/>
              <a:t>plt.subplot</a:t>
            </a:r>
            <a:r>
              <a:rPr lang="en-US" dirty="0"/>
              <a:t>(1, 2, 1) </a:t>
            </a:r>
            <a:r>
              <a:rPr lang="en-US" dirty="0" err="1"/>
              <a:t>plt.imshow</a:t>
            </a:r>
            <a:r>
              <a:rPr lang="en-US" dirty="0"/>
              <a:t>(I,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RdBu</a:t>
            </a:r>
            <a:r>
              <a:rPr lang="en-US" dirty="0"/>
              <a:t>') </a:t>
            </a:r>
            <a:r>
              <a:rPr lang="en-US" dirty="0" err="1"/>
              <a:t>plt.colorbar</a:t>
            </a:r>
            <a:r>
              <a:rPr lang="en-US" dirty="0"/>
              <a:t>() </a:t>
            </a:r>
            <a:r>
              <a:rPr lang="en-US" dirty="0" err="1"/>
              <a:t>plt.subplot</a:t>
            </a:r>
            <a:r>
              <a:rPr lang="en-US" dirty="0"/>
              <a:t>(1, 2, 2) </a:t>
            </a:r>
            <a:r>
              <a:rPr lang="en-US" dirty="0" err="1"/>
              <a:t>plt.imshow</a:t>
            </a:r>
            <a:r>
              <a:rPr lang="en-US" dirty="0"/>
              <a:t>(I,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RdBu</a:t>
            </a:r>
            <a:r>
              <a:rPr lang="en-US" dirty="0"/>
              <a:t>') </a:t>
            </a:r>
            <a:r>
              <a:rPr lang="en-US" dirty="0" err="1"/>
              <a:t>plt.colorbar</a:t>
            </a:r>
            <a:r>
              <a:rPr lang="en-US" dirty="0"/>
              <a:t>(extend='both') </a:t>
            </a:r>
            <a:r>
              <a:rPr lang="en-US" dirty="0" err="1"/>
              <a:t>plt.clim</a:t>
            </a:r>
            <a:r>
              <a:rPr lang="en-US" dirty="0"/>
              <a:t>(-1, 1); </a:t>
            </a:r>
          </a:p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4657726"/>
            <a:ext cx="55721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05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Bar Plot?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multiple numerical data columns can be compared against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1"/>
            <a:ext cx="7810500" cy="517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72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83" y="1295400"/>
            <a:ext cx="4943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3336" y="4272678"/>
            <a:ext cx="40800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labels = ["Python", "Java", "R", "Angular"]</a:t>
            </a:r>
          </a:p>
          <a:p>
            <a:r>
              <a:rPr lang="en-US" dirty="0"/>
              <a:t>usage = [69.8, 45.3, 38.8, 34.4]</a:t>
            </a:r>
          </a:p>
          <a:p>
            <a:r>
              <a:rPr lang="en-US" dirty="0" err="1"/>
              <a:t>y_positions</a:t>
            </a:r>
            <a:r>
              <a:rPr lang="en-US" dirty="0"/>
              <a:t> = range(</a:t>
            </a:r>
            <a:r>
              <a:rPr lang="en-US" dirty="0" err="1"/>
              <a:t>len</a:t>
            </a:r>
            <a:r>
              <a:rPr lang="en-US" dirty="0"/>
              <a:t>(labels))</a:t>
            </a:r>
          </a:p>
          <a:p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y_positions</a:t>
            </a:r>
            <a:r>
              <a:rPr lang="en-US" dirty="0"/>
              <a:t>, usage)</a:t>
            </a:r>
          </a:p>
          <a:p>
            <a:r>
              <a:rPr lang="en-US" dirty="0" err="1"/>
              <a:t>plt.xticks</a:t>
            </a:r>
            <a:r>
              <a:rPr lang="en-US" dirty="0"/>
              <a:t>(</a:t>
            </a:r>
            <a:r>
              <a:rPr lang="en-US" dirty="0" err="1"/>
              <a:t>y_positions</a:t>
            </a:r>
            <a:r>
              <a:rPr lang="en-US" dirty="0"/>
              <a:t>, labels)</a:t>
            </a:r>
          </a:p>
          <a:p>
            <a:r>
              <a:rPr lang="en-US" dirty="0" err="1"/>
              <a:t>plt.ylabel</a:t>
            </a:r>
            <a:r>
              <a:rPr lang="en-US" dirty="0"/>
              <a:t>("Usage (%)")</a:t>
            </a:r>
          </a:p>
          <a:p>
            <a:r>
              <a:rPr lang="en-US" dirty="0" err="1"/>
              <a:t>plt.xlabel</a:t>
            </a:r>
            <a:r>
              <a:rPr lang="en-US" dirty="0"/>
              <a:t>("Usage (%)")</a:t>
            </a:r>
          </a:p>
          <a:p>
            <a:r>
              <a:rPr lang="en-US" dirty="0" err="1"/>
              <a:t>plt.title</a:t>
            </a:r>
            <a:r>
              <a:rPr lang="en-US" dirty="0"/>
              <a:t>("Programming language usage")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3909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 life example of 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1"/>
            <a:ext cx="6553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5937" y="530542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Plot for Weather forecast</a:t>
            </a:r>
          </a:p>
        </p:txBody>
      </p:sp>
    </p:spTree>
    <p:extLst>
      <p:ext uri="{BB962C8B-B14F-4D97-AF65-F5344CB8AC3E}">
        <p14:creationId xmlns:p14="http://schemas.microsoft.com/office/powerpoint/2010/main" val="7662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Bar Plot and Histogram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1600200"/>
          <a:ext cx="76962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Bar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graph is a pictorial representation of data that uses bars to compare different categories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 refers to a graphical representation, that displays data by way of bars to show the frequency of numerical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 of discrete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of non-discrete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Quantitative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Bars do not touch each other, hence there are spaces between bars.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Bars touch each other, hence there are no spaces between bars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Elements are taken as individual entities.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Elements are grouped together, so that they are considered as ranges.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39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229600" cy="1143000"/>
          </a:xfrm>
        </p:spPr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It provides a lot of information about any numerical data column. </a:t>
            </a:r>
          </a:p>
          <a:p>
            <a:r>
              <a:rPr lang="en-US" dirty="0"/>
              <a:t>It is also known as </a:t>
            </a:r>
            <a:r>
              <a:rPr lang="en-US" b="1" dirty="0"/>
              <a:t>box-and-whisker plot</a:t>
            </a:r>
            <a:r>
              <a:rPr lang="en-US" dirty="0"/>
              <a:t>.</a:t>
            </a:r>
          </a:p>
          <a:p>
            <a:r>
              <a:rPr lang="en-US" b="1" dirty="0"/>
              <a:t>Minimum</a:t>
            </a:r>
            <a:r>
              <a:rPr lang="en-US" dirty="0"/>
              <a:t>, </a:t>
            </a:r>
            <a:r>
              <a:rPr lang="en-US" b="1" dirty="0"/>
              <a:t>first quartile</a:t>
            </a:r>
            <a:r>
              <a:rPr lang="en-US" dirty="0"/>
              <a:t>, </a:t>
            </a:r>
            <a:r>
              <a:rPr lang="en-US" b="1" dirty="0"/>
              <a:t>median</a:t>
            </a:r>
            <a:r>
              <a:rPr lang="en-US" dirty="0"/>
              <a:t>, </a:t>
            </a:r>
            <a:r>
              <a:rPr lang="en-US" b="1" dirty="0"/>
              <a:t>third quartile</a:t>
            </a:r>
            <a:r>
              <a:rPr lang="en-US" dirty="0"/>
              <a:t>, and </a:t>
            </a:r>
            <a:r>
              <a:rPr lang="en-US" b="1" dirty="0"/>
              <a:t>maximum</a:t>
            </a:r>
            <a:r>
              <a:rPr lang="en-US" dirty="0"/>
              <a:t> are extracted from the plots.</a:t>
            </a:r>
          </a:p>
          <a:p>
            <a:r>
              <a:rPr lang="en-US" b="1" dirty="0"/>
              <a:t>The median</a:t>
            </a:r>
            <a:r>
              <a:rPr lang="en-US" dirty="0"/>
              <a:t> is the value that separates the higher half of a data from the lower half.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9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first quartile</a:t>
            </a:r>
            <a:r>
              <a:rPr lang="en-US" dirty="0"/>
              <a:t> is the </a:t>
            </a:r>
            <a:r>
              <a:rPr lang="en-US" b="1" dirty="0"/>
              <a:t>median</a:t>
            </a:r>
            <a:r>
              <a:rPr lang="en-US" dirty="0"/>
              <a:t> of the </a:t>
            </a:r>
            <a:r>
              <a:rPr lang="en-US" b="1" dirty="0"/>
              <a:t>data values to the left</a:t>
            </a:r>
            <a:r>
              <a:rPr lang="en-US" dirty="0"/>
              <a:t> of the median in our ordered values. </a:t>
            </a:r>
          </a:p>
          <a:p>
            <a:pPr marL="0" indent="0">
              <a:buNone/>
            </a:pPr>
            <a:r>
              <a:rPr lang="en-US" dirty="0"/>
              <a:t>       For example, if we have the numbers 1, 3, 4, 7, 8, 8, 9, the first quartile is the median from the 1, 3, 4 values, so it’s 3.</a:t>
            </a:r>
          </a:p>
          <a:p>
            <a:r>
              <a:rPr lang="en-US" b="1" dirty="0"/>
              <a:t>The third quartile</a:t>
            </a:r>
            <a:r>
              <a:rPr lang="en-US" dirty="0"/>
              <a:t> is the </a:t>
            </a:r>
            <a:r>
              <a:rPr lang="en-US" b="1" dirty="0"/>
              <a:t>median</a:t>
            </a:r>
            <a:r>
              <a:rPr lang="en-US" dirty="0"/>
              <a:t> of the </a:t>
            </a:r>
            <a:r>
              <a:rPr lang="en-US" b="1" dirty="0"/>
              <a:t>data values to the right</a:t>
            </a:r>
            <a:r>
              <a:rPr lang="en-US" dirty="0"/>
              <a:t> of the median in our ordered values. </a:t>
            </a:r>
          </a:p>
          <a:p>
            <a:pPr marL="0" indent="0">
              <a:buNone/>
            </a:pPr>
            <a:r>
              <a:rPr lang="en-US" dirty="0"/>
              <a:t>      For example, if we use these numbers 1, 3, 4, 7, 8, 8, 9 again, the third quartile is the median from the 8, 8, 9 values, so it’s 8.</a:t>
            </a:r>
          </a:p>
        </p:txBody>
      </p:sp>
    </p:spTree>
    <p:extLst>
      <p:ext uri="{BB962C8B-B14F-4D97-AF65-F5344CB8AC3E}">
        <p14:creationId xmlns:p14="http://schemas.microsoft.com/office/powerpoint/2010/main" val="152275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Microsoft Office PowerPoint</Application>
  <PresentationFormat>Widescreen</PresentationFormat>
  <Paragraphs>170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Session 9</vt:lpstr>
      <vt:lpstr>Bar Plot</vt:lpstr>
      <vt:lpstr>Why use Bar Plot?</vt:lpstr>
      <vt:lpstr>Types of Bar Plot</vt:lpstr>
      <vt:lpstr>Example of Bar Plot</vt:lpstr>
      <vt:lpstr>Real life example of Bar Plot</vt:lpstr>
      <vt:lpstr>Comparison of Bar Plot and Histogram</vt:lpstr>
      <vt:lpstr>Box Plot</vt:lpstr>
      <vt:lpstr>Box Plot</vt:lpstr>
      <vt:lpstr>Why use Box Plot?</vt:lpstr>
      <vt:lpstr>Example of Box Plot</vt:lpstr>
      <vt:lpstr>Multiple Subplots</vt:lpstr>
      <vt:lpstr>Example of Multiple Subplot</vt:lpstr>
      <vt:lpstr>Example of Histogram Subplot</vt:lpstr>
      <vt:lpstr>Text and Annotation</vt:lpstr>
      <vt:lpstr>Why use Text and Annotation</vt:lpstr>
      <vt:lpstr>Text Transformation</vt:lpstr>
      <vt:lpstr>Arrows and Annotation</vt:lpstr>
      <vt:lpstr>Example of Text Alignment</vt:lpstr>
      <vt:lpstr>Color Customizing</vt:lpstr>
      <vt:lpstr>Category of Colormap</vt:lpstr>
      <vt:lpstr>Jet Colormap</vt:lpstr>
      <vt:lpstr>Viridis Colormap</vt:lpstr>
      <vt:lpstr>Cubehelix and RdBu Colormap</vt:lpstr>
      <vt:lpstr>Discrete Colorbars</vt:lpstr>
      <vt:lpstr>Color Limits and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9</dc:title>
  <dc:creator>Dr.Vithya Ganesan</dc:creator>
  <cp:lastModifiedBy>Dr.Vithya Ganesan</cp:lastModifiedBy>
  <cp:revision>1</cp:revision>
  <dcterms:created xsi:type="dcterms:W3CDTF">2020-12-08T11:02:33Z</dcterms:created>
  <dcterms:modified xsi:type="dcterms:W3CDTF">2020-12-08T11:03:04Z</dcterms:modified>
</cp:coreProperties>
</file>