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4" r:id="rId4"/>
    <p:sldId id="276" r:id="rId5"/>
    <p:sldId id="277" r:id="rId6"/>
    <p:sldId id="275" r:id="rId7"/>
    <p:sldId id="280" r:id="rId8"/>
    <p:sldId id="278" r:id="rId9"/>
    <p:sldId id="279" r:id="rId10"/>
    <p:sldId id="258" r:id="rId11"/>
    <p:sldId id="265" r:id="rId12"/>
    <p:sldId id="264" r:id="rId13"/>
    <p:sldId id="263" r:id="rId14"/>
    <p:sldId id="262" r:id="rId15"/>
    <p:sldId id="261" r:id="rId16"/>
    <p:sldId id="260" r:id="rId17"/>
    <p:sldId id="259" r:id="rId18"/>
    <p:sldId id="266" r:id="rId19"/>
    <p:sldId id="267" r:id="rId20"/>
    <p:sldId id="268" r:id="rId21"/>
    <p:sldId id="269"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AA63-3A53-4BD8-8DF9-5B6484FBE5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13538-71D5-4671-A1FB-77C2BD091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B4DB6-8F9A-455E-BE28-A961DB20EAD6}"/>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5" name="Footer Placeholder 4">
            <a:extLst>
              <a:ext uri="{FF2B5EF4-FFF2-40B4-BE49-F238E27FC236}">
                <a16:creationId xmlns:a16="http://schemas.microsoft.com/office/drawing/2014/main" id="{9E5ED135-29F6-4A6F-8262-15980BC6F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93F2C-6C6A-42FB-9C32-89EB029A6B99}"/>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104724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D409-F1CB-4830-9B7F-E7E95B2436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F38D0-5900-435C-8E96-853CA9F83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2456A-D1F7-4818-98BD-2EE4F3584037}"/>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5" name="Footer Placeholder 4">
            <a:extLst>
              <a:ext uri="{FF2B5EF4-FFF2-40B4-BE49-F238E27FC236}">
                <a16:creationId xmlns:a16="http://schemas.microsoft.com/office/drawing/2014/main" id="{991BC309-8F03-4D0A-B558-9306A3145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1F918-C1E3-4BE1-94F4-B287B01FFA50}"/>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222740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C8446-5F65-4AC9-BEE1-9C133026A0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3E882-9980-47DF-83B8-3A8B974A5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FAE35-8A19-43E5-BDF6-6CEED10B6AD8}"/>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5" name="Footer Placeholder 4">
            <a:extLst>
              <a:ext uri="{FF2B5EF4-FFF2-40B4-BE49-F238E27FC236}">
                <a16:creationId xmlns:a16="http://schemas.microsoft.com/office/drawing/2014/main" id="{808B60AD-1405-49B9-A914-4AFD47CB4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D5180-B812-44D4-AC17-38C384E2A554}"/>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393980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10972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41763"/>
            <a:ext cx="10972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E369A6C5-824E-4DE7-865C-61D416A8A6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A48EF26A-DB15-4039-9EF2-149FDD349A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E0431A5B-AC1C-4A11-AAC6-E177A089CA3E}"/>
              </a:ext>
            </a:extLst>
          </p:cNvPr>
          <p:cNvSpPr>
            <a:spLocks noGrp="1" noChangeArrowheads="1"/>
          </p:cNvSpPr>
          <p:nvPr>
            <p:ph type="sldNum" sz="quarter" idx="12"/>
          </p:nvPr>
        </p:nvSpPr>
        <p:spPr>
          <a:ln/>
        </p:spPr>
        <p:txBody>
          <a:bodyPr/>
          <a:lstStyle>
            <a:lvl1pPr>
              <a:defRPr/>
            </a:lvl1pPr>
          </a:lstStyle>
          <a:p>
            <a:pPr>
              <a:defRPr/>
            </a:pPr>
            <a:fld id="{4B97ED2C-42F5-484C-A8DA-1264F894C9E3}" type="slidenum">
              <a:rPr lang="en-US" altLang="zh-CN"/>
              <a:pPr>
                <a:defRPr/>
              </a:pPr>
              <a:t>‹#›</a:t>
            </a:fld>
            <a:endParaRPr lang="en-US" altLang="zh-CN"/>
          </a:p>
        </p:txBody>
      </p:sp>
    </p:spTree>
    <p:extLst>
      <p:ext uri="{BB962C8B-B14F-4D97-AF65-F5344CB8AC3E}">
        <p14:creationId xmlns:p14="http://schemas.microsoft.com/office/powerpoint/2010/main" val="371050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87C-9965-44BA-BA34-ED6896898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41E63A-D6D5-4632-9AE7-9B0DE9D4A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0A5A1-B3A1-4C1F-B880-FFC12A809BE9}"/>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5" name="Footer Placeholder 4">
            <a:extLst>
              <a:ext uri="{FF2B5EF4-FFF2-40B4-BE49-F238E27FC236}">
                <a16:creationId xmlns:a16="http://schemas.microsoft.com/office/drawing/2014/main" id="{9878FE35-D16E-4593-B2CD-248A31E26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4DE6C-FE96-480F-B67B-4CD9180E2466}"/>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397026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25A3-4B65-4ACF-9DD3-351289650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9244B-3B16-4306-BF9F-BE17EF9B6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11F43-3A48-4C9A-8BA5-D69BCBDD4A7B}"/>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5" name="Footer Placeholder 4">
            <a:extLst>
              <a:ext uri="{FF2B5EF4-FFF2-40B4-BE49-F238E27FC236}">
                <a16:creationId xmlns:a16="http://schemas.microsoft.com/office/drawing/2014/main" id="{8C863BCD-AD8A-4E70-96EF-65945041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3DA13-9F90-4851-8975-B87722AB14CD}"/>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370226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2209-2866-4B6E-A558-FB32C804A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6D04A-22C2-42DA-BAD8-01BBF30279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CA131-AB3F-4925-879F-7C15469BC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0DDEB-8706-4550-A966-9AFFA6FAD8E9}"/>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6" name="Footer Placeholder 5">
            <a:extLst>
              <a:ext uri="{FF2B5EF4-FFF2-40B4-BE49-F238E27FC236}">
                <a16:creationId xmlns:a16="http://schemas.microsoft.com/office/drawing/2014/main" id="{69812FC3-EBFE-41C1-A486-2959750AF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FC743-8A33-4E52-99E2-F45F9EF052C2}"/>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290990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70A4-DB0C-447B-9C9C-91BCA199B8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550B48-0E06-49DF-823B-75AFFAF06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6CB8D-40EA-4881-853B-02D8B1747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6FE34-CEEF-482D-B45C-F6B331C8E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6B65F3-7E62-4C34-ABC0-5A21DB384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685C9-840D-458A-8C9A-A3929FDEEB1B}"/>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8" name="Footer Placeholder 7">
            <a:extLst>
              <a:ext uri="{FF2B5EF4-FFF2-40B4-BE49-F238E27FC236}">
                <a16:creationId xmlns:a16="http://schemas.microsoft.com/office/drawing/2014/main" id="{704C0616-3F93-4FC2-859A-CD55C5BD9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958A0-304F-4D08-9542-3595FBACDD65}"/>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174299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076-809B-4ED2-99D9-AA6B73E79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2A55AB-28F0-4491-A688-E5DDCA6ADBB8}"/>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4" name="Footer Placeholder 3">
            <a:extLst>
              <a:ext uri="{FF2B5EF4-FFF2-40B4-BE49-F238E27FC236}">
                <a16:creationId xmlns:a16="http://schemas.microsoft.com/office/drawing/2014/main" id="{41E236A4-8135-438D-8F5E-00194B5AB1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2B0250-6905-4377-95EE-5C287432341F}"/>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85673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DD6C41-BB0B-406C-BB14-4DC0E3AFB141}"/>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3" name="Footer Placeholder 2">
            <a:extLst>
              <a:ext uri="{FF2B5EF4-FFF2-40B4-BE49-F238E27FC236}">
                <a16:creationId xmlns:a16="http://schemas.microsoft.com/office/drawing/2014/main" id="{55226D1A-DBC5-43A9-9545-60A12B060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76DF2-63B7-482A-A4FE-A9E60DC2F516}"/>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395300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32E5-76BD-4EE4-9E52-F5431F9F1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6D73F-5390-4B53-A0E9-F8B31E34A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F1EBA6-8BF3-429F-9425-A53C3B56A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F7B9A-145B-41B1-AB1E-65BA8110DFC4}"/>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6" name="Footer Placeholder 5">
            <a:extLst>
              <a:ext uri="{FF2B5EF4-FFF2-40B4-BE49-F238E27FC236}">
                <a16:creationId xmlns:a16="http://schemas.microsoft.com/office/drawing/2014/main" id="{5EDEAB98-DA75-4816-AE4A-EC92C2CA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D8E1-8246-4DBC-A57E-C5D4E927BAD8}"/>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200766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2160-7603-4B7F-944C-01A8234EF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2651B-0D17-4FAA-9BAD-2FF4A1760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32FB85-EDC3-436A-9DEC-A42EA1E0B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456E0-A5D5-415F-A577-9F10EB586089}"/>
              </a:ext>
            </a:extLst>
          </p:cNvPr>
          <p:cNvSpPr>
            <a:spLocks noGrp="1"/>
          </p:cNvSpPr>
          <p:nvPr>
            <p:ph type="dt" sz="half" idx="10"/>
          </p:nvPr>
        </p:nvSpPr>
        <p:spPr/>
        <p:txBody>
          <a:bodyPr/>
          <a:lstStyle/>
          <a:p>
            <a:fld id="{0710BD21-4126-48BD-B120-1E35CB28763F}" type="datetimeFigureOut">
              <a:rPr lang="en-US" smtClean="0"/>
              <a:t>2/14/2021</a:t>
            </a:fld>
            <a:endParaRPr lang="en-US"/>
          </a:p>
        </p:txBody>
      </p:sp>
      <p:sp>
        <p:nvSpPr>
          <p:cNvPr id="6" name="Footer Placeholder 5">
            <a:extLst>
              <a:ext uri="{FF2B5EF4-FFF2-40B4-BE49-F238E27FC236}">
                <a16:creationId xmlns:a16="http://schemas.microsoft.com/office/drawing/2014/main" id="{00AB1C7A-5552-4E5B-B452-6315465A7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96242-9EA5-471D-93AE-41C14AD3066B}"/>
              </a:ext>
            </a:extLst>
          </p:cNvPr>
          <p:cNvSpPr>
            <a:spLocks noGrp="1"/>
          </p:cNvSpPr>
          <p:nvPr>
            <p:ph type="sldNum" sz="quarter" idx="12"/>
          </p:nvPr>
        </p:nvSpPr>
        <p:spPr/>
        <p:txBody>
          <a:bodyPr/>
          <a:lstStyle/>
          <a:p>
            <a:fld id="{2EE0B58C-0D1C-4CF0-A775-D7892007ECE4}" type="slidenum">
              <a:rPr lang="en-US" smtClean="0"/>
              <a:t>‹#›</a:t>
            </a:fld>
            <a:endParaRPr lang="en-US"/>
          </a:p>
        </p:txBody>
      </p:sp>
    </p:spTree>
    <p:extLst>
      <p:ext uri="{BB962C8B-B14F-4D97-AF65-F5344CB8AC3E}">
        <p14:creationId xmlns:p14="http://schemas.microsoft.com/office/powerpoint/2010/main" val="42580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22FD1-D422-47B2-B982-940D2C40D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E92007-8F39-4C9C-A988-73D8BAD89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42551-4637-477F-B6C5-B81824AD6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0BD21-4126-48BD-B120-1E35CB28763F}" type="datetimeFigureOut">
              <a:rPr lang="en-US" smtClean="0"/>
              <a:t>2/14/2021</a:t>
            </a:fld>
            <a:endParaRPr lang="en-US"/>
          </a:p>
        </p:txBody>
      </p:sp>
      <p:sp>
        <p:nvSpPr>
          <p:cNvPr id="5" name="Footer Placeholder 4">
            <a:extLst>
              <a:ext uri="{FF2B5EF4-FFF2-40B4-BE49-F238E27FC236}">
                <a16:creationId xmlns:a16="http://schemas.microsoft.com/office/drawing/2014/main" id="{11C34414-41FA-4D1F-9F91-C5A55C868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831FA-34EB-429D-8E4C-B2EFD6EFD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0B58C-0D1C-4CF0-A775-D7892007ECE4}" type="slidenum">
              <a:rPr lang="en-US" smtClean="0"/>
              <a:t>‹#›</a:t>
            </a:fld>
            <a:endParaRPr lang="en-US"/>
          </a:p>
        </p:txBody>
      </p:sp>
    </p:spTree>
    <p:extLst>
      <p:ext uri="{BB962C8B-B14F-4D97-AF65-F5344CB8AC3E}">
        <p14:creationId xmlns:p14="http://schemas.microsoft.com/office/powerpoint/2010/main" val="380397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nlinemathlearning.com/poisson-distribution.html" TargetMode="External"/><Relationship Id="rId2" Type="http://schemas.openxmlformats.org/officeDocument/2006/relationships/hyperlink" Target="https://www.onlinemathlearning.com/binomial-distribution.html" TargetMode="External"/><Relationship Id="rId1" Type="http://schemas.openxmlformats.org/officeDocument/2006/relationships/slideLayout" Target="../slideLayouts/slideLayout2.xml"/><Relationship Id="rId4" Type="http://schemas.openxmlformats.org/officeDocument/2006/relationships/hyperlink" Target="https://www.onlinemathlearning.com/normal-distribu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DD4D35-1FFD-46D9-9643-C31A5982AC9D}"/>
              </a:ext>
            </a:extLst>
          </p:cNvPr>
          <p:cNvSpPr>
            <a:spLocks noGrp="1"/>
          </p:cNvSpPr>
          <p:nvPr>
            <p:ph type="subTitle" idx="1"/>
          </p:nvPr>
        </p:nvSpPr>
        <p:spPr>
          <a:xfrm>
            <a:off x="1524000" y="2171700"/>
            <a:ext cx="9144000" cy="3086100"/>
          </a:xfrm>
        </p:spPr>
        <p:txBody>
          <a:bodyPr/>
          <a:lstStyle/>
          <a:p>
            <a:endParaRPr lang="en-IN" sz="1800" b="1" dirty="0">
              <a:solidFill>
                <a:srgbClr val="000000"/>
              </a:solidFill>
              <a:effectLst/>
              <a:latin typeface="Times New Roman" panose="02020603050405020304" pitchFamily="18" charset="0"/>
              <a:ea typeface="Times New Roman" panose="02020603050405020304" pitchFamily="18" charset="0"/>
            </a:endParaRPr>
          </a:p>
          <a:p>
            <a:pPr algn="l"/>
            <a:r>
              <a:rPr lang="en-IN" sz="1800" dirty="0">
                <a:solidFill>
                  <a:srgbClr val="000000"/>
                </a:solidFill>
                <a:effectLst/>
                <a:latin typeface="Times New Roman" panose="02020603050405020304" pitchFamily="18" charset="0"/>
                <a:ea typeface="Times New Roman" panose="02020603050405020304" pitchFamily="18" charset="0"/>
              </a:rPr>
              <a:t>Linear transformations of random variables,</a:t>
            </a:r>
          </a:p>
          <a:p>
            <a:pPr algn="l"/>
            <a:r>
              <a:rPr lang="en-IN" sz="1800">
                <a:solidFill>
                  <a:srgbClr val="000000"/>
                </a:solidFill>
                <a:effectLst/>
                <a:latin typeface="Times New Roman" panose="02020603050405020304" pitchFamily="18" charset="0"/>
                <a:ea typeface="Times New Roman" panose="02020603050405020304" pitchFamily="18" charset="0"/>
              </a:rPr>
              <a:t>Properties </a:t>
            </a:r>
            <a:r>
              <a:rPr lang="en-IN" sz="1800" dirty="0">
                <a:solidFill>
                  <a:srgbClr val="000000"/>
                </a:solidFill>
                <a:effectLst/>
                <a:latin typeface="Times New Roman" panose="02020603050405020304" pitchFamily="18" charset="0"/>
                <a:ea typeface="Times New Roman" panose="02020603050405020304" pitchFamily="18" charset="0"/>
              </a:rPr>
              <a:t>of variance </a:t>
            </a:r>
          </a:p>
          <a:p>
            <a:pPr algn="l"/>
            <a:r>
              <a:rPr lang="en-IN" sz="1800" dirty="0">
                <a:solidFill>
                  <a:srgbClr val="000000"/>
                </a:solidFill>
                <a:effectLst/>
                <a:latin typeface="Times New Roman" panose="02020603050405020304" pitchFamily="18" charset="0"/>
                <a:ea typeface="Times New Roman" panose="02020603050405020304" pitchFamily="18" charset="0"/>
              </a:rPr>
              <a:t>Sum of random variables</a:t>
            </a:r>
            <a:endParaRPr lang="en-IN" sz="1800" b="1"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6CBABFA-421B-49BF-8CB7-1B59707ECBB2}"/>
              </a:ext>
            </a:extLst>
          </p:cNvPr>
          <p:cNvSpPr txBox="1"/>
          <p:nvPr/>
        </p:nvSpPr>
        <p:spPr>
          <a:xfrm>
            <a:off x="3869635" y="1457739"/>
            <a:ext cx="3167269" cy="646331"/>
          </a:xfrm>
          <a:prstGeom prst="rect">
            <a:avLst/>
          </a:prstGeom>
          <a:noFill/>
        </p:spPr>
        <p:txBody>
          <a:bodyPr wrap="square" rtlCol="0">
            <a:spAutoFit/>
          </a:bodyPr>
          <a:lstStyle/>
          <a:p>
            <a:pPr algn="ctr"/>
            <a:r>
              <a:rPr lang="en-IN" sz="3600" dirty="0"/>
              <a:t>Session-13</a:t>
            </a:r>
            <a:endParaRPr lang="en-US" sz="3600" dirty="0"/>
          </a:p>
        </p:txBody>
      </p:sp>
    </p:spTree>
    <p:extLst>
      <p:ext uri="{BB962C8B-B14F-4D97-AF65-F5344CB8AC3E}">
        <p14:creationId xmlns:p14="http://schemas.microsoft.com/office/powerpoint/2010/main" val="330833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Covariance, Correlation</a:t>
            </a:r>
          </a:p>
        </p:txBody>
      </p:sp>
      <p:sp>
        <p:nvSpPr>
          <p:cNvPr id="3" name="Content Placeholder 2"/>
          <p:cNvSpPr>
            <a:spLocks noGrp="1"/>
          </p:cNvSpPr>
          <p:nvPr>
            <p:ph idx="1"/>
          </p:nvPr>
        </p:nvSpPr>
        <p:spPr/>
        <p:txBody>
          <a:bodyPr>
            <a:normAutofit/>
          </a:bodyPr>
          <a:lstStyle/>
          <a:p>
            <a:pPr algn="just"/>
            <a:r>
              <a:rPr lang="en-US" dirty="0"/>
              <a:t>The difference between variance, covariance, and correlation is:</a:t>
            </a:r>
          </a:p>
          <a:p>
            <a:pPr algn="just"/>
            <a:r>
              <a:rPr lang="en-US" i="1" dirty="0">
                <a:solidFill>
                  <a:srgbClr val="FF0000"/>
                </a:solidFill>
              </a:rPr>
              <a:t>Variance</a:t>
            </a:r>
            <a:r>
              <a:rPr lang="en-US" dirty="0">
                <a:solidFill>
                  <a:srgbClr val="FF0000"/>
                </a:solidFill>
              </a:rPr>
              <a:t> is a measure of variability from the mean</a:t>
            </a:r>
          </a:p>
          <a:p>
            <a:pPr algn="just"/>
            <a:r>
              <a:rPr lang="en-US" i="1" dirty="0">
                <a:solidFill>
                  <a:srgbClr val="7030A0"/>
                </a:solidFill>
              </a:rPr>
              <a:t>Covariance</a:t>
            </a:r>
            <a:r>
              <a:rPr lang="en-US" dirty="0">
                <a:solidFill>
                  <a:srgbClr val="7030A0"/>
                </a:solidFill>
              </a:rPr>
              <a:t> is a measure of relationship between the variability of 2 variables - covariance is scale dependent because it is not standardized</a:t>
            </a:r>
          </a:p>
          <a:p>
            <a:pPr algn="just"/>
            <a:r>
              <a:rPr lang="en-US" i="1" dirty="0">
                <a:solidFill>
                  <a:schemeClr val="accent3">
                    <a:lumMod val="50000"/>
                  </a:schemeClr>
                </a:solidFill>
              </a:rPr>
              <a:t>Correlation</a:t>
            </a:r>
            <a:r>
              <a:rPr lang="en-US" dirty="0">
                <a:solidFill>
                  <a:schemeClr val="accent3">
                    <a:lumMod val="50000"/>
                  </a:schemeClr>
                </a:solidFill>
              </a:rPr>
              <a:t> is a of relationship between the variability of 2 variables - correlation is standardized making it not scale dependent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525"/>
          </a:xfrm>
        </p:spPr>
        <p:txBody>
          <a:bodyPr>
            <a:normAutofit fontScale="90000"/>
          </a:bodyPr>
          <a:lstStyle/>
          <a:p>
            <a:r>
              <a:rPr lang="en-US" dirty="0"/>
              <a:t>Variance</a:t>
            </a:r>
          </a:p>
        </p:txBody>
      </p:sp>
      <p:pic>
        <p:nvPicPr>
          <p:cNvPr id="1027" name="Picture 3"/>
          <p:cNvPicPr>
            <a:picLocks noGrp="1" noChangeAspect="1" noChangeArrowheads="1"/>
          </p:cNvPicPr>
          <p:nvPr>
            <p:ph idx="1"/>
          </p:nvPr>
        </p:nvPicPr>
        <p:blipFill>
          <a:blip r:embed="rId2"/>
          <a:srcRect/>
          <a:stretch>
            <a:fillRect/>
          </a:stretch>
        </p:blipFill>
        <p:spPr bwMode="auto">
          <a:xfrm>
            <a:off x="962025" y="1009650"/>
            <a:ext cx="9248775" cy="503311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Packages in Python</a:t>
            </a:r>
          </a:p>
        </p:txBody>
      </p:sp>
      <p:sp>
        <p:nvSpPr>
          <p:cNvPr id="3" name="Content Placeholder 2"/>
          <p:cNvSpPr>
            <a:spLocks noGrp="1"/>
          </p:cNvSpPr>
          <p:nvPr>
            <p:ph idx="1"/>
          </p:nvPr>
        </p:nvSpPr>
        <p:spPr/>
        <p:txBody>
          <a:bodyPr>
            <a:normAutofit/>
          </a:bodyPr>
          <a:lstStyle/>
          <a:p>
            <a:r>
              <a:rPr lang="en-US" dirty="0"/>
              <a:t>import pandas as pd </a:t>
            </a:r>
          </a:p>
          <a:p>
            <a:r>
              <a:rPr lang="en-US" dirty="0"/>
              <a:t>import </a:t>
            </a:r>
            <a:r>
              <a:rPr lang="en-US" dirty="0" err="1"/>
              <a:t>numpy</a:t>
            </a:r>
            <a:r>
              <a:rPr lang="en-US" dirty="0"/>
              <a:t> as </a:t>
            </a:r>
            <a:r>
              <a:rPr lang="en-US" dirty="0" err="1"/>
              <a:t>np</a:t>
            </a:r>
            <a:r>
              <a:rPr lang="en-US" dirty="0"/>
              <a:t> </a:t>
            </a:r>
          </a:p>
          <a:p>
            <a:r>
              <a:rPr lang="en-US" dirty="0"/>
              <a:t># Setting a seed so the example is reproducible </a:t>
            </a:r>
          </a:p>
          <a:p>
            <a:r>
              <a:rPr lang="en-US" dirty="0" err="1"/>
              <a:t>np.random.seed</a:t>
            </a:r>
            <a:r>
              <a:rPr lang="en-US" dirty="0"/>
              <a:t>(4272018) </a:t>
            </a:r>
          </a:p>
          <a:p>
            <a:r>
              <a:rPr lang="en-US" sz="2000" dirty="0" err="1"/>
              <a:t>df</a:t>
            </a:r>
            <a:r>
              <a:rPr lang="en-US" sz="2000" dirty="0"/>
              <a:t> = </a:t>
            </a:r>
            <a:r>
              <a:rPr lang="en-US" sz="2000" dirty="0" err="1"/>
              <a:t>pd.DataFrame</a:t>
            </a:r>
            <a:r>
              <a:rPr lang="en-US" sz="2000" dirty="0"/>
              <a:t>(</a:t>
            </a:r>
            <a:r>
              <a:rPr lang="en-US" sz="2000" dirty="0" err="1"/>
              <a:t>np.random.randint</a:t>
            </a:r>
            <a:r>
              <a:rPr lang="en-US" sz="2000" dirty="0"/>
              <a:t>(low= 0, high= 20, size= (5, 2)), </a:t>
            </a:r>
          </a:p>
          <a:p>
            <a:r>
              <a:rPr lang="en-US" sz="2600" dirty="0"/>
              <a:t>columns= ['Commercials Watched', 'Product Purchases']) </a:t>
            </a:r>
          </a:p>
          <a:p>
            <a:r>
              <a:rPr lang="en-US" dirty="0" err="1"/>
              <a:t>df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Variance</a:t>
            </a:r>
          </a:p>
        </p:txBody>
      </p:sp>
      <p:sp>
        <p:nvSpPr>
          <p:cNvPr id="3" name="Content Placeholder 2"/>
          <p:cNvSpPr>
            <a:spLocks noGrp="1"/>
          </p:cNvSpPr>
          <p:nvPr>
            <p:ph idx="1"/>
          </p:nvPr>
        </p:nvSpPr>
        <p:spPr/>
        <p:txBody>
          <a:bodyPr/>
          <a:lstStyle/>
          <a:p>
            <a:r>
              <a:rPr lang="en-US" dirty="0"/>
              <a:t>df.agg(["mean", "std"])</a:t>
            </a:r>
          </a:p>
          <a:p>
            <a:r>
              <a:rPr lang="en-US" dirty="0"/>
              <a:t>df.var()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a:t>
            </a:r>
          </a:p>
        </p:txBody>
      </p:sp>
      <p:pic>
        <p:nvPicPr>
          <p:cNvPr id="2050" name="Picture 2"/>
          <p:cNvPicPr>
            <a:picLocks noGrp="1" noChangeAspect="1" noChangeArrowheads="1"/>
          </p:cNvPicPr>
          <p:nvPr>
            <p:ph idx="1"/>
          </p:nvPr>
        </p:nvPicPr>
        <p:blipFill>
          <a:blip r:embed="rId2"/>
          <a:srcRect/>
          <a:stretch>
            <a:fillRect/>
          </a:stretch>
        </p:blipFill>
        <p:spPr bwMode="auto">
          <a:xfrm>
            <a:off x="1400175" y="1849983"/>
            <a:ext cx="8810625" cy="402639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contd..</a:t>
            </a:r>
          </a:p>
        </p:txBody>
      </p:sp>
      <p:pic>
        <p:nvPicPr>
          <p:cNvPr id="3074" name="Picture 2"/>
          <p:cNvPicPr>
            <a:picLocks noGrp="1" noChangeAspect="1" noChangeArrowheads="1"/>
          </p:cNvPicPr>
          <p:nvPr>
            <p:ph idx="1"/>
          </p:nvPr>
        </p:nvPicPr>
        <p:blipFill>
          <a:blip r:embed="rId2"/>
          <a:srcRect/>
          <a:stretch>
            <a:fillRect/>
          </a:stretch>
        </p:blipFill>
        <p:spPr bwMode="auto">
          <a:xfrm>
            <a:off x="2444371" y="1600201"/>
            <a:ext cx="7303258"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CORRELATION</a:t>
            </a:r>
            <a:br>
              <a:rPr lang="en-US" b="1" cap="all"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52129" y="1600201"/>
            <a:ext cx="7687742"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contd..</a:t>
            </a:r>
          </a:p>
        </p:txBody>
      </p:sp>
      <p:pic>
        <p:nvPicPr>
          <p:cNvPr id="2050" name="Picture 2"/>
          <p:cNvPicPr>
            <a:picLocks noGrp="1" noChangeAspect="1" noChangeArrowheads="1"/>
          </p:cNvPicPr>
          <p:nvPr>
            <p:ph idx="1"/>
          </p:nvPr>
        </p:nvPicPr>
        <p:blipFill>
          <a:blip r:embed="rId2"/>
          <a:srcRect/>
          <a:stretch>
            <a:fillRect/>
          </a:stretch>
        </p:blipFill>
        <p:spPr bwMode="auto">
          <a:xfrm>
            <a:off x="1104899" y="1447800"/>
            <a:ext cx="9401175" cy="4191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contd..</a:t>
            </a:r>
          </a:p>
        </p:txBody>
      </p:sp>
      <p:sp>
        <p:nvSpPr>
          <p:cNvPr id="3" name="Content Placeholder 2"/>
          <p:cNvSpPr>
            <a:spLocks noGrp="1"/>
          </p:cNvSpPr>
          <p:nvPr>
            <p:ph idx="1"/>
          </p:nvPr>
        </p:nvSpPr>
        <p:spPr/>
        <p:txBody>
          <a:bodyPr>
            <a:noAutofit/>
          </a:bodyPr>
          <a:lstStyle/>
          <a:p>
            <a:r>
              <a:rPr lang="en-US" sz="1900" dirty="0"/>
              <a:t>The Pearson Correlation Coefficient will always range between -1 to 1. The closer the correlation coefficient is to -1 or 1, the stronger the relationship; whereas, the close the correlation coefficient is to 0, the weaker the relationship is.</a:t>
            </a:r>
          </a:p>
          <a:p>
            <a:r>
              <a:rPr lang="en-US" sz="1900" dirty="0"/>
              <a:t>If the correlation coefficient is positive, this indicates that as one variable increase so does the other. However, if the correlation coefficient is negative, it indicates that as one variable increase the other decreases. </a:t>
            </a:r>
          </a:p>
          <a:p>
            <a:r>
              <a:rPr lang="en-US" sz="1900" dirty="0"/>
              <a:t>An easy way to see this relationship is to plot is using a scatter plot. Currently there is no agreed on threshold for how to interpret the coefficients. </a:t>
            </a:r>
          </a:p>
          <a:p>
            <a:r>
              <a:rPr lang="en-US" sz="1900" dirty="0" err="1"/>
              <a:t>Akoglu</a:t>
            </a:r>
            <a:r>
              <a:rPr lang="en-US" sz="1900" dirty="0"/>
              <a:t>, (2018) provides the following table with the three most commonly used suggestions for how to interpret the correlation coefficients - the fields vary a bit.</a:t>
            </a:r>
          </a:p>
          <a:p>
            <a:r>
              <a:rPr lang="en-US" sz="1900" dirty="0"/>
              <a:t>There are other measures of correlation, such as: Spearman's rank correlation, Kendall's tau, </a:t>
            </a:r>
            <a:r>
              <a:rPr lang="en-US" sz="1900" dirty="0" err="1"/>
              <a:t>biserial</a:t>
            </a:r>
            <a:r>
              <a:rPr lang="en-US" sz="1900" dirty="0"/>
              <a:t>, and point-</a:t>
            </a:r>
            <a:r>
              <a:rPr lang="en-US" sz="1900" dirty="0" err="1"/>
              <a:t>biseral</a:t>
            </a:r>
            <a:r>
              <a:rPr lang="en-US" sz="1900" dirty="0"/>
              <a:t> correlations. Each correlation measure has different assumptions about that data and are testing different null hypotheses. </a:t>
            </a:r>
            <a:br>
              <a:rPr lang="en-US" sz="1900" dirty="0"/>
            </a:br>
            <a:endParaRPr lang="en-US"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B669082-66CE-4B40-BC05-96DD1F601CE9}"/>
              </a:ext>
            </a:extLst>
          </p:cNvPr>
          <p:cNvSpPr>
            <a:spLocks noGrp="1" noChangeArrowheads="1"/>
          </p:cNvSpPr>
          <p:nvPr>
            <p:ph idx="1"/>
          </p:nvPr>
        </p:nvSpPr>
        <p:spPr bwMode="auto">
          <a:xfrm>
            <a:off x="771939" y="783176"/>
            <a:ext cx="86075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Properties of variance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any two random variables </a:t>
            </a:r>
            <a:r>
              <a:rPr kumimoji="0" lang="en-US" altLang="en-US" sz="1800" b="0" i="0" u="none" strike="noStrike" cap="none" normalizeH="0" baseline="0" dirty="0">
                <a:ln>
                  <a:noFill/>
                </a:ln>
                <a:solidFill>
                  <a:srgbClr val="000000"/>
                </a:solidFill>
                <a:effectLst/>
                <a:latin typeface="MathJax_Math-italic"/>
                <a:cs typeface="Times New Roman" panose="02020603050405020304" pitchFamily="18" charset="0"/>
              </a:rPr>
              <a:t>X</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and </a:t>
            </a:r>
            <a:r>
              <a:rPr kumimoji="0" lang="en-US" altLang="en-US" sz="1800" b="0" i="0" u="none" strike="noStrike" cap="none" normalizeH="0" baseline="0" dirty="0">
                <a:ln>
                  <a:noFill/>
                </a:ln>
                <a:solidFill>
                  <a:srgbClr val="000000"/>
                </a:solidFill>
                <a:effectLst/>
                <a:latin typeface="MathJax_Math-italic"/>
                <a:cs typeface="Times New Roman" panose="02020603050405020304" pitchFamily="18" charset="0"/>
              </a:rPr>
              <a:t>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the expected value of the sum of those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will be equal to the sum of their expected values.</a:t>
            </a:r>
            <a:endParaRPr kumimoji="0" lang="en-US" altLang="en-US" sz="1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3173AE68-D9C8-4B03-B61E-671D39028654}"/>
              </a:ext>
            </a:extLst>
          </p:cNvPr>
          <p:cNvSpPr txBox="1"/>
          <p:nvPr/>
        </p:nvSpPr>
        <p:spPr>
          <a:xfrm>
            <a:off x="1749287" y="1827507"/>
            <a:ext cx="9422296" cy="2585323"/>
          </a:xfrm>
          <a:prstGeom prst="rect">
            <a:avLst/>
          </a:prstGeom>
          <a:noFill/>
        </p:spPr>
        <p:txBody>
          <a:bodyPr wrap="square">
            <a:spAutoFit/>
          </a:bodyPr>
          <a:lstStyle/>
          <a:p>
            <a:pPr algn="l"/>
            <a:r>
              <a:rPr lang="en-US" b="1" i="0" dirty="0">
                <a:solidFill>
                  <a:srgbClr val="333333"/>
                </a:solidFill>
                <a:effectLst/>
                <a:latin typeface="Roboto"/>
              </a:rPr>
              <a:t>Property 1:</a:t>
            </a:r>
            <a:r>
              <a:rPr lang="en-US" b="0" i="0" dirty="0">
                <a:solidFill>
                  <a:srgbClr val="333333"/>
                </a:solidFill>
                <a:effectLst/>
                <a:latin typeface="Roboto"/>
              </a:rPr>
              <a:t> E (X + Y) = E (X) + E (Y).</a:t>
            </a:r>
          </a:p>
          <a:p>
            <a:pPr algn="l"/>
            <a:r>
              <a:rPr lang="en-US" b="1" i="0" dirty="0">
                <a:solidFill>
                  <a:srgbClr val="333333"/>
                </a:solidFill>
                <a:effectLst/>
                <a:latin typeface="Roboto"/>
              </a:rPr>
              <a:t>Property 2:</a:t>
            </a:r>
            <a:r>
              <a:rPr lang="en-US" b="0" i="0" dirty="0">
                <a:solidFill>
                  <a:srgbClr val="333333"/>
                </a:solidFill>
                <a:effectLst/>
                <a:latin typeface="Roboto"/>
              </a:rPr>
              <a:t> E (X</a:t>
            </a:r>
            <a:r>
              <a:rPr lang="en-US" b="0" i="0" baseline="-25000" dirty="0">
                <a:solidFill>
                  <a:srgbClr val="333333"/>
                </a:solidFill>
                <a:effectLst/>
                <a:latin typeface="Roboto"/>
              </a:rPr>
              <a:t>1</a:t>
            </a:r>
            <a:r>
              <a:rPr lang="en-US" b="0" i="0" dirty="0">
                <a:solidFill>
                  <a:srgbClr val="333333"/>
                </a:solidFill>
                <a:effectLst/>
                <a:latin typeface="Roboto"/>
              </a:rPr>
              <a:t> + X</a:t>
            </a:r>
            <a:r>
              <a:rPr lang="en-US" b="0" i="0" baseline="-25000" dirty="0">
                <a:solidFill>
                  <a:srgbClr val="333333"/>
                </a:solidFill>
                <a:effectLst/>
                <a:latin typeface="Roboto"/>
              </a:rPr>
              <a:t>2</a:t>
            </a:r>
            <a:r>
              <a:rPr lang="en-US" b="0" i="0" dirty="0">
                <a:solidFill>
                  <a:srgbClr val="333333"/>
                </a:solidFill>
                <a:effectLst/>
                <a:latin typeface="Roboto"/>
              </a:rPr>
              <a:t> + … + </a:t>
            </a:r>
            <a:r>
              <a:rPr lang="en-US" b="0" i="0" dirty="0" err="1">
                <a:solidFill>
                  <a:srgbClr val="333333"/>
                </a:solidFill>
                <a:effectLst/>
                <a:latin typeface="Roboto"/>
              </a:rPr>
              <a:t>X</a:t>
            </a:r>
            <a:r>
              <a:rPr lang="en-US" b="0" i="0" baseline="-25000" dirty="0" err="1">
                <a:solidFill>
                  <a:srgbClr val="333333"/>
                </a:solidFill>
                <a:effectLst/>
                <a:latin typeface="Roboto"/>
              </a:rPr>
              <a:t>n</a:t>
            </a:r>
            <a:r>
              <a:rPr lang="en-US" b="0" i="0" dirty="0">
                <a:solidFill>
                  <a:srgbClr val="333333"/>
                </a:solidFill>
                <a:effectLst/>
                <a:latin typeface="Roboto"/>
              </a:rPr>
              <a:t>) = E (X</a:t>
            </a:r>
            <a:r>
              <a:rPr lang="en-US" b="0" i="0" baseline="-25000" dirty="0">
                <a:solidFill>
                  <a:srgbClr val="333333"/>
                </a:solidFill>
                <a:effectLst/>
                <a:latin typeface="Roboto"/>
              </a:rPr>
              <a:t>1</a:t>
            </a:r>
            <a:r>
              <a:rPr lang="en-US" b="0" i="0" dirty="0">
                <a:solidFill>
                  <a:srgbClr val="333333"/>
                </a:solidFill>
                <a:effectLst/>
                <a:latin typeface="Roboto"/>
              </a:rPr>
              <a:t>) + E (X</a:t>
            </a:r>
            <a:r>
              <a:rPr lang="en-US" b="0" i="0" baseline="-25000" dirty="0">
                <a:solidFill>
                  <a:srgbClr val="333333"/>
                </a:solidFill>
                <a:effectLst/>
                <a:latin typeface="Roboto"/>
              </a:rPr>
              <a:t>2</a:t>
            </a:r>
            <a:r>
              <a:rPr lang="en-US" b="0" i="0" dirty="0">
                <a:solidFill>
                  <a:srgbClr val="333333"/>
                </a:solidFill>
                <a:effectLst/>
                <a:latin typeface="Roboto"/>
              </a:rPr>
              <a:t>) + … + E (</a:t>
            </a:r>
            <a:r>
              <a:rPr lang="en-US" b="0" i="0" dirty="0" err="1">
                <a:solidFill>
                  <a:srgbClr val="333333"/>
                </a:solidFill>
                <a:effectLst/>
                <a:latin typeface="Roboto"/>
              </a:rPr>
              <a:t>X</a:t>
            </a:r>
            <a:r>
              <a:rPr lang="en-US" b="0" i="0" baseline="-25000" dirty="0" err="1">
                <a:solidFill>
                  <a:srgbClr val="333333"/>
                </a:solidFill>
                <a:effectLst/>
                <a:latin typeface="Roboto"/>
              </a:rPr>
              <a:t>n</a:t>
            </a:r>
            <a:r>
              <a:rPr lang="en-US" b="0" i="0" dirty="0">
                <a:solidFill>
                  <a:srgbClr val="333333"/>
                </a:solidFill>
                <a:effectLst/>
                <a:latin typeface="Roboto"/>
              </a:rPr>
              <a:t>) = </a:t>
            </a:r>
            <a:r>
              <a:rPr lang="en-US" b="0" i="0" dirty="0" err="1">
                <a:solidFill>
                  <a:srgbClr val="333333"/>
                </a:solidFill>
                <a:effectLst/>
                <a:latin typeface="Roboto"/>
              </a:rPr>
              <a:t>Σ</a:t>
            </a:r>
            <a:r>
              <a:rPr lang="en-US" b="0" i="0" baseline="-25000" dirty="0" err="1">
                <a:solidFill>
                  <a:srgbClr val="333333"/>
                </a:solidFill>
                <a:effectLst/>
                <a:latin typeface="Roboto"/>
              </a:rPr>
              <a:t>i</a:t>
            </a:r>
            <a:r>
              <a:rPr lang="en-US" b="0" i="0" baseline="-25000" dirty="0">
                <a:solidFill>
                  <a:srgbClr val="333333"/>
                </a:solidFill>
                <a:effectLst/>
                <a:latin typeface="Roboto"/>
              </a:rPr>
              <a:t> </a:t>
            </a:r>
            <a:r>
              <a:rPr lang="en-US" b="0" i="0" dirty="0">
                <a:solidFill>
                  <a:srgbClr val="333333"/>
                </a:solidFill>
                <a:effectLst/>
                <a:latin typeface="Roboto"/>
              </a:rPr>
              <a:t>E (X</a:t>
            </a:r>
            <a:r>
              <a:rPr lang="en-US" b="0" i="0" baseline="-25000" dirty="0">
                <a:solidFill>
                  <a:srgbClr val="333333"/>
                </a:solidFill>
                <a:effectLst/>
                <a:latin typeface="Roboto"/>
              </a:rPr>
              <a:t>i</a:t>
            </a:r>
            <a:r>
              <a:rPr lang="en-US" b="0" i="0" dirty="0">
                <a:solidFill>
                  <a:srgbClr val="333333"/>
                </a:solidFill>
                <a:effectLst/>
                <a:latin typeface="Roboto"/>
              </a:rPr>
              <a:t>).</a:t>
            </a:r>
          </a:p>
          <a:p>
            <a:pPr algn="l"/>
            <a:r>
              <a:rPr lang="en-US" b="1" i="0" dirty="0">
                <a:solidFill>
                  <a:srgbClr val="333333"/>
                </a:solidFill>
                <a:effectLst/>
                <a:latin typeface="Roboto"/>
              </a:rPr>
              <a:t>Property 3:</a:t>
            </a:r>
            <a:r>
              <a:rPr lang="en-US" b="0" i="0" dirty="0">
                <a:solidFill>
                  <a:srgbClr val="333333"/>
                </a:solidFill>
                <a:effectLst/>
                <a:latin typeface="Roboto"/>
              </a:rPr>
              <a:t> E (XY) = E (X) E (Y). Here, X and Y must be independent.</a:t>
            </a:r>
          </a:p>
          <a:p>
            <a:pPr algn="l"/>
            <a:r>
              <a:rPr lang="en-US" b="1" i="0" dirty="0">
                <a:solidFill>
                  <a:srgbClr val="333333"/>
                </a:solidFill>
                <a:effectLst/>
                <a:latin typeface="Roboto"/>
              </a:rPr>
              <a:t>Property 4:</a:t>
            </a:r>
            <a:r>
              <a:rPr lang="en-US" b="0" i="0" dirty="0">
                <a:solidFill>
                  <a:srgbClr val="333333"/>
                </a:solidFill>
                <a:effectLst/>
                <a:latin typeface="Roboto"/>
              </a:rPr>
              <a:t> E [</a:t>
            </a:r>
            <a:r>
              <a:rPr lang="en-US" b="0" i="0" dirty="0" err="1">
                <a:solidFill>
                  <a:srgbClr val="333333"/>
                </a:solidFill>
                <a:effectLst/>
                <a:latin typeface="Roboto"/>
              </a:rPr>
              <a:t>aX</a:t>
            </a:r>
            <a:r>
              <a:rPr lang="en-US" b="0" i="0" dirty="0">
                <a:solidFill>
                  <a:srgbClr val="333333"/>
                </a:solidFill>
                <a:effectLst/>
                <a:latin typeface="Roboto"/>
              </a:rPr>
              <a:t>] = a E [X] and E [X + a] = E [X] + a, where a is a constant</a:t>
            </a:r>
          </a:p>
          <a:p>
            <a:pPr algn="l"/>
            <a:r>
              <a:rPr lang="en-US" b="1" i="0" dirty="0">
                <a:solidFill>
                  <a:srgbClr val="333333"/>
                </a:solidFill>
                <a:effectLst/>
                <a:latin typeface="Roboto"/>
              </a:rPr>
              <a:t>Property 5:</a:t>
            </a:r>
            <a:r>
              <a:rPr lang="en-US" b="0" i="0" dirty="0">
                <a:solidFill>
                  <a:srgbClr val="333333"/>
                </a:solidFill>
                <a:effectLst/>
                <a:latin typeface="Roboto"/>
              </a:rPr>
              <a:t> For any random variable, X &gt; 0, E(X) &gt; 0.</a:t>
            </a:r>
          </a:p>
          <a:p>
            <a:pPr algn="l"/>
            <a:r>
              <a:rPr lang="en-US" b="1" i="0" dirty="0">
                <a:solidFill>
                  <a:srgbClr val="333333"/>
                </a:solidFill>
                <a:effectLst/>
                <a:latin typeface="Roboto"/>
              </a:rPr>
              <a:t>Property 6:</a:t>
            </a:r>
            <a:r>
              <a:rPr lang="en-US" b="0" i="0" dirty="0">
                <a:solidFill>
                  <a:srgbClr val="333333"/>
                </a:solidFill>
                <a:effectLst/>
                <a:latin typeface="Roboto"/>
              </a:rPr>
              <a:t> E(Y) ≥ E(X) if the random variables X and Y are such that Y ≥ X.</a:t>
            </a:r>
          </a:p>
          <a:p>
            <a:pPr algn="l"/>
            <a:r>
              <a:rPr lang="en-US" b="1" i="0" dirty="0">
                <a:solidFill>
                  <a:srgbClr val="333333"/>
                </a:solidFill>
                <a:effectLst/>
                <a:latin typeface="Roboto"/>
              </a:rPr>
              <a:t>Property 7:</a:t>
            </a:r>
            <a:r>
              <a:rPr lang="en-US" b="0" i="0" dirty="0">
                <a:solidFill>
                  <a:srgbClr val="333333"/>
                </a:solidFill>
                <a:effectLst/>
                <a:latin typeface="Roboto"/>
              </a:rPr>
              <a:t> The variance of a constant is 0.</a:t>
            </a:r>
          </a:p>
          <a:p>
            <a:pPr algn="l"/>
            <a:r>
              <a:rPr lang="en-US" b="1" i="0" dirty="0">
                <a:solidFill>
                  <a:srgbClr val="333333"/>
                </a:solidFill>
                <a:effectLst/>
                <a:latin typeface="Roboto"/>
              </a:rPr>
              <a:t>Property 8:</a:t>
            </a:r>
            <a:r>
              <a:rPr lang="en-US" b="0" i="0" dirty="0">
                <a:solidFill>
                  <a:srgbClr val="333333"/>
                </a:solidFill>
                <a:effectLst/>
                <a:latin typeface="Roboto"/>
              </a:rPr>
              <a:t> V [</a:t>
            </a:r>
            <a:r>
              <a:rPr lang="en-US" b="0" i="0" dirty="0" err="1">
                <a:solidFill>
                  <a:srgbClr val="333333"/>
                </a:solidFill>
                <a:effectLst/>
                <a:latin typeface="Roboto"/>
              </a:rPr>
              <a:t>aX</a:t>
            </a:r>
            <a:r>
              <a:rPr lang="en-US" b="0" i="0" dirty="0">
                <a:solidFill>
                  <a:srgbClr val="333333"/>
                </a:solidFill>
                <a:effectLst/>
                <a:latin typeface="Roboto"/>
              </a:rPr>
              <a:t> + b] = a</a:t>
            </a:r>
            <a:r>
              <a:rPr lang="en-US" b="0" i="0" baseline="30000" dirty="0">
                <a:solidFill>
                  <a:srgbClr val="333333"/>
                </a:solidFill>
                <a:effectLst/>
                <a:latin typeface="Roboto"/>
              </a:rPr>
              <a:t>2</a:t>
            </a:r>
            <a:r>
              <a:rPr lang="en-US" b="0" i="0" dirty="0">
                <a:solidFill>
                  <a:srgbClr val="333333"/>
                </a:solidFill>
                <a:effectLst/>
                <a:latin typeface="Roboto"/>
              </a:rPr>
              <a:t> Var (X), where a and b are constants.</a:t>
            </a:r>
          </a:p>
          <a:p>
            <a:pPr algn="l"/>
            <a:r>
              <a:rPr lang="en-US" b="1" i="0" dirty="0">
                <a:solidFill>
                  <a:srgbClr val="333333"/>
                </a:solidFill>
                <a:effectLst/>
                <a:latin typeface="Roboto"/>
              </a:rPr>
              <a:t>Property 9:</a:t>
            </a:r>
            <a:r>
              <a:rPr lang="en-US" b="0" i="0" dirty="0">
                <a:solidFill>
                  <a:srgbClr val="333333"/>
                </a:solidFill>
                <a:effectLst/>
                <a:latin typeface="Roboto"/>
              </a:rPr>
              <a:t> V (a</a:t>
            </a:r>
            <a:r>
              <a:rPr lang="en-US" b="0" i="0" baseline="-25000" dirty="0">
                <a:solidFill>
                  <a:srgbClr val="333333"/>
                </a:solidFill>
                <a:effectLst/>
                <a:latin typeface="Roboto"/>
              </a:rPr>
              <a:t>1</a:t>
            </a:r>
            <a:r>
              <a:rPr lang="en-US" b="0" i="0" dirty="0">
                <a:solidFill>
                  <a:srgbClr val="333333"/>
                </a:solidFill>
                <a:effectLst/>
                <a:latin typeface="Roboto"/>
              </a:rPr>
              <a:t>X</a:t>
            </a:r>
            <a:r>
              <a:rPr lang="en-US" b="0" i="0" baseline="-25000" dirty="0">
                <a:solidFill>
                  <a:srgbClr val="333333"/>
                </a:solidFill>
                <a:effectLst/>
                <a:latin typeface="Roboto"/>
              </a:rPr>
              <a:t>1</a:t>
            </a:r>
            <a:r>
              <a:rPr lang="en-US" b="0" i="0" dirty="0">
                <a:solidFill>
                  <a:srgbClr val="333333"/>
                </a:solidFill>
                <a:effectLst/>
                <a:latin typeface="Roboto"/>
              </a:rPr>
              <a:t> + a</a:t>
            </a:r>
            <a:r>
              <a:rPr lang="en-US" b="0" i="0" baseline="-25000" dirty="0">
                <a:solidFill>
                  <a:srgbClr val="333333"/>
                </a:solidFill>
                <a:effectLst/>
                <a:latin typeface="Roboto"/>
              </a:rPr>
              <a:t>2</a:t>
            </a:r>
            <a:r>
              <a:rPr lang="en-US" b="0" i="0" dirty="0">
                <a:solidFill>
                  <a:srgbClr val="333333"/>
                </a:solidFill>
                <a:effectLst/>
                <a:latin typeface="Roboto"/>
              </a:rPr>
              <a:t> X</a:t>
            </a:r>
            <a:r>
              <a:rPr lang="en-US" b="0" i="0" baseline="-25000" dirty="0">
                <a:solidFill>
                  <a:srgbClr val="333333"/>
                </a:solidFill>
                <a:effectLst/>
                <a:latin typeface="Roboto"/>
              </a:rPr>
              <a:t>2</a:t>
            </a:r>
            <a:r>
              <a:rPr lang="en-US" b="0" i="0" dirty="0">
                <a:solidFill>
                  <a:srgbClr val="333333"/>
                </a:solidFill>
                <a:effectLst/>
                <a:latin typeface="Roboto"/>
              </a:rPr>
              <a:t> + … + </a:t>
            </a:r>
            <a:r>
              <a:rPr lang="en-US" b="0" i="0" dirty="0" err="1">
                <a:solidFill>
                  <a:srgbClr val="333333"/>
                </a:solidFill>
                <a:effectLst/>
                <a:latin typeface="Roboto"/>
              </a:rPr>
              <a:t>a</a:t>
            </a:r>
            <a:r>
              <a:rPr lang="en-US" b="0" i="0" baseline="-25000" dirty="0" err="1">
                <a:solidFill>
                  <a:srgbClr val="333333"/>
                </a:solidFill>
                <a:effectLst/>
                <a:latin typeface="Roboto"/>
              </a:rPr>
              <a:t>n</a:t>
            </a:r>
            <a:r>
              <a:rPr lang="en-US" b="0" i="0" dirty="0" err="1">
                <a:solidFill>
                  <a:srgbClr val="333333"/>
                </a:solidFill>
                <a:effectLst/>
                <a:latin typeface="Roboto"/>
              </a:rPr>
              <a:t>X</a:t>
            </a:r>
            <a:r>
              <a:rPr lang="en-US" b="0" i="0" baseline="-25000" dirty="0" err="1">
                <a:solidFill>
                  <a:srgbClr val="333333"/>
                </a:solidFill>
                <a:effectLst/>
                <a:latin typeface="Roboto"/>
              </a:rPr>
              <a:t>n</a:t>
            </a:r>
            <a:r>
              <a:rPr lang="en-US" b="0" i="0" dirty="0">
                <a:solidFill>
                  <a:srgbClr val="333333"/>
                </a:solidFill>
                <a:effectLst/>
                <a:latin typeface="Roboto"/>
              </a:rPr>
              <a:t>) = a</a:t>
            </a:r>
            <a:r>
              <a:rPr lang="en-US" b="0" i="0" baseline="-25000" dirty="0">
                <a:solidFill>
                  <a:srgbClr val="333333"/>
                </a:solidFill>
                <a:effectLst/>
                <a:latin typeface="Roboto"/>
              </a:rPr>
              <a:t>1</a:t>
            </a:r>
            <a:r>
              <a:rPr lang="en-US" b="0" i="0" baseline="30000" dirty="0">
                <a:solidFill>
                  <a:srgbClr val="333333"/>
                </a:solidFill>
                <a:effectLst/>
                <a:latin typeface="Roboto"/>
              </a:rPr>
              <a:t>2</a:t>
            </a:r>
            <a:r>
              <a:rPr lang="en-US" b="0" i="0" dirty="0">
                <a:solidFill>
                  <a:srgbClr val="333333"/>
                </a:solidFill>
                <a:effectLst/>
                <a:latin typeface="Roboto"/>
              </a:rPr>
              <a:t> V(X</a:t>
            </a:r>
            <a:r>
              <a:rPr lang="en-US" b="0" i="0" baseline="-25000" dirty="0">
                <a:solidFill>
                  <a:srgbClr val="333333"/>
                </a:solidFill>
                <a:effectLst/>
                <a:latin typeface="Roboto"/>
              </a:rPr>
              <a:t>1</a:t>
            </a:r>
            <a:r>
              <a:rPr lang="en-US" b="0" i="0" dirty="0">
                <a:solidFill>
                  <a:srgbClr val="333333"/>
                </a:solidFill>
                <a:effectLst/>
                <a:latin typeface="Roboto"/>
              </a:rPr>
              <a:t>) + a</a:t>
            </a:r>
            <a:r>
              <a:rPr lang="en-US" b="0" i="0" baseline="-25000" dirty="0">
                <a:solidFill>
                  <a:srgbClr val="333333"/>
                </a:solidFill>
                <a:effectLst/>
                <a:latin typeface="Roboto"/>
              </a:rPr>
              <a:t>2</a:t>
            </a:r>
            <a:r>
              <a:rPr lang="en-US" b="0" i="0" baseline="30000" dirty="0">
                <a:solidFill>
                  <a:srgbClr val="333333"/>
                </a:solidFill>
                <a:effectLst/>
                <a:latin typeface="Roboto"/>
              </a:rPr>
              <a:t>2</a:t>
            </a:r>
            <a:r>
              <a:rPr lang="en-US" b="0" i="0" dirty="0">
                <a:solidFill>
                  <a:srgbClr val="333333"/>
                </a:solidFill>
                <a:effectLst/>
                <a:latin typeface="Roboto"/>
              </a:rPr>
              <a:t> V(X</a:t>
            </a:r>
            <a:r>
              <a:rPr lang="en-US" b="0" i="0" baseline="-25000" dirty="0">
                <a:solidFill>
                  <a:srgbClr val="333333"/>
                </a:solidFill>
                <a:effectLst/>
                <a:latin typeface="Roboto"/>
              </a:rPr>
              <a:t>2</a:t>
            </a:r>
            <a:r>
              <a:rPr lang="en-US" b="0" i="0" dirty="0">
                <a:solidFill>
                  <a:srgbClr val="333333"/>
                </a:solidFill>
                <a:effectLst/>
                <a:latin typeface="Roboto"/>
              </a:rPr>
              <a:t>) + … + a</a:t>
            </a:r>
            <a:r>
              <a:rPr lang="en-US" b="0" i="0" baseline="-25000" dirty="0">
                <a:solidFill>
                  <a:srgbClr val="333333"/>
                </a:solidFill>
                <a:effectLst/>
                <a:latin typeface="Roboto"/>
              </a:rPr>
              <a:t>n</a:t>
            </a:r>
            <a:r>
              <a:rPr lang="en-US" b="0" i="0" baseline="30000" dirty="0">
                <a:solidFill>
                  <a:srgbClr val="333333"/>
                </a:solidFill>
                <a:effectLst/>
                <a:latin typeface="Roboto"/>
              </a:rPr>
              <a:t>2</a:t>
            </a:r>
            <a:r>
              <a:rPr lang="en-US" b="0" i="0" dirty="0">
                <a:solidFill>
                  <a:srgbClr val="333333"/>
                </a:solidFill>
                <a:effectLst/>
                <a:latin typeface="Roboto"/>
              </a:rPr>
              <a:t> V(</a:t>
            </a:r>
            <a:r>
              <a:rPr lang="en-US" b="0" i="0" dirty="0" err="1">
                <a:solidFill>
                  <a:srgbClr val="333333"/>
                </a:solidFill>
                <a:effectLst/>
                <a:latin typeface="Roboto"/>
              </a:rPr>
              <a:t>X</a:t>
            </a:r>
            <a:r>
              <a:rPr lang="en-US" b="0" i="0" baseline="-25000" dirty="0" err="1">
                <a:solidFill>
                  <a:srgbClr val="333333"/>
                </a:solidFill>
                <a:effectLst/>
                <a:latin typeface="Roboto"/>
              </a:rPr>
              <a:t>n</a:t>
            </a:r>
            <a:r>
              <a:rPr lang="en-US" b="0" i="0" dirty="0">
                <a:solidFill>
                  <a:srgbClr val="333333"/>
                </a:solidFill>
                <a:effectLst/>
                <a:latin typeface="Roboto"/>
              </a:rPr>
              <a:t>).</a:t>
            </a:r>
          </a:p>
        </p:txBody>
      </p:sp>
    </p:spTree>
    <p:extLst>
      <p:ext uri="{BB962C8B-B14F-4D97-AF65-F5344CB8AC3E}">
        <p14:creationId xmlns:p14="http://schemas.microsoft.com/office/powerpoint/2010/main" val="49984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0B55-7753-4EC6-8D87-2B1DAFCB4043}"/>
              </a:ext>
            </a:extLst>
          </p:cNvPr>
          <p:cNvSpPr>
            <a:spLocks noGrp="1"/>
          </p:cNvSpPr>
          <p:nvPr>
            <p:ph type="title"/>
          </p:nvPr>
        </p:nvSpPr>
        <p:spPr>
          <a:xfrm>
            <a:off x="838200" y="365125"/>
            <a:ext cx="10515600" cy="758825"/>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Linear transformations of random variables- Addition</a:t>
            </a:r>
            <a:endParaRPr lang="en-IN" dirty="0"/>
          </a:p>
        </p:txBody>
      </p:sp>
      <p:pic>
        <p:nvPicPr>
          <p:cNvPr id="5" name="Content Placeholder 4">
            <a:extLst>
              <a:ext uri="{FF2B5EF4-FFF2-40B4-BE49-F238E27FC236}">
                <a16:creationId xmlns:a16="http://schemas.microsoft.com/office/drawing/2014/main" id="{6EA8EBCF-D108-4161-83E0-F6A7E0C7622C}"/>
              </a:ext>
            </a:extLst>
          </p:cNvPr>
          <p:cNvPicPr>
            <a:picLocks noGrp="1" noChangeAspect="1"/>
          </p:cNvPicPr>
          <p:nvPr>
            <p:ph idx="1"/>
          </p:nvPr>
        </p:nvPicPr>
        <p:blipFill>
          <a:blip r:embed="rId2"/>
          <a:stretch>
            <a:fillRect/>
          </a:stretch>
        </p:blipFill>
        <p:spPr>
          <a:xfrm>
            <a:off x="1752601" y="1270001"/>
            <a:ext cx="7572374" cy="4906962"/>
          </a:xfrm>
        </p:spPr>
      </p:pic>
    </p:spTree>
    <p:extLst>
      <p:ext uri="{BB962C8B-B14F-4D97-AF65-F5344CB8AC3E}">
        <p14:creationId xmlns:p14="http://schemas.microsoft.com/office/powerpoint/2010/main" val="68112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277132B-16A7-40F9-A256-1EA82FF6B3E2}"/>
              </a:ext>
            </a:extLst>
          </p:cNvPr>
          <p:cNvSpPr>
            <a:spLocks noGrp="1" noChangeArrowheads="1"/>
          </p:cNvSpPr>
          <p:nvPr>
            <p:ph type="title"/>
          </p:nvPr>
        </p:nvSpPr>
        <p:spPr/>
        <p:txBody>
          <a:bodyPr/>
          <a:lstStyle/>
          <a:p>
            <a:pPr eaLnBrk="1" hangingPunct="1"/>
            <a:r>
              <a:rPr lang="en-US" altLang="zh-CN" dirty="0"/>
              <a:t>Sums of Random Variables</a:t>
            </a:r>
          </a:p>
        </p:txBody>
      </p:sp>
      <p:sp>
        <p:nvSpPr>
          <p:cNvPr id="4099" name="Rectangle 3">
            <a:extLst>
              <a:ext uri="{FF2B5EF4-FFF2-40B4-BE49-F238E27FC236}">
                <a16:creationId xmlns:a16="http://schemas.microsoft.com/office/drawing/2014/main" id="{F7386340-8BC8-4DBC-96DA-FBA7F5451DBC}"/>
              </a:ext>
            </a:extLst>
          </p:cNvPr>
          <p:cNvSpPr>
            <a:spLocks noGrp="1" noChangeArrowheads="1"/>
          </p:cNvSpPr>
          <p:nvPr>
            <p:ph type="body" sz="half" idx="1"/>
          </p:nvPr>
        </p:nvSpPr>
        <p:spPr>
          <a:xfrm>
            <a:off x="609600" y="2359026"/>
            <a:ext cx="10972800" cy="2498724"/>
          </a:xfrm>
        </p:spPr>
        <p:txBody>
          <a:bodyPr/>
          <a:lstStyle/>
          <a:p>
            <a:pPr eaLnBrk="1" hangingPunct="1"/>
            <a:r>
              <a:rPr lang="en-US" altLang="zh-CN" dirty="0"/>
              <a:t>Let                      be a sequence of random variables, and let      be their sum:                         </a:t>
            </a:r>
          </a:p>
        </p:txBody>
      </p:sp>
      <p:graphicFrame>
        <p:nvGraphicFramePr>
          <p:cNvPr id="4100" name="Object 4">
            <a:extLst>
              <a:ext uri="{FF2B5EF4-FFF2-40B4-BE49-F238E27FC236}">
                <a16:creationId xmlns:a16="http://schemas.microsoft.com/office/drawing/2014/main" id="{1173EF41-5DAD-4A2C-B157-83C919483084}"/>
              </a:ext>
            </a:extLst>
          </p:cNvPr>
          <p:cNvGraphicFramePr>
            <a:graphicFrameLocks noGrp="1" noChangeAspect="1"/>
          </p:cNvGraphicFramePr>
          <p:nvPr>
            <p:ph sz="half" idx="2"/>
            <p:extLst>
              <p:ext uri="{D42A27DB-BD31-4B8C-83A1-F6EECF244321}">
                <p14:modId xmlns:p14="http://schemas.microsoft.com/office/powerpoint/2010/main" val="908253231"/>
              </p:ext>
            </p:extLst>
          </p:nvPr>
        </p:nvGraphicFramePr>
        <p:xfrm>
          <a:off x="1416050" y="2407445"/>
          <a:ext cx="1655763" cy="450850"/>
        </p:xfrm>
        <a:graphic>
          <a:graphicData uri="http://schemas.openxmlformats.org/presentationml/2006/ole">
            <mc:AlternateContent xmlns:mc="http://schemas.openxmlformats.org/markup-compatibility/2006">
              <mc:Choice xmlns:v="urn:schemas-microsoft-com:vml" Requires="v">
                <p:oleObj name="公式" r:id="rId2" imgW="838200" imgH="228600" progId="Equation.3">
                  <p:embed/>
                </p:oleObj>
              </mc:Choice>
              <mc:Fallback>
                <p:oleObj name="公式" r:id="rId2" imgW="838200" imgH="228600" progId="Equation.3">
                  <p:embed/>
                  <p:pic>
                    <p:nvPicPr>
                      <p:cNvPr id="4100" name="Object 4">
                        <a:extLst>
                          <a:ext uri="{FF2B5EF4-FFF2-40B4-BE49-F238E27FC236}">
                            <a16:creationId xmlns:a16="http://schemas.microsoft.com/office/drawing/2014/main" id="{1173EF41-5DAD-4A2C-B157-83C919483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2407445"/>
                        <a:ext cx="16557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6">
            <a:extLst>
              <a:ext uri="{FF2B5EF4-FFF2-40B4-BE49-F238E27FC236}">
                <a16:creationId xmlns:a16="http://schemas.microsoft.com/office/drawing/2014/main" id="{CCC84025-2748-4857-BA13-4F43CC223CF8}"/>
              </a:ext>
            </a:extLst>
          </p:cNvPr>
          <p:cNvGraphicFramePr>
            <a:graphicFrameLocks noGrp="1" noChangeAspect="1"/>
          </p:cNvGraphicFramePr>
          <p:nvPr>
            <p:ph sz="quarter" idx="4294967295"/>
          </p:nvPr>
        </p:nvGraphicFramePr>
        <p:xfrm>
          <a:off x="9433340" y="1600201"/>
          <a:ext cx="447675" cy="576262"/>
        </p:xfrm>
        <a:graphic>
          <a:graphicData uri="http://schemas.openxmlformats.org/presentationml/2006/ole">
            <mc:AlternateContent xmlns:mc="http://schemas.openxmlformats.org/markup-compatibility/2006">
              <mc:Choice xmlns:v="urn:schemas-microsoft-com:vml" Requires="v">
                <p:oleObj name="公式" r:id="rId4" imgW="177646" imgH="228402" progId="Equation.3">
                  <p:embed/>
                </p:oleObj>
              </mc:Choice>
              <mc:Fallback>
                <p:oleObj name="公式" r:id="rId4" imgW="177646" imgH="228402" progId="Equation.3">
                  <p:embed/>
                  <p:pic>
                    <p:nvPicPr>
                      <p:cNvPr id="4101" name="Object 6">
                        <a:extLst>
                          <a:ext uri="{FF2B5EF4-FFF2-40B4-BE49-F238E27FC236}">
                            <a16:creationId xmlns:a16="http://schemas.microsoft.com/office/drawing/2014/main" id="{CCC84025-2748-4857-BA13-4F43CC223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340" y="1600201"/>
                        <a:ext cx="4476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8">
            <a:extLst>
              <a:ext uri="{FF2B5EF4-FFF2-40B4-BE49-F238E27FC236}">
                <a16:creationId xmlns:a16="http://schemas.microsoft.com/office/drawing/2014/main" id="{3418A801-6368-4B71-905C-8F062FB6F05B}"/>
              </a:ext>
            </a:extLst>
          </p:cNvPr>
          <p:cNvGraphicFramePr>
            <a:graphicFrameLocks noGrp="1" noChangeAspect="1"/>
          </p:cNvGraphicFramePr>
          <p:nvPr>
            <p:ph sz="quarter" idx="4294967295"/>
          </p:nvPr>
        </p:nvGraphicFramePr>
        <p:xfrm>
          <a:off x="3071813" y="3357564"/>
          <a:ext cx="4824412" cy="796925"/>
        </p:xfrm>
        <a:graphic>
          <a:graphicData uri="http://schemas.openxmlformats.org/presentationml/2006/ole">
            <mc:AlternateContent xmlns:mc="http://schemas.openxmlformats.org/markup-compatibility/2006">
              <mc:Choice xmlns:v="urn:schemas-microsoft-com:vml" Requires="v">
                <p:oleObj name="公式" r:id="rId6" imgW="1384300" imgH="228600" progId="Equation.3">
                  <p:embed/>
                </p:oleObj>
              </mc:Choice>
              <mc:Fallback>
                <p:oleObj name="公式" r:id="rId6" imgW="1384300" imgH="228600" progId="Equation.3">
                  <p:embed/>
                  <p:pic>
                    <p:nvPicPr>
                      <p:cNvPr id="4102" name="Object 8">
                        <a:extLst>
                          <a:ext uri="{FF2B5EF4-FFF2-40B4-BE49-F238E27FC236}">
                            <a16:creationId xmlns:a16="http://schemas.microsoft.com/office/drawing/2014/main" id="{3418A801-6368-4B71-905C-8F062FB6F0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813" y="3357564"/>
                        <a:ext cx="4824412"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99C4EF-DE45-478C-9BDF-7B10C538929E}"/>
              </a:ext>
            </a:extLst>
          </p:cNvPr>
          <p:cNvSpPr>
            <a:spLocks noGrp="1" noChangeArrowheads="1"/>
          </p:cNvSpPr>
          <p:nvPr>
            <p:ph type="title"/>
          </p:nvPr>
        </p:nvSpPr>
        <p:spPr/>
        <p:txBody>
          <a:bodyPr/>
          <a:lstStyle/>
          <a:p>
            <a:pPr eaLnBrk="1" hangingPunct="1"/>
            <a:r>
              <a:rPr lang="en-US" altLang="zh-CN" sz="3400"/>
              <a:t>Mean and Variance of Sums of Random Variables</a:t>
            </a:r>
          </a:p>
        </p:txBody>
      </p:sp>
      <p:sp>
        <p:nvSpPr>
          <p:cNvPr id="5123" name="Rectangle 3">
            <a:extLst>
              <a:ext uri="{FF2B5EF4-FFF2-40B4-BE49-F238E27FC236}">
                <a16:creationId xmlns:a16="http://schemas.microsoft.com/office/drawing/2014/main" id="{896661F3-2C3B-4FEA-A522-3F3312D5DD76}"/>
              </a:ext>
            </a:extLst>
          </p:cNvPr>
          <p:cNvSpPr>
            <a:spLocks noGrp="1" noChangeArrowheads="1"/>
          </p:cNvSpPr>
          <p:nvPr>
            <p:ph type="body" sz="half" idx="1"/>
          </p:nvPr>
        </p:nvSpPr>
        <p:spPr/>
        <p:txBody>
          <a:bodyPr/>
          <a:lstStyle/>
          <a:p>
            <a:pPr eaLnBrk="1" hangingPunct="1">
              <a:lnSpc>
                <a:spcPct val="90000"/>
              </a:lnSpc>
            </a:pPr>
            <a:r>
              <a:rPr lang="en-US" altLang="zh-CN"/>
              <a:t>The expected value of a sum of n random variables is equal to the sum of the expected values: </a:t>
            </a:r>
          </a:p>
          <a:p>
            <a:pPr eaLnBrk="1" hangingPunct="1">
              <a:lnSpc>
                <a:spcPct val="90000"/>
              </a:lnSpc>
            </a:pPr>
            <a:r>
              <a:rPr lang="en-US" altLang="zh-CN"/>
              <a:t>Note: regardless of the statistical dependence of the r.v.</a:t>
            </a:r>
          </a:p>
        </p:txBody>
      </p:sp>
      <p:graphicFrame>
        <p:nvGraphicFramePr>
          <p:cNvPr id="5124" name="Object 4">
            <a:extLst>
              <a:ext uri="{FF2B5EF4-FFF2-40B4-BE49-F238E27FC236}">
                <a16:creationId xmlns:a16="http://schemas.microsoft.com/office/drawing/2014/main" id="{FEF8490D-071B-41B3-970D-EDA77FB43DA2}"/>
              </a:ext>
            </a:extLst>
          </p:cNvPr>
          <p:cNvGraphicFramePr>
            <a:graphicFrameLocks noGrp="1" noChangeAspect="1"/>
          </p:cNvGraphicFramePr>
          <p:nvPr>
            <p:ph sz="half" idx="2"/>
          </p:nvPr>
        </p:nvGraphicFramePr>
        <p:xfrm>
          <a:off x="2640013" y="3860800"/>
          <a:ext cx="6138862" cy="1601788"/>
        </p:xfrm>
        <a:graphic>
          <a:graphicData uri="http://schemas.openxmlformats.org/presentationml/2006/ole">
            <mc:AlternateContent xmlns:mc="http://schemas.openxmlformats.org/markup-compatibility/2006">
              <mc:Choice xmlns:v="urn:schemas-microsoft-com:vml" Requires="v">
                <p:oleObj name="Equation" r:id="rId2" imgW="1752600" imgH="457200" progId="Equation.3">
                  <p:embed/>
                </p:oleObj>
              </mc:Choice>
              <mc:Fallback>
                <p:oleObj name="Equation" r:id="rId2" imgW="1752600" imgH="457200" progId="Equation.3">
                  <p:embed/>
                  <p:pic>
                    <p:nvPicPr>
                      <p:cNvPr id="5124" name="Object 4">
                        <a:extLst>
                          <a:ext uri="{FF2B5EF4-FFF2-40B4-BE49-F238E27FC236}">
                            <a16:creationId xmlns:a16="http://schemas.microsoft.com/office/drawing/2014/main" id="{FEF8490D-071B-41B3-970D-EDA77FB43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3860800"/>
                        <a:ext cx="6138862" cy="160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8727E7D-56C4-411D-85B1-E4C423BD13B2}"/>
              </a:ext>
            </a:extLst>
          </p:cNvPr>
          <p:cNvSpPr>
            <a:spLocks noGrp="1" noChangeArrowheads="1"/>
          </p:cNvSpPr>
          <p:nvPr>
            <p:ph type="title"/>
          </p:nvPr>
        </p:nvSpPr>
        <p:spPr/>
        <p:txBody>
          <a:bodyPr/>
          <a:lstStyle/>
          <a:p>
            <a:pPr eaLnBrk="1" hangingPunct="1"/>
            <a:r>
              <a:rPr lang="en-US" altLang="zh-CN" sz="3400"/>
              <a:t>Mean and Variance of Sums of Random Variables</a:t>
            </a:r>
          </a:p>
        </p:txBody>
      </p:sp>
      <p:sp>
        <p:nvSpPr>
          <p:cNvPr id="6147" name="Rectangle 3">
            <a:extLst>
              <a:ext uri="{FF2B5EF4-FFF2-40B4-BE49-F238E27FC236}">
                <a16:creationId xmlns:a16="http://schemas.microsoft.com/office/drawing/2014/main" id="{1A62F2AC-BEFE-4A6E-893C-88A021373ED9}"/>
              </a:ext>
            </a:extLst>
          </p:cNvPr>
          <p:cNvSpPr>
            <a:spLocks noGrp="1" noChangeArrowheads="1"/>
          </p:cNvSpPr>
          <p:nvPr>
            <p:ph type="body" sz="half" idx="1"/>
          </p:nvPr>
        </p:nvSpPr>
        <p:spPr/>
        <p:txBody>
          <a:bodyPr/>
          <a:lstStyle/>
          <a:p>
            <a:pPr eaLnBrk="1" hangingPunct="1"/>
            <a:r>
              <a:rPr lang="en-US" altLang="zh-CN"/>
              <a:t>Variance of sum of r.v.</a:t>
            </a:r>
          </a:p>
        </p:txBody>
      </p:sp>
      <p:graphicFrame>
        <p:nvGraphicFramePr>
          <p:cNvPr id="6148" name="Object 4">
            <a:extLst>
              <a:ext uri="{FF2B5EF4-FFF2-40B4-BE49-F238E27FC236}">
                <a16:creationId xmlns:a16="http://schemas.microsoft.com/office/drawing/2014/main" id="{C50F33BB-DEDF-4439-B516-CD780CF3C83A}"/>
              </a:ext>
            </a:extLst>
          </p:cNvPr>
          <p:cNvGraphicFramePr>
            <a:graphicFrameLocks noGrp="1" noChangeAspect="1"/>
          </p:cNvGraphicFramePr>
          <p:nvPr>
            <p:ph sz="half" idx="2"/>
          </p:nvPr>
        </p:nvGraphicFramePr>
        <p:xfrm>
          <a:off x="2279651" y="2276475"/>
          <a:ext cx="7561263" cy="4025900"/>
        </p:xfrm>
        <a:graphic>
          <a:graphicData uri="http://schemas.openxmlformats.org/presentationml/2006/ole">
            <mc:AlternateContent xmlns:mc="http://schemas.openxmlformats.org/markup-compatibility/2006">
              <mc:Choice xmlns:v="urn:schemas-microsoft-com:vml" Requires="v">
                <p:oleObj name="公式" r:id="rId2" imgW="3530600" imgH="1879600" progId="Equation.3">
                  <p:embed/>
                </p:oleObj>
              </mc:Choice>
              <mc:Fallback>
                <p:oleObj name="公式" r:id="rId2" imgW="3530600" imgH="1879600" progId="Equation.3">
                  <p:embed/>
                  <p:pic>
                    <p:nvPicPr>
                      <p:cNvPr id="6148" name="Object 4">
                        <a:extLst>
                          <a:ext uri="{FF2B5EF4-FFF2-40B4-BE49-F238E27FC236}">
                            <a16:creationId xmlns:a16="http://schemas.microsoft.com/office/drawing/2014/main" id="{C50F33BB-DEDF-4439-B516-CD780CF3C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2276475"/>
                        <a:ext cx="7561263" cy="40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73C2E21-4289-4DCA-894A-34762CFD2645}"/>
              </a:ext>
            </a:extLst>
          </p:cNvPr>
          <p:cNvSpPr>
            <a:spLocks noGrp="1" noChangeArrowheads="1"/>
          </p:cNvSpPr>
          <p:nvPr>
            <p:ph type="title"/>
          </p:nvPr>
        </p:nvSpPr>
        <p:spPr/>
        <p:txBody>
          <a:bodyPr/>
          <a:lstStyle/>
          <a:p>
            <a:pPr eaLnBrk="1" hangingPunct="1"/>
            <a:r>
              <a:rPr lang="en-US" altLang="zh-CN" sz="3400"/>
              <a:t>Mean and Variance of Sums of Random Variables</a:t>
            </a:r>
          </a:p>
        </p:txBody>
      </p:sp>
      <p:sp>
        <p:nvSpPr>
          <p:cNvPr id="7171" name="Rectangle 3">
            <a:extLst>
              <a:ext uri="{FF2B5EF4-FFF2-40B4-BE49-F238E27FC236}">
                <a16:creationId xmlns:a16="http://schemas.microsoft.com/office/drawing/2014/main" id="{A0A42498-35A0-44BC-AAD2-E98A0C0DB708}"/>
              </a:ext>
            </a:extLst>
          </p:cNvPr>
          <p:cNvSpPr>
            <a:spLocks noGrp="1" noChangeArrowheads="1"/>
          </p:cNvSpPr>
          <p:nvPr>
            <p:ph type="body" sz="half" idx="1"/>
          </p:nvPr>
        </p:nvSpPr>
        <p:spPr/>
        <p:txBody>
          <a:bodyPr/>
          <a:lstStyle/>
          <a:p>
            <a:pPr eaLnBrk="1" hangingPunct="1"/>
            <a:r>
              <a:rPr lang="en-US" altLang="zh-CN" sz="2400"/>
              <a:t>Since that the covariance is not necessarily equal to zero in general, the variance of sum is not necessarily equal to the sum of variances of each r.v..</a:t>
            </a:r>
          </a:p>
          <a:p>
            <a:pPr eaLnBrk="1" hangingPunct="1"/>
            <a:r>
              <a:rPr lang="en-US" altLang="zh-CN" sz="2400"/>
              <a:t>In case that all the r.v. are independent, the covariance will be zeros. Then</a:t>
            </a:r>
          </a:p>
        </p:txBody>
      </p:sp>
      <p:graphicFrame>
        <p:nvGraphicFramePr>
          <p:cNvPr id="7172" name="Object 4">
            <a:extLst>
              <a:ext uri="{FF2B5EF4-FFF2-40B4-BE49-F238E27FC236}">
                <a16:creationId xmlns:a16="http://schemas.microsoft.com/office/drawing/2014/main" id="{1F1936F5-2B24-419D-B125-AA9E4DE1EFE6}"/>
              </a:ext>
            </a:extLst>
          </p:cNvPr>
          <p:cNvGraphicFramePr>
            <a:graphicFrameLocks noGrp="1" noChangeAspect="1"/>
          </p:cNvGraphicFramePr>
          <p:nvPr>
            <p:ph sz="half" idx="2"/>
          </p:nvPr>
        </p:nvGraphicFramePr>
        <p:xfrm>
          <a:off x="2640013" y="4005263"/>
          <a:ext cx="6985000" cy="1365250"/>
        </p:xfrm>
        <a:graphic>
          <a:graphicData uri="http://schemas.openxmlformats.org/presentationml/2006/ole">
            <mc:AlternateContent xmlns:mc="http://schemas.openxmlformats.org/markup-compatibility/2006">
              <mc:Choice xmlns:v="urn:schemas-microsoft-com:vml" Requires="v">
                <p:oleObj name="公式" r:id="rId2" imgW="2336800" imgH="457200" progId="Equation.3">
                  <p:embed/>
                </p:oleObj>
              </mc:Choice>
              <mc:Fallback>
                <p:oleObj name="公式" r:id="rId2" imgW="2336800" imgH="457200" progId="Equation.3">
                  <p:embed/>
                  <p:pic>
                    <p:nvPicPr>
                      <p:cNvPr id="7172" name="Object 4">
                        <a:extLst>
                          <a:ext uri="{FF2B5EF4-FFF2-40B4-BE49-F238E27FC236}">
                            <a16:creationId xmlns:a16="http://schemas.microsoft.com/office/drawing/2014/main" id="{1F1936F5-2B24-419D-B125-AA9E4DE1E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4005263"/>
                        <a:ext cx="6985000" cy="136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956E-527B-4048-83B1-57F232A43E01}"/>
              </a:ext>
            </a:extLst>
          </p:cNvPr>
          <p:cNvSpPr>
            <a:spLocks noGrp="1"/>
          </p:cNvSpPr>
          <p:nvPr>
            <p:ph type="title"/>
          </p:nvPr>
        </p:nvSpPr>
        <p:spPr>
          <a:xfrm>
            <a:off x="914400" y="354012"/>
            <a:ext cx="10515600" cy="654050"/>
          </a:xfrm>
        </p:spPr>
        <p:txBody>
          <a:bodyPr>
            <a:normAutofit/>
          </a:bodyPr>
          <a:lstStyle/>
          <a:p>
            <a:r>
              <a:rPr lang="en-IN" sz="2400" dirty="0">
                <a:solidFill>
                  <a:srgbClr val="000000"/>
                </a:solidFill>
                <a:effectLst/>
                <a:latin typeface="Times New Roman" panose="02020603050405020304" pitchFamily="18" charset="0"/>
                <a:ea typeface="Times New Roman" panose="02020603050405020304" pitchFamily="18" charset="0"/>
              </a:rPr>
              <a:t>Linear transformations of random variables- Multiplication</a:t>
            </a:r>
            <a:endParaRPr lang="en-IN" sz="2400" dirty="0"/>
          </a:p>
        </p:txBody>
      </p:sp>
      <p:pic>
        <p:nvPicPr>
          <p:cNvPr id="5" name="Content Placeholder 4">
            <a:extLst>
              <a:ext uri="{FF2B5EF4-FFF2-40B4-BE49-F238E27FC236}">
                <a16:creationId xmlns:a16="http://schemas.microsoft.com/office/drawing/2014/main" id="{E0F3AE86-99A5-4066-94A1-7AE22F2CD1DC}"/>
              </a:ext>
            </a:extLst>
          </p:cNvPr>
          <p:cNvPicPr>
            <a:picLocks noGrp="1" noChangeAspect="1"/>
          </p:cNvPicPr>
          <p:nvPr>
            <p:ph idx="1"/>
          </p:nvPr>
        </p:nvPicPr>
        <p:blipFill>
          <a:blip r:embed="rId2"/>
          <a:stretch>
            <a:fillRect/>
          </a:stretch>
        </p:blipFill>
        <p:spPr>
          <a:xfrm>
            <a:off x="1233487" y="1512094"/>
            <a:ext cx="9725025" cy="4257675"/>
          </a:xfrm>
        </p:spPr>
      </p:pic>
    </p:spTree>
    <p:extLst>
      <p:ext uri="{BB962C8B-B14F-4D97-AF65-F5344CB8AC3E}">
        <p14:creationId xmlns:p14="http://schemas.microsoft.com/office/powerpoint/2010/main" val="63535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6395-B758-4672-BE68-17576DCE6E16}"/>
              </a:ext>
            </a:extLst>
          </p:cNvPr>
          <p:cNvSpPr>
            <a:spLocks noGrp="1"/>
          </p:cNvSpPr>
          <p:nvPr>
            <p:ph type="title"/>
          </p:nvPr>
        </p:nvSpPr>
        <p:spPr/>
        <p:txBody>
          <a:bodyPr/>
          <a:lstStyle/>
          <a:p>
            <a:r>
              <a:rPr lang="en-US" b="0" i="0" dirty="0">
                <a:solidFill>
                  <a:srgbClr val="292929"/>
                </a:solidFill>
                <a:effectLst/>
                <a:latin typeface="charter"/>
              </a:rPr>
              <a:t>A </a:t>
            </a:r>
            <a:r>
              <a:rPr lang="en-US" b="1" i="0" dirty="0">
                <a:solidFill>
                  <a:srgbClr val="292929"/>
                </a:solidFill>
                <a:effectLst/>
                <a:latin typeface="charter"/>
              </a:rPr>
              <a:t>random variable</a:t>
            </a:r>
            <a:r>
              <a:rPr lang="en-US" b="0" i="0" dirty="0">
                <a:solidFill>
                  <a:srgbClr val="292929"/>
                </a:solidFill>
                <a:effectLst/>
                <a:latin typeface="charter"/>
              </a:rPr>
              <a:t> </a:t>
            </a:r>
            <a:endParaRPr lang="en-IN" dirty="0"/>
          </a:p>
        </p:txBody>
      </p:sp>
      <p:sp>
        <p:nvSpPr>
          <p:cNvPr id="3" name="Content Placeholder 2">
            <a:extLst>
              <a:ext uri="{FF2B5EF4-FFF2-40B4-BE49-F238E27FC236}">
                <a16:creationId xmlns:a16="http://schemas.microsoft.com/office/drawing/2014/main" id="{040AD127-F7AF-4209-B740-D78DEE117592}"/>
              </a:ext>
            </a:extLst>
          </p:cNvPr>
          <p:cNvSpPr>
            <a:spLocks noGrp="1"/>
          </p:cNvSpPr>
          <p:nvPr>
            <p:ph idx="1"/>
          </p:nvPr>
        </p:nvSpPr>
        <p:spPr/>
        <p:txBody>
          <a:bodyPr/>
          <a:lstStyle/>
          <a:p>
            <a:r>
              <a:rPr lang="en-US" b="0" i="0" dirty="0">
                <a:solidFill>
                  <a:srgbClr val="292929"/>
                </a:solidFill>
                <a:effectLst/>
                <a:latin typeface="charter"/>
              </a:rPr>
              <a:t>A </a:t>
            </a:r>
            <a:r>
              <a:rPr lang="en-US" b="1" i="0" dirty="0">
                <a:solidFill>
                  <a:srgbClr val="292929"/>
                </a:solidFill>
                <a:effectLst/>
                <a:latin typeface="charter"/>
              </a:rPr>
              <a:t>random variable</a:t>
            </a:r>
            <a:r>
              <a:rPr lang="en-US" b="0" i="0" dirty="0">
                <a:solidFill>
                  <a:srgbClr val="292929"/>
                </a:solidFill>
                <a:effectLst/>
                <a:latin typeface="charter"/>
              </a:rPr>
              <a:t> is a variable that denotes the outcomes of a chance experiment. </a:t>
            </a:r>
          </a:p>
          <a:p>
            <a:r>
              <a:rPr lang="en-US" b="0" i="0" dirty="0">
                <a:solidFill>
                  <a:srgbClr val="292929"/>
                </a:solidFill>
                <a:effectLst/>
                <a:latin typeface="charter"/>
              </a:rPr>
              <a:t>For example, suppose an experiment is to measure the arrivals of cars at a tollbooth during a minute period. The possible outcomes are: 0 cars, 1 car, 2 cars, …, </a:t>
            </a:r>
            <a:r>
              <a:rPr lang="en-US" b="0" i="1" dirty="0">
                <a:solidFill>
                  <a:srgbClr val="292929"/>
                </a:solidFill>
                <a:effectLst/>
                <a:latin typeface="charter"/>
              </a:rPr>
              <a:t>n</a:t>
            </a:r>
            <a:r>
              <a:rPr lang="en-US" b="0" i="0" dirty="0">
                <a:solidFill>
                  <a:srgbClr val="292929"/>
                </a:solidFill>
                <a:effectLst/>
                <a:latin typeface="charter"/>
              </a:rPr>
              <a:t> cars.</a:t>
            </a:r>
          </a:p>
          <a:p>
            <a:pPr algn="l"/>
            <a:r>
              <a:rPr lang="en-US" b="0" i="0" dirty="0">
                <a:solidFill>
                  <a:srgbClr val="292929"/>
                </a:solidFill>
                <a:effectLst/>
                <a:latin typeface="charter"/>
              </a:rPr>
              <a:t>There are two categories of random variables</a:t>
            </a:r>
          </a:p>
          <a:p>
            <a:pPr marL="0" indent="0" algn="l">
              <a:buNone/>
            </a:pPr>
            <a:r>
              <a:rPr lang="en-US" b="0" i="0" dirty="0">
                <a:solidFill>
                  <a:srgbClr val="292929"/>
                </a:solidFill>
                <a:effectLst/>
                <a:latin typeface="charter"/>
              </a:rPr>
              <a:t>(1) Discrete random variable</a:t>
            </a:r>
          </a:p>
          <a:p>
            <a:pPr marL="0" indent="0" algn="l">
              <a:buNone/>
            </a:pPr>
            <a:r>
              <a:rPr lang="en-US" b="0" i="0" dirty="0">
                <a:solidFill>
                  <a:srgbClr val="292929"/>
                </a:solidFill>
                <a:effectLst/>
                <a:latin typeface="charter"/>
              </a:rPr>
              <a:t>(2) Continuous random variable.</a:t>
            </a:r>
          </a:p>
          <a:p>
            <a:endParaRPr lang="en-IN" dirty="0"/>
          </a:p>
        </p:txBody>
      </p:sp>
    </p:spTree>
    <p:extLst>
      <p:ext uri="{BB962C8B-B14F-4D97-AF65-F5344CB8AC3E}">
        <p14:creationId xmlns:p14="http://schemas.microsoft.com/office/powerpoint/2010/main" val="18151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AE85-919B-435C-8230-DC6220025522}"/>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2A99A8E7-7A3D-44FE-9AC8-FD31FE860926}"/>
              </a:ext>
            </a:extLst>
          </p:cNvPr>
          <p:cNvSpPr>
            <a:spLocks noGrp="1"/>
          </p:cNvSpPr>
          <p:nvPr>
            <p:ph idx="1"/>
          </p:nvPr>
        </p:nvSpPr>
        <p:spPr/>
        <p:txBody>
          <a:bodyPr/>
          <a:lstStyle/>
          <a:p>
            <a:endParaRPr lang="en-IN" b="0" i="0" dirty="0">
              <a:solidFill>
                <a:srgbClr val="292929"/>
              </a:solidFill>
              <a:effectLst/>
              <a:latin typeface="charter"/>
            </a:endParaRPr>
          </a:p>
          <a:p>
            <a:r>
              <a:rPr lang="en-IN" b="0" i="0" dirty="0">
                <a:solidFill>
                  <a:srgbClr val="292929"/>
                </a:solidFill>
                <a:effectLst/>
                <a:latin typeface="charter"/>
              </a:rPr>
              <a:t>Discrete distributions include the </a:t>
            </a:r>
            <a:r>
              <a:rPr lang="en-IN" b="0" i="0" u="sng" dirty="0">
                <a:effectLst/>
                <a:latin typeface="charter"/>
                <a:hlinkClick r:id="rId2"/>
              </a:rPr>
              <a:t>binomial distributions</a:t>
            </a:r>
            <a:r>
              <a:rPr lang="en-IN" b="0" i="0" dirty="0">
                <a:solidFill>
                  <a:srgbClr val="292929"/>
                </a:solidFill>
                <a:effectLst/>
                <a:latin typeface="charter"/>
              </a:rPr>
              <a:t>, </a:t>
            </a:r>
            <a:r>
              <a:rPr lang="en-IN" b="0" i="0" u="sng" dirty="0">
                <a:effectLst/>
                <a:latin typeface="charter"/>
                <a:hlinkClick r:id="rId3"/>
              </a:rPr>
              <a:t>Poisson distribution</a:t>
            </a:r>
            <a:r>
              <a:rPr lang="en-IN" b="0" i="0" dirty="0">
                <a:solidFill>
                  <a:srgbClr val="292929"/>
                </a:solidFill>
                <a:effectLst/>
                <a:latin typeface="charter"/>
              </a:rPr>
              <a:t> and hypergeometric distribution.</a:t>
            </a:r>
          </a:p>
          <a:p>
            <a:endParaRPr lang="en-IN" b="0" i="0" dirty="0">
              <a:solidFill>
                <a:srgbClr val="292929"/>
              </a:solidFill>
              <a:effectLst/>
              <a:latin typeface="charter"/>
            </a:endParaRPr>
          </a:p>
          <a:p>
            <a:r>
              <a:rPr lang="en-IN" b="0" i="0" dirty="0">
                <a:solidFill>
                  <a:srgbClr val="292929"/>
                </a:solidFill>
                <a:effectLst/>
                <a:latin typeface="charter"/>
              </a:rPr>
              <a:t>Continuous distributions include the </a:t>
            </a:r>
            <a:r>
              <a:rPr lang="en-IN" b="0" i="0" u="sng" dirty="0">
                <a:effectLst/>
                <a:latin typeface="charter"/>
                <a:hlinkClick r:id="rId4"/>
              </a:rPr>
              <a:t>normal distribution</a:t>
            </a:r>
            <a:r>
              <a:rPr lang="en-IN" b="0" i="0" dirty="0">
                <a:solidFill>
                  <a:srgbClr val="292929"/>
                </a:solidFill>
                <a:effectLst/>
                <a:latin typeface="charter"/>
              </a:rPr>
              <a:t>, uniform distribution, exponential distribution, </a:t>
            </a:r>
            <a:r>
              <a:rPr lang="en-IN" b="0" i="1" dirty="0">
                <a:solidFill>
                  <a:srgbClr val="292929"/>
                </a:solidFill>
                <a:effectLst/>
                <a:latin typeface="charter"/>
              </a:rPr>
              <a:t>t</a:t>
            </a:r>
            <a:r>
              <a:rPr lang="en-IN" b="0" i="0" dirty="0">
                <a:solidFill>
                  <a:srgbClr val="292929"/>
                </a:solidFill>
                <a:effectLst/>
                <a:latin typeface="charter"/>
              </a:rPr>
              <a:t> distribution, chi-square distribution and </a:t>
            </a:r>
            <a:r>
              <a:rPr lang="en-IN" b="0" i="1" dirty="0">
                <a:solidFill>
                  <a:srgbClr val="292929"/>
                </a:solidFill>
                <a:effectLst/>
                <a:latin typeface="charter"/>
              </a:rPr>
              <a:t>F</a:t>
            </a:r>
            <a:r>
              <a:rPr lang="en-IN" b="0" i="0" dirty="0">
                <a:solidFill>
                  <a:srgbClr val="292929"/>
                </a:solidFill>
                <a:effectLst/>
                <a:latin typeface="charter"/>
              </a:rPr>
              <a:t> distribution.</a:t>
            </a:r>
            <a:endParaRPr lang="en-IN" dirty="0"/>
          </a:p>
        </p:txBody>
      </p:sp>
    </p:spTree>
    <p:extLst>
      <p:ext uri="{BB962C8B-B14F-4D97-AF65-F5344CB8AC3E}">
        <p14:creationId xmlns:p14="http://schemas.microsoft.com/office/powerpoint/2010/main" val="221374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39A5-5BCB-4409-A9F3-6B3B506A2A1A}"/>
              </a:ext>
            </a:extLst>
          </p:cNvPr>
          <p:cNvSpPr>
            <a:spLocks noGrp="1"/>
          </p:cNvSpPr>
          <p:nvPr>
            <p:ph type="title"/>
          </p:nvPr>
        </p:nvSpPr>
        <p:spPr/>
        <p:txBody>
          <a:bodyPr/>
          <a:lstStyle/>
          <a:p>
            <a:r>
              <a:rPr lang="en-US" b="1" i="0" dirty="0">
                <a:solidFill>
                  <a:srgbClr val="202124"/>
                </a:solidFill>
                <a:effectLst/>
                <a:latin typeface="Google Sans"/>
              </a:rPr>
              <a:t>Properties of a Random Variable</a:t>
            </a:r>
            <a:br>
              <a:rPr lang="en-US" b="0" i="0" dirty="0">
                <a:solidFill>
                  <a:srgbClr val="202124"/>
                </a:solidFill>
                <a:effectLst/>
                <a:latin typeface="Google Sans"/>
              </a:rPr>
            </a:br>
            <a:endParaRPr lang="en-IN" dirty="0"/>
          </a:p>
        </p:txBody>
      </p:sp>
      <p:sp>
        <p:nvSpPr>
          <p:cNvPr id="3" name="Content Placeholder 2">
            <a:extLst>
              <a:ext uri="{FF2B5EF4-FFF2-40B4-BE49-F238E27FC236}">
                <a16:creationId xmlns:a16="http://schemas.microsoft.com/office/drawing/2014/main" id="{8B0D2F00-EB00-4B8C-B525-D41800BE6F79}"/>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It only takes the real value.</a:t>
            </a:r>
          </a:p>
          <a:p>
            <a:pPr algn="l">
              <a:buFont typeface="Arial" panose="020B0604020202020204" pitchFamily="34" charset="0"/>
              <a:buChar char="•"/>
            </a:pPr>
            <a:r>
              <a:rPr lang="en-US" b="0" i="0" dirty="0">
                <a:solidFill>
                  <a:srgbClr val="202124"/>
                </a:solidFill>
                <a:effectLst/>
                <a:latin typeface="arial" panose="020B0604020202020204" pitchFamily="34" charset="0"/>
              </a:rPr>
              <a:t>If X is a </a:t>
            </a:r>
            <a:r>
              <a:rPr lang="en-US" b="1" i="0" dirty="0">
                <a:solidFill>
                  <a:srgbClr val="202124"/>
                </a:solidFill>
                <a:effectLst/>
                <a:latin typeface="arial" panose="020B0604020202020204" pitchFamily="34" charset="0"/>
              </a:rPr>
              <a:t>random variable</a:t>
            </a:r>
            <a:r>
              <a:rPr lang="en-US" b="0" i="0" dirty="0">
                <a:solidFill>
                  <a:srgbClr val="202124"/>
                </a:solidFill>
                <a:effectLst/>
                <a:latin typeface="arial" panose="020B0604020202020204" pitchFamily="34" charset="0"/>
              </a:rPr>
              <a:t> and C is a constant, then CX is also a </a:t>
            </a:r>
            <a:r>
              <a:rPr lang="en-US" b="1" i="0" dirty="0">
                <a:solidFill>
                  <a:srgbClr val="202124"/>
                </a:solidFill>
                <a:effectLst/>
                <a:latin typeface="arial" panose="020B0604020202020204" pitchFamily="34" charset="0"/>
              </a:rPr>
              <a:t>random variable</a:t>
            </a:r>
            <a:r>
              <a:rPr lang="en-US" b="0" i="0" dirty="0">
                <a:solidFill>
                  <a:srgbClr val="202124"/>
                </a:solidFill>
                <a:effectLst/>
                <a:latin typeface="arial" panose="020B0604020202020204" pitchFamily="34" charset="0"/>
              </a:rPr>
              <a:t>.</a:t>
            </a:r>
          </a:p>
          <a:p>
            <a:pPr algn="l">
              <a:buFont typeface="Arial" panose="020B0604020202020204" pitchFamily="34" charset="0"/>
              <a:buChar char="•"/>
            </a:pPr>
            <a:r>
              <a:rPr lang="en-US" b="0" i="0" dirty="0">
                <a:solidFill>
                  <a:srgbClr val="202124"/>
                </a:solidFill>
                <a:effectLst/>
                <a:latin typeface="arial" panose="020B0604020202020204" pitchFamily="34" charset="0"/>
              </a:rPr>
              <a:t>If X</a:t>
            </a:r>
            <a:r>
              <a:rPr lang="en-US" b="0" i="0" baseline="-25000" dirty="0">
                <a:solidFill>
                  <a:srgbClr val="202124"/>
                </a:solidFill>
                <a:effectLst/>
                <a:latin typeface="arial" panose="020B0604020202020204" pitchFamily="34" charset="0"/>
              </a:rPr>
              <a:t>1</a:t>
            </a:r>
            <a:r>
              <a:rPr lang="en-US" b="0" i="0" dirty="0">
                <a:solidFill>
                  <a:srgbClr val="202124"/>
                </a:solidFill>
                <a:effectLst/>
                <a:latin typeface="arial" panose="020B0604020202020204" pitchFamily="34" charset="0"/>
              </a:rPr>
              <a:t> and X</a:t>
            </a:r>
            <a:r>
              <a:rPr lang="en-US" b="0" i="0" baseline="-25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 are two </a:t>
            </a:r>
            <a:r>
              <a:rPr lang="en-US" b="1" i="0" dirty="0">
                <a:solidFill>
                  <a:srgbClr val="202124"/>
                </a:solidFill>
                <a:effectLst/>
                <a:latin typeface="arial" panose="020B0604020202020204" pitchFamily="34" charset="0"/>
              </a:rPr>
              <a:t>random variables</a:t>
            </a:r>
            <a:r>
              <a:rPr lang="en-US" b="0" i="0" dirty="0">
                <a:solidFill>
                  <a:srgbClr val="202124"/>
                </a:solidFill>
                <a:effectLst/>
                <a:latin typeface="arial" panose="020B0604020202020204" pitchFamily="34" charset="0"/>
              </a:rPr>
              <a:t>, then X</a:t>
            </a:r>
            <a:r>
              <a:rPr lang="en-US" b="0" i="0" baseline="-25000" dirty="0">
                <a:solidFill>
                  <a:srgbClr val="202124"/>
                </a:solidFill>
                <a:effectLst/>
                <a:latin typeface="arial" panose="020B0604020202020204" pitchFamily="34" charset="0"/>
              </a:rPr>
              <a:t>1</a:t>
            </a:r>
            <a:r>
              <a:rPr lang="en-US" b="0" i="0" dirty="0">
                <a:solidFill>
                  <a:srgbClr val="202124"/>
                </a:solidFill>
                <a:effectLst/>
                <a:latin typeface="arial" panose="020B0604020202020204" pitchFamily="34" charset="0"/>
              </a:rPr>
              <a:t> + X</a:t>
            </a:r>
            <a:r>
              <a:rPr lang="en-US" b="0" i="0" baseline="-25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 and X</a:t>
            </a:r>
            <a:r>
              <a:rPr lang="en-US" b="0" i="0" baseline="-25000" dirty="0">
                <a:solidFill>
                  <a:srgbClr val="202124"/>
                </a:solidFill>
                <a:effectLst/>
                <a:latin typeface="arial" panose="020B0604020202020204" pitchFamily="34" charset="0"/>
              </a:rPr>
              <a:t>1</a:t>
            </a:r>
            <a:r>
              <a:rPr lang="en-US" b="0" i="0" dirty="0">
                <a:solidFill>
                  <a:srgbClr val="202124"/>
                </a:solidFill>
                <a:effectLst/>
                <a:latin typeface="arial" panose="020B0604020202020204" pitchFamily="34" charset="0"/>
              </a:rPr>
              <a:t> X</a:t>
            </a:r>
            <a:r>
              <a:rPr lang="en-US" b="0" i="0" baseline="-25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 are also </a:t>
            </a:r>
            <a:r>
              <a:rPr lang="en-US" b="1" i="0" dirty="0">
                <a:solidFill>
                  <a:srgbClr val="202124"/>
                </a:solidFill>
                <a:effectLst/>
                <a:latin typeface="arial" panose="020B0604020202020204" pitchFamily="34" charset="0"/>
              </a:rPr>
              <a:t>random</a:t>
            </a:r>
            <a:r>
              <a:rPr lang="en-US" b="0" i="0" dirty="0">
                <a:solidFill>
                  <a:srgbClr val="202124"/>
                </a:solidFill>
                <a:effectLst/>
                <a:latin typeface="arial" panose="020B0604020202020204" pitchFamily="34" charset="0"/>
              </a:rPr>
              <a:t>.</a:t>
            </a:r>
          </a:p>
          <a:p>
            <a:pPr algn="l">
              <a:buFont typeface="Arial" panose="020B0604020202020204" pitchFamily="34" charset="0"/>
              <a:buChar char="•"/>
            </a:pPr>
            <a:r>
              <a:rPr lang="en-US" b="0" i="0" dirty="0">
                <a:solidFill>
                  <a:srgbClr val="202124"/>
                </a:solidFill>
                <a:effectLst/>
                <a:latin typeface="arial" panose="020B0604020202020204" pitchFamily="34" charset="0"/>
              </a:rPr>
              <a:t>For any constants C</a:t>
            </a:r>
            <a:r>
              <a:rPr lang="en-US" b="0" i="0" baseline="-25000" dirty="0">
                <a:solidFill>
                  <a:srgbClr val="202124"/>
                </a:solidFill>
                <a:effectLst/>
                <a:latin typeface="arial" panose="020B0604020202020204" pitchFamily="34" charset="0"/>
              </a:rPr>
              <a:t>1</a:t>
            </a:r>
            <a:r>
              <a:rPr lang="en-US" b="0" i="0" dirty="0">
                <a:solidFill>
                  <a:srgbClr val="202124"/>
                </a:solidFill>
                <a:effectLst/>
                <a:latin typeface="arial" panose="020B0604020202020204" pitchFamily="34" charset="0"/>
              </a:rPr>
              <a:t> and C</a:t>
            </a:r>
            <a:r>
              <a:rPr lang="en-US" b="0" i="0" baseline="-25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 C</a:t>
            </a:r>
            <a:r>
              <a:rPr lang="en-US" b="0" i="0" baseline="-25000" dirty="0">
                <a:solidFill>
                  <a:srgbClr val="202124"/>
                </a:solidFill>
                <a:effectLst/>
                <a:latin typeface="arial" panose="020B0604020202020204" pitchFamily="34" charset="0"/>
              </a:rPr>
              <a:t>1</a:t>
            </a:r>
            <a:r>
              <a:rPr lang="en-US" b="0" i="0" dirty="0">
                <a:solidFill>
                  <a:srgbClr val="202124"/>
                </a:solidFill>
                <a:effectLst/>
                <a:latin typeface="arial" panose="020B0604020202020204" pitchFamily="34" charset="0"/>
              </a:rPr>
              <a:t>X</a:t>
            </a:r>
            <a:r>
              <a:rPr lang="en-US" b="0" i="0" baseline="-25000" dirty="0">
                <a:solidFill>
                  <a:srgbClr val="202124"/>
                </a:solidFill>
                <a:effectLst/>
                <a:latin typeface="arial" panose="020B0604020202020204" pitchFamily="34" charset="0"/>
              </a:rPr>
              <a:t>1</a:t>
            </a:r>
            <a:r>
              <a:rPr lang="en-US" b="0" i="0" dirty="0">
                <a:solidFill>
                  <a:srgbClr val="202124"/>
                </a:solidFill>
                <a:effectLst/>
                <a:latin typeface="arial" panose="020B0604020202020204" pitchFamily="34" charset="0"/>
              </a:rPr>
              <a:t> + C</a:t>
            </a:r>
            <a:r>
              <a:rPr lang="en-US" b="0" i="0" baseline="-25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X</a:t>
            </a:r>
            <a:r>
              <a:rPr lang="en-US" b="0" i="0" baseline="-25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 is also </a:t>
            </a:r>
            <a:r>
              <a:rPr lang="en-US" b="1" i="0" dirty="0">
                <a:solidFill>
                  <a:srgbClr val="202124"/>
                </a:solidFill>
                <a:effectLst/>
                <a:latin typeface="arial" panose="020B0604020202020204" pitchFamily="34" charset="0"/>
              </a:rPr>
              <a:t>random</a:t>
            </a:r>
            <a:r>
              <a:rPr lang="en-US" b="0" i="0" dirty="0">
                <a:solidFill>
                  <a:srgbClr val="202124"/>
                </a:solidFill>
                <a:effectLst/>
                <a:latin typeface="arial" panose="020B0604020202020204" pitchFamily="34" charset="0"/>
              </a:rPr>
              <a:t>.</a:t>
            </a:r>
          </a:p>
          <a:p>
            <a:pPr algn="l">
              <a:buFont typeface="Arial" panose="020B0604020202020204" pitchFamily="34" charset="0"/>
              <a:buChar char="•"/>
            </a:pPr>
            <a:r>
              <a:rPr lang="en-US" b="0" i="0" dirty="0">
                <a:solidFill>
                  <a:srgbClr val="202124"/>
                </a:solidFill>
                <a:effectLst/>
                <a:latin typeface="arial" panose="020B0604020202020204" pitchFamily="34" charset="0"/>
              </a:rPr>
              <a:t>|X| is a </a:t>
            </a:r>
            <a:r>
              <a:rPr lang="en-US" b="1" i="0" dirty="0">
                <a:solidFill>
                  <a:srgbClr val="202124"/>
                </a:solidFill>
                <a:effectLst/>
                <a:latin typeface="arial" panose="020B0604020202020204" pitchFamily="34" charset="0"/>
              </a:rPr>
              <a:t>random variable</a:t>
            </a:r>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27129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3E5-47AB-43B1-BD7B-1897F911280C}"/>
              </a:ext>
            </a:extLst>
          </p:cNvPr>
          <p:cNvSpPr>
            <a:spLocks noGrp="1"/>
          </p:cNvSpPr>
          <p:nvPr>
            <p:ph type="title"/>
          </p:nvPr>
        </p:nvSpPr>
        <p:spPr/>
        <p:txBody>
          <a:bodyPr/>
          <a:lstStyle/>
          <a:p>
            <a:r>
              <a:rPr lang="en-IN" dirty="0"/>
              <a:t>Functions of Random Variable</a:t>
            </a:r>
          </a:p>
        </p:txBody>
      </p:sp>
      <p:pic>
        <p:nvPicPr>
          <p:cNvPr id="5" name="Content Placeholder 4">
            <a:extLst>
              <a:ext uri="{FF2B5EF4-FFF2-40B4-BE49-F238E27FC236}">
                <a16:creationId xmlns:a16="http://schemas.microsoft.com/office/drawing/2014/main" id="{771020AD-37CB-4C92-88E5-D91D0F76AEF3}"/>
              </a:ext>
            </a:extLst>
          </p:cNvPr>
          <p:cNvPicPr>
            <a:picLocks noGrp="1" noChangeAspect="1"/>
          </p:cNvPicPr>
          <p:nvPr>
            <p:ph idx="1"/>
          </p:nvPr>
        </p:nvPicPr>
        <p:blipFill>
          <a:blip r:embed="rId2"/>
          <a:stretch>
            <a:fillRect/>
          </a:stretch>
        </p:blipFill>
        <p:spPr>
          <a:xfrm>
            <a:off x="1576307" y="1825625"/>
            <a:ext cx="9039386" cy="4351338"/>
          </a:xfrm>
        </p:spPr>
      </p:pic>
    </p:spTree>
    <p:extLst>
      <p:ext uri="{BB962C8B-B14F-4D97-AF65-F5344CB8AC3E}">
        <p14:creationId xmlns:p14="http://schemas.microsoft.com/office/powerpoint/2010/main" val="179538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A79C-58F7-4278-8416-C566ABFB9C81}"/>
              </a:ext>
            </a:extLst>
          </p:cNvPr>
          <p:cNvSpPr>
            <a:spLocks noGrp="1"/>
          </p:cNvSpPr>
          <p:nvPr>
            <p:ph type="title"/>
          </p:nvPr>
        </p:nvSpPr>
        <p:spPr>
          <a:xfrm>
            <a:off x="838200" y="365126"/>
            <a:ext cx="10515600" cy="315912"/>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BF0D0940-2420-4A7B-91DF-C44B888C72DA}"/>
              </a:ext>
            </a:extLst>
          </p:cNvPr>
          <p:cNvSpPr>
            <a:spLocks noGrp="1"/>
          </p:cNvSpPr>
          <p:nvPr>
            <p:ph idx="1"/>
          </p:nvPr>
        </p:nvSpPr>
        <p:spPr>
          <a:xfrm>
            <a:off x="838200" y="876300"/>
            <a:ext cx="10515600" cy="5300663"/>
          </a:xfrm>
        </p:spPr>
        <p:txBody>
          <a:bodyPr>
            <a:normAutofit/>
          </a:bodyPr>
          <a:lstStyle/>
          <a:p>
            <a:pPr algn="l"/>
            <a:r>
              <a:rPr lang="en-US" b="0" i="0" dirty="0">
                <a:solidFill>
                  <a:srgbClr val="000000"/>
                </a:solidFill>
                <a:effectLst/>
                <a:latin typeface="Segoe UI" panose="020B0502040204020203" pitchFamily="34" charset="0"/>
              </a:rPr>
              <a:t>The average salary for an employee at Acme Corporation is $30,000 per year. This year, management awards the following bonuses to every employee.</a:t>
            </a:r>
          </a:p>
          <a:p>
            <a:pPr algn="l">
              <a:buFont typeface="Arial" panose="020B0604020202020204" pitchFamily="34" charset="0"/>
              <a:buChar char="•"/>
            </a:pPr>
            <a:r>
              <a:rPr lang="en-US" sz="1800" b="0" i="0" dirty="0">
                <a:solidFill>
                  <a:srgbClr val="000000"/>
                </a:solidFill>
                <a:effectLst/>
                <a:latin typeface="Segoe UI" panose="020B0502040204020203" pitchFamily="34" charset="0"/>
              </a:rPr>
              <a:t>A Christmas bonus of $500.</a:t>
            </a:r>
          </a:p>
          <a:p>
            <a:pPr algn="l">
              <a:buFont typeface="Arial" panose="020B0604020202020204" pitchFamily="34" charset="0"/>
              <a:buChar char="•"/>
            </a:pPr>
            <a:r>
              <a:rPr lang="en-US" sz="1800" b="0" i="0" dirty="0">
                <a:solidFill>
                  <a:srgbClr val="000000"/>
                </a:solidFill>
                <a:effectLst/>
                <a:latin typeface="Segoe UI" panose="020B0502040204020203" pitchFamily="34" charset="0"/>
              </a:rPr>
              <a:t>An incentive bonus equal to 10 percent of the employee's salary.</a:t>
            </a:r>
          </a:p>
          <a:p>
            <a:pPr algn="l"/>
            <a:r>
              <a:rPr lang="en-US" b="0" i="0" dirty="0">
                <a:solidFill>
                  <a:srgbClr val="000000"/>
                </a:solidFill>
                <a:effectLst/>
                <a:latin typeface="Segoe UI" panose="020B0502040204020203" pitchFamily="34" charset="0"/>
              </a:rPr>
              <a:t>What is the mean bonus received by employees?</a:t>
            </a:r>
          </a:p>
          <a:p>
            <a:pPr algn="l"/>
            <a:r>
              <a:rPr lang="en-US" b="0" i="0" dirty="0">
                <a:solidFill>
                  <a:srgbClr val="000000"/>
                </a:solidFill>
                <a:effectLst/>
                <a:latin typeface="Segoe UI" panose="020B0502040204020203" pitchFamily="34" charset="0"/>
              </a:rPr>
              <a:t>(A) $500</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(B) $3,000</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(C) </a:t>
            </a:r>
            <a:r>
              <a:rPr lang="en-US" b="1" i="0" dirty="0">
                <a:solidFill>
                  <a:srgbClr val="000000"/>
                </a:solidFill>
                <a:effectLst/>
                <a:latin typeface="Segoe UI" panose="020B0502040204020203" pitchFamily="34" charset="0"/>
              </a:rPr>
              <a:t>$3,500</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(D) None of the above.</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(E) There is not enough information to answer this question.</a:t>
            </a:r>
          </a:p>
          <a:p>
            <a:endParaRPr lang="en-IN" dirty="0"/>
          </a:p>
        </p:txBody>
      </p:sp>
    </p:spTree>
    <p:extLst>
      <p:ext uri="{BB962C8B-B14F-4D97-AF65-F5344CB8AC3E}">
        <p14:creationId xmlns:p14="http://schemas.microsoft.com/office/powerpoint/2010/main" val="34593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1E4E-FC74-43A5-800B-808430F2B97D}"/>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477A9007-8C40-41EC-AE64-2D7616078365}"/>
              </a:ext>
            </a:extLst>
          </p:cNvPr>
          <p:cNvSpPr>
            <a:spLocks noGrp="1"/>
          </p:cNvSpPr>
          <p:nvPr>
            <p:ph idx="1"/>
          </p:nvPr>
        </p:nvSpPr>
        <p:spPr/>
        <p:txBody>
          <a:bodyPr/>
          <a:lstStyle/>
          <a:p>
            <a:pPr algn="ctr"/>
            <a:r>
              <a:rPr lang="en-US" b="0" i="0" dirty="0">
                <a:solidFill>
                  <a:srgbClr val="000000"/>
                </a:solidFill>
                <a:effectLst/>
                <a:latin typeface="Segoe UI" panose="020B0502040204020203" pitchFamily="34" charset="0"/>
              </a:rPr>
              <a:t>Y = </a:t>
            </a:r>
            <a:r>
              <a:rPr lang="en-US" b="0" i="0" dirty="0" err="1">
                <a:solidFill>
                  <a:srgbClr val="000000"/>
                </a:solidFill>
                <a:effectLst/>
                <a:latin typeface="Segoe UI" panose="020B0502040204020203" pitchFamily="34" charset="0"/>
              </a:rPr>
              <a:t>mX</a:t>
            </a:r>
            <a:r>
              <a:rPr lang="en-US" b="0" i="0" dirty="0">
                <a:solidFill>
                  <a:srgbClr val="000000"/>
                </a:solidFill>
                <a:effectLst/>
                <a:latin typeface="Segoe UI" panose="020B0502040204020203" pitchFamily="34" charset="0"/>
              </a:rPr>
              <a:t> + b</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Y = 0.10 * X + 500</a:t>
            </a:r>
          </a:p>
          <a:p>
            <a:pPr algn="l"/>
            <a:r>
              <a:rPr lang="en-US" b="0" i="0" dirty="0">
                <a:solidFill>
                  <a:srgbClr val="000000"/>
                </a:solidFill>
                <a:effectLst/>
                <a:latin typeface="Segoe UI" panose="020B0502040204020203" pitchFamily="34" charset="0"/>
              </a:rPr>
              <a:t>where Y is the transformed variable (the bonus), X is the original variable (the salary), </a:t>
            </a:r>
            <a:r>
              <a:rPr lang="en-US" b="0" i="1"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is the multiplicative constant 0.10, and </a:t>
            </a:r>
            <a:r>
              <a:rPr lang="en-US" b="0" i="1" dirty="0">
                <a:solidFill>
                  <a:srgbClr val="000000"/>
                </a:solidFill>
                <a:effectLst/>
                <a:latin typeface="Segoe UI" panose="020B0502040204020203" pitchFamily="34" charset="0"/>
              </a:rPr>
              <a:t>b</a:t>
            </a:r>
            <a:r>
              <a:rPr lang="en-US" b="0" i="0" dirty="0">
                <a:solidFill>
                  <a:srgbClr val="000000"/>
                </a:solidFill>
                <a:effectLst/>
                <a:latin typeface="Segoe UI" panose="020B0502040204020203" pitchFamily="34" charset="0"/>
              </a:rPr>
              <a:t> is the additive constant 500.</a:t>
            </a:r>
          </a:p>
          <a:p>
            <a:pPr algn="l"/>
            <a:r>
              <a:rPr lang="en-US" b="0" i="0" dirty="0">
                <a:solidFill>
                  <a:srgbClr val="000000"/>
                </a:solidFill>
                <a:effectLst/>
                <a:latin typeface="Segoe UI" panose="020B0502040204020203" pitchFamily="34" charset="0"/>
              </a:rPr>
              <a:t>mean salary is $30,000, we can compute the mean bonus from the following equation.</a:t>
            </a:r>
          </a:p>
          <a:p>
            <a:pPr algn="ctr"/>
            <a:r>
              <a:rPr lang="en-US" b="0" i="0" dirty="0">
                <a:solidFill>
                  <a:srgbClr val="000000"/>
                </a:solidFill>
                <a:effectLst/>
                <a:latin typeface="Segoe UI" panose="020B0502040204020203" pitchFamily="34" charset="0"/>
              </a:rPr>
              <a:t>Y = </a:t>
            </a:r>
            <a:r>
              <a:rPr lang="en-US" b="0" i="0" dirty="0" err="1">
                <a:solidFill>
                  <a:srgbClr val="000000"/>
                </a:solidFill>
                <a:effectLst/>
                <a:latin typeface="Segoe UI" panose="020B0502040204020203" pitchFamily="34" charset="0"/>
              </a:rPr>
              <a:t>mX</a:t>
            </a:r>
            <a:r>
              <a:rPr lang="en-US" b="0" i="0" dirty="0">
                <a:solidFill>
                  <a:srgbClr val="000000"/>
                </a:solidFill>
                <a:effectLst/>
                <a:latin typeface="Segoe UI" panose="020B0502040204020203" pitchFamily="34" charset="0"/>
              </a:rPr>
              <a:t> + b</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Y = 0.10 * $30,000 + $500 = $3,500</a:t>
            </a:r>
          </a:p>
          <a:p>
            <a:endParaRPr lang="en-IN" dirty="0"/>
          </a:p>
        </p:txBody>
      </p:sp>
    </p:spTree>
    <p:extLst>
      <p:ext uri="{BB962C8B-B14F-4D97-AF65-F5344CB8AC3E}">
        <p14:creationId xmlns:p14="http://schemas.microsoft.com/office/powerpoint/2010/main" val="22733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1135</Words>
  <Application>Microsoft Office PowerPoint</Application>
  <PresentationFormat>Widescreen</PresentationFormat>
  <Paragraphs>85</Paragraphs>
  <Slides>23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6" baseType="lpstr">
      <vt:lpstr>arial</vt:lpstr>
      <vt:lpstr>arial</vt:lpstr>
      <vt:lpstr>Calibri</vt:lpstr>
      <vt:lpstr>Calibri Light</vt:lpstr>
      <vt:lpstr>charter</vt:lpstr>
      <vt:lpstr>Google Sans</vt:lpstr>
      <vt:lpstr>MathJax_Math-italic</vt:lpstr>
      <vt:lpstr>Roboto</vt:lpstr>
      <vt:lpstr>Segoe UI</vt:lpstr>
      <vt:lpstr>Times New Roman</vt:lpstr>
      <vt:lpstr>Office Theme</vt:lpstr>
      <vt:lpstr>公式</vt:lpstr>
      <vt:lpstr>Equation</vt:lpstr>
      <vt:lpstr>PowerPoint Presentation</vt:lpstr>
      <vt:lpstr>Linear transformations of random variables- Addition</vt:lpstr>
      <vt:lpstr>Linear transformations of random variables- Multiplication</vt:lpstr>
      <vt:lpstr>A random variable </vt:lpstr>
      <vt:lpstr>Types</vt:lpstr>
      <vt:lpstr>Properties of a Random Variable </vt:lpstr>
      <vt:lpstr>Functions of Random Variable</vt:lpstr>
      <vt:lpstr>Example</vt:lpstr>
      <vt:lpstr>Contd..</vt:lpstr>
      <vt:lpstr>Variance, Covariance, Correlation</vt:lpstr>
      <vt:lpstr>Variance</vt:lpstr>
      <vt:lpstr>Importing Packages in Python</vt:lpstr>
      <vt:lpstr>Calculating Variance</vt:lpstr>
      <vt:lpstr>Covariance</vt:lpstr>
      <vt:lpstr>Covariance contd..</vt:lpstr>
      <vt:lpstr>CORRELATION </vt:lpstr>
      <vt:lpstr>Correlation contd..</vt:lpstr>
      <vt:lpstr>Correlation contd..</vt:lpstr>
      <vt:lpstr>PowerPoint Presentation</vt:lpstr>
      <vt:lpstr>Sums of Random Variables</vt:lpstr>
      <vt:lpstr>Mean and Variance of Sums of Random Variables</vt:lpstr>
      <vt:lpstr>Mean and Variance of Sums of Random Variables</vt:lpstr>
      <vt:lpstr>Mean and Variance of Sums of Random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Rahman</dc:creator>
  <cp:lastModifiedBy>Dr.Vithya Ganesan</cp:lastModifiedBy>
  <cp:revision>14</cp:revision>
  <dcterms:created xsi:type="dcterms:W3CDTF">2020-12-09T09:10:19Z</dcterms:created>
  <dcterms:modified xsi:type="dcterms:W3CDTF">2021-02-14T16:22:47Z</dcterms:modified>
</cp:coreProperties>
</file>