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939" r:id="rId2"/>
    <p:sldId id="940" r:id="rId3"/>
    <p:sldId id="941" r:id="rId4"/>
    <p:sldId id="944" r:id="rId5"/>
    <p:sldId id="942" r:id="rId6"/>
    <p:sldId id="943" r:id="rId7"/>
    <p:sldId id="945" r:id="rId8"/>
    <p:sldId id="1014" r:id="rId9"/>
    <p:sldId id="1015" r:id="rId10"/>
    <p:sldId id="1016" r:id="rId11"/>
    <p:sldId id="1017" r:id="rId12"/>
    <p:sldId id="1018" r:id="rId13"/>
    <p:sldId id="289" r:id="rId14"/>
    <p:sldId id="1019" r:id="rId15"/>
    <p:sldId id="1020" r:id="rId16"/>
    <p:sldId id="290" r:id="rId17"/>
    <p:sldId id="10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F0832-F136-471D-8537-67F6D5B278D5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2DDB9-756B-4923-87E3-D205847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F7C053A-AC5D-4EA9-ACDA-EAC9DBC43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F89E32-4200-45C0-8823-F6EBE024293E}" type="slidenum">
              <a:rPr lang="en-US" altLang="en-US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6B97AE6-7022-4693-8014-44231C0B5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87388"/>
            <a:ext cx="4679950" cy="350996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2ABD83C-1E09-45A1-B48E-B86278A46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37" tIns="46168" rIns="92337" bIns="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123CF97-A0AC-4A59-B115-304E3547B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B23C60-191E-46FD-8E88-4452D888629A}" type="slidenum">
              <a:rPr lang="en-US" altLang="en-US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4542C99-D6AA-46F0-B06C-21E53CD8C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6913"/>
            <a:ext cx="4641850" cy="348138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6573456-8E4E-4D8D-99E4-E244F40ED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AF6ED9F-4F44-4420-AF87-7EE6D60D4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653B4C-EAD3-46C3-AF68-89BDA6EBD782}" type="slidenum">
              <a:rPr lang="en-US" altLang="en-US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9F1331C-7BE4-4DA3-A31E-E772EDEF0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1F52DC2-8718-4C2E-B0E2-351F23051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65B3FDA-EB55-4573-A950-73CB2E99C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BBDF52-AF43-4689-B591-9C6FE7AD064F}" type="slidenum">
              <a:rPr lang="en-US" altLang="en-US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46CADE3-B807-4A15-9CD5-BB6373415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6913"/>
            <a:ext cx="4641850" cy="3481387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4824FC7-9F70-4CC4-896A-CC1DB927D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0529760-EE73-48F7-A6BB-1D9DA1A7C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2A8812A-B6F8-481D-8057-19255E595994}" type="slidenum">
              <a:rPr lang="en-US" altLang="en-US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F71C949-7AF9-46CC-B87C-C4EAF0D19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AFB06C9-7C1B-4F66-86F6-4065FA3E2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B142DEB-187D-4901-9DB7-67C82E7D9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673F0C-54C6-449A-8F85-78299174ED30}" type="slidenum">
              <a:rPr lang="en-US" altLang="en-US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21F78C-1C4A-48B8-9432-51B71A564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D6D2007-C799-4EFB-9A47-68E4F1E1D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E8D6A5F-B47D-4A59-A2F5-6A5852C780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0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8851FB-620D-472F-8848-F1FC8059139A}" type="slidenum">
              <a:rPr lang="en-US" altLang="en-US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0C8A8A2-0AEA-4A2E-9C5F-E22E788EF2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6913"/>
            <a:ext cx="4641850" cy="3481387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022CEF5-348F-4519-9502-46DFD7D43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73E8-DB57-444B-9369-0E079A084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7F953-9BD4-44BD-B561-40353957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3626-47B9-4FAB-8098-9D3DB865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E447-CAC6-45B0-AE68-E5E1501C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4101-A186-4103-ADEA-40FFEE3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6784-BD8D-49F7-9CF7-71961282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0320A-1713-4EBB-A698-2AFAD943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19B1-BEB6-40D0-BF14-2BF88914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F903-8BA3-4B37-858D-F2AAA38D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1700-5E2F-4356-A5DD-61A823FD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2A32B-62E7-4632-A5A7-D39A6562D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0EBAB-8721-4FBD-A168-B1BC7BF4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9A03-BA1C-4D5B-BD40-748C82A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0702-6D76-445E-9BEB-B6F64A1C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7E47-4E21-4B83-9009-6D2E719A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06E4-AD24-4A3D-9D93-FA6A4410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9AD7-DC3B-48F7-97C1-F2870087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D1E7-011F-4BC3-8001-715D892A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4899-8157-4A61-B57C-BB271CE8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A26C2-D175-4FF0-A1DF-B0A91C1A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572A-8FD3-4312-816D-13DFA1EC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12E03-352F-458B-B163-1D0750C5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ACB4-AFE8-4A1F-AD1A-E0083872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1F9E-C120-49A6-B1EF-5A7584D8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ED8A-9385-4121-B7C0-4DD2EF06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CE24-0CF3-464D-BCC3-3904672A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F5AC-F202-447A-A969-7E6EE294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6E266-5EA3-4265-84FD-CF7C63A5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C7438-4189-4065-A803-AE2C2FCE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D9E8-25AC-4F9D-94DC-8FB7AA21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6EFA5-3A6C-459B-B337-00D6E544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B897-530B-4DD2-86ED-C384CB34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0EDC-F877-4B8E-B529-47042BB9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AE03F-2F38-46C3-A16A-5ED4CE4A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13CBA-3F10-4441-BD53-2229BCE55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51373-FDC0-4A2C-A739-BCA14CC8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1CCA8-6132-4104-B880-2BA03DCA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1D871-B756-4575-8768-92C67BFB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9DAB3-0225-4E87-99D2-6421739F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73DB-F8C3-427E-AF3E-51E487A9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BE9EA-7546-4BB7-862C-6CA18F20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10193-F26A-412E-8B96-2085740F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7B1B7-060B-446C-9C48-704D226F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7CF42-E5EC-44CF-81C8-3493612D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0AD65-150B-42C3-8052-8EF7829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388-AE34-49EA-8D48-4AD86FFC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5B16-8E55-4AEA-BD60-5B16FCDF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2D01-D407-49BF-B9EB-D519DAD2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11504-1EC9-4B19-8A45-C29A5DB75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2D03F-26F0-4EAF-81BE-F46AE66F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60E-D13C-446B-B7E9-F92C54A5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4655-F6E0-4135-8A5C-F3B12078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6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12D6-F6C6-4FCD-8C41-69EEA5D3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A03EE-B74E-4434-8DC2-B7F21ECA2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A1ABA-F307-4939-9864-B62F399B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AEE17-E6E4-4F5D-9361-8E9F151E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038FB-0C79-4C39-BBA3-2E092F76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6FE7A-B439-4B22-B4B6-6C9D3B9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2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38CAA-E91C-4D6B-93F9-D76BE748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9BDD-252C-484E-A98B-99B97419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286B-30A5-4019-8D66-8BE5816F5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1177-C346-4922-BBDA-A2D99132219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5516-6FC4-4BB7-AB19-A9D020D6F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B450-0011-45A5-B63A-F2AF01BA6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C27C-BEBE-4299-B15C-E0B0D37D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CB032AB-1BD7-4830-8ACE-920D6ACD5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609600"/>
            <a:ext cx="8001000" cy="1462088"/>
          </a:xfrm>
        </p:spPr>
        <p:txBody>
          <a:bodyPr/>
          <a:lstStyle/>
          <a:p>
            <a:pPr eaLnBrk="1" hangingPunct="1"/>
            <a:r>
              <a:rPr lang="en-US" altLang="en-US" sz="3200" b="1">
                <a:ea typeface="Arial Unicode MS" pitchFamily="34" charset="-128"/>
              </a:rPr>
              <a:t>Expected Value and Variance</a:t>
            </a:r>
            <a:br>
              <a:rPr lang="en-US" altLang="en-US" sz="4800" b="1">
                <a:latin typeface="Times New Roman" panose="02020603050405020304" pitchFamily="18" charset="0"/>
                <a:ea typeface="Arial Unicode MS" pitchFamily="34" charset="-128"/>
              </a:rPr>
            </a:br>
            <a:endParaRPr lang="en-US" altLang="en-US" sz="2800" b="1" i="1"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15BC0F2-8885-4AB0-978D-71323BE95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probability distributions are characterized by an expected value (mean) and a variance (standard deviation squared).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896BD446-A967-4541-92C3-B52BE4430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Two Discrete Random Variables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37749BAD-9AF2-4BC4-A923-4FD17C02C21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/>
              <a:t>Joint Probability Distributions</a:t>
            </a:r>
          </a:p>
          <a:p>
            <a:pPr eaLnBrk="1" hangingPunct="1"/>
            <a:r>
              <a:rPr lang="en-US" altLang="en-US"/>
              <a:t>Marginal Probability Distributions</a:t>
            </a:r>
          </a:p>
          <a:p>
            <a:pPr eaLnBrk="1" hangingPunct="1"/>
            <a:r>
              <a:rPr lang="en-US" altLang="en-US"/>
              <a:t>Conditional Probability Distributions</a:t>
            </a:r>
          </a:p>
          <a:p>
            <a:pPr eaLnBrk="1" hangingPunct="1"/>
            <a:r>
              <a:rPr lang="en-US" altLang="en-US"/>
              <a:t>Independence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D4EF2EF2-D997-4E94-946D-7C4666725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Joint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3F03-99FC-4F26-A9B5-65F66AB73C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/>
              <a:t>The joint probability distribution of two random variables 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bivariate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probability distribution</a:t>
            </a:r>
            <a:r>
              <a:rPr lang="en-US" dirty="0"/>
              <a:t>.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/>
              <a:t>The joint probability distribution of two discrete random variables is usually written as </a:t>
            </a:r>
            <a:r>
              <a:rPr lang="en-US" i="1" dirty="0"/>
              <a:t>P(X=x, Y=y).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pic>
        <p:nvPicPr>
          <p:cNvPr id="80900" name="Picture 2">
            <a:extLst>
              <a:ext uri="{FF2B5EF4-FFF2-40B4-BE49-F238E27FC236}">
                <a16:creationId xmlns:a16="http://schemas.microsoft.com/office/drawing/2014/main" id="{3D9083FB-99EA-4A54-8E97-1AFB597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86201"/>
            <a:ext cx="81343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CF04C055-6679-47F1-BEF4-9DF71F0A7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Marginal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3F61-3219-441D-84B5-0765B17E18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Marginal Probability Distribution</a:t>
            </a:r>
            <a:r>
              <a:rPr lang="en-US" dirty="0"/>
              <a:t>: the individual probability distribution of a random variable.</a:t>
            </a:r>
          </a:p>
        </p:txBody>
      </p:sp>
      <p:pic>
        <p:nvPicPr>
          <p:cNvPr id="81924" name="Picture 2">
            <a:extLst>
              <a:ext uri="{FF2B5EF4-FFF2-40B4-BE49-F238E27FC236}">
                <a16:creationId xmlns:a16="http://schemas.microsoft.com/office/drawing/2014/main" id="{8172D082-37C5-4422-A885-73164E34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895600"/>
            <a:ext cx="81819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66567563-767D-4AF6-8400-51E4A47E8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Marginal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BE65-5BC4-4826-85F6-8591C4628D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Example: </a:t>
            </a:r>
            <a:r>
              <a:rPr lang="en-US" dirty="0"/>
              <a:t>The marginal probability distribution for X and Y.</a:t>
            </a:r>
          </a:p>
          <a:p>
            <a:pPr marL="320040" indent="-320040">
              <a:buNone/>
              <a:defRPr/>
            </a:pPr>
            <a:r>
              <a:rPr lang="en-US" dirty="0"/>
              <a:t>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3B6885-8B1D-49D5-8DD8-C77CB17F64A1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743200"/>
          <a:ext cx="6096000" cy="405923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69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y=number of times city name is stated</a:t>
                      </a:r>
                    </a:p>
                  </a:txBody>
                  <a:tcPr marT="45724" marB="45724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x=number of bars of signal strength</a:t>
                      </a:r>
                    </a:p>
                  </a:txBody>
                  <a:tcPr marT="45724" marB="4572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4" marB="457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4" marB="457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4" marB="457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Marginal</a:t>
                      </a:r>
                      <a:r>
                        <a:rPr lang="en-US" sz="1800" baseline="0" dirty="0"/>
                        <a:t> probability distribution of Y</a:t>
                      </a:r>
                      <a:endParaRPr lang="en-US" sz="1800" dirty="0"/>
                    </a:p>
                  </a:txBody>
                  <a:tcPr marT="45724" marB="4572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0.15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0.3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0.17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0.03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0.25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0.25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0.28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0.25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0.55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4" marB="45724"/>
                </a:tc>
                <a:tc gridSpan="4"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Marginal probability distribution of X</a:t>
                      </a:r>
                    </a:p>
                  </a:txBody>
                  <a:tcPr marT="45724" marB="4572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3000" name="Group 8">
            <a:extLst>
              <a:ext uri="{FF2B5EF4-FFF2-40B4-BE49-F238E27FC236}">
                <a16:creationId xmlns:a16="http://schemas.microsoft.com/office/drawing/2014/main" id="{542A1D32-E0C2-4C76-906C-1E6B8D462E4B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791200"/>
            <a:ext cx="984250" cy="369888"/>
            <a:chOff x="5638800" y="5791200"/>
            <a:chExt cx="984679" cy="369332"/>
          </a:xfrm>
        </p:grpSpPr>
        <p:sp>
          <p:nvSpPr>
            <p:cNvPr id="83001" name="TextBox 4">
              <a:extLst>
                <a:ext uri="{FF2B5EF4-FFF2-40B4-BE49-F238E27FC236}">
                  <a16:creationId xmlns:a16="http://schemas.microsoft.com/office/drawing/2014/main" id="{8E0A3EE0-C71E-444B-8E4C-5ADCE5808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5791200"/>
              <a:ext cx="832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Tw Cen MT" panose="020B0602020104020603" pitchFamily="34" charset="0"/>
                  <a:cs typeface="Arial" panose="020B0604020202020204" pitchFamily="34" charset="0"/>
                </a:rPr>
                <a:t>P(X=3)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9F79C5-B298-4FEE-B8DD-936AF1892227}"/>
                </a:ext>
              </a:extLst>
            </p:cNvPr>
            <p:cNvCxnSpPr/>
            <p:nvPr/>
          </p:nvCxnSpPr>
          <p:spPr>
            <a:xfrm>
              <a:off x="5638800" y="6019456"/>
              <a:ext cx="228700" cy="1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48129B0A-2761-4013-BD8C-18E4C2548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Conditional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9CDB-124E-42AC-804E-2818F1BB0B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/>
              <a:t>When two random variables are defined in a random experiment, knowledge of one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can change </a:t>
            </a:r>
            <a:r>
              <a:rPr lang="en-US" dirty="0"/>
              <a:t>the probabilities of the other.</a:t>
            </a:r>
          </a:p>
        </p:txBody>
      </p:sp>
      <p:pic>
        <p:nvPicPr>
          <p:cNvPr id="83972" name="Picture 3">
            <a:extLst>
              <a:ext uri="{FF2B5EF4-FFF2-40B4-BE49-F238E27FC236}">
                <a16:creationId xmlns:a16="http://schemas.microsoft.com/office/drawing/2014/main" id="{B7B83FA3-8BD4-4A7F-B6C2-C3134A2F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81724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2">
            <a:extLst>
              <a:ext uri="{FF2B5EF4-FFF2-40B4-BE49-F238E27FC236}">
                <a16:creationId xmlns:a16="http://schemas.microsoft.com/office/drawing/2014/main" id="{8A5236EF-401A-47D3-AC96-B666C109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4572000"/>
            <a:ext cx="72104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476C1BA5-92D8-4E72-BA74-B7CD2ECAE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Conditional Mean and Variance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478EF53E-1911-4323-9B2D-12AEB69455D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223A3F45-18D1-4921-8E0B-B86A6742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209800"/>
            <a:ext cx="81248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26E69BC7-3FA8-4802-8C37-3D7273B3D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Conditional Mean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8B1A-12D6-4A72-8268-8A27E964BF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Example: </a:t>
            </a:r>
            <a:r>
              <a:rPr lang="en-US" dirty="0"/>
              <a:t>From the previous example, calculate</a:t>
            </a:r>
          </a:p>
          <a:p>
            <a:pPr marL="320040" indent="-320040">
              <a:buNone/>
              <a:defRPr/>
            </a:pPr>
            <a:r>
              <a:rPr lang="en-US" i="1" dirty="0"/>
              <a:t>P(Y=1|X=3), E(Y|1), </a:t>
            </a:r>
            <a:r>
              <a:rPr lang="en-US" dirty="0"/>
              <a:t>and</a:t>
            </a:r>
            <a:r>
              <a:rPr lang="en-US" i="1" dirty="0"/>
              <a:t> V(Y|1).</a:t>
            </a:r>
          </a:p>
          <a:p>
            <a:pPr marL="320040" indent="-320040">
              <a:buNone/>
              <a:defRPr/>
            </a:pPr>
            <a:endParaRPr lang="en-US" i="1" dirty="0"/>
          </a:p>
        </p:txBody>
      </p:sp>
      <p:graphicFrame>
        <p:nvGraphicFramePr>
          <p:cNvPr id="86020" name="Object 2">
            <a:extLst>
              <a:ext uri="{FF2B5EF4-FFF2-40B4-BE49-F238E27FC236}">
                <a16:creationId xmlns:a16="http://schemas.microsoft.com/office/drawing/2014/main" id="{9E9C8C9D-D4FB-44A7-971C-B0EC126CF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95600"/>
          <a:ext cx="491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" imgH="457200" progId="Equation.3">
                  <p:embed/>
                </p:oleObj>
              </mc:Choice>
              <mc:Fallback>
                <p:oleObj name="Equation" r:id="rId2" imgW="3276600" imgH="457200" progId="Equation.3">
                  <p:embed/>
                  <p:pic>
                    <p:nvPicPr>
                      <p:cNvPr id="86020" name="Object 2">
                        <a:extLst>
                          <a:ext uri="{FF2B5EF4-FFF2-40B4-BE49-F238E27FC236}">
                            <a16:creationId xmlns:a16="http://schemas.microsoft.com/office/drawing/2014/main" id="{9E9C8C9D-D4FB-44A7-971C-B0EC126CF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4914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3">
            <a:extLst>
              <a:ext uri="{FF2B5EF4-FFF2-40B4-BE49-F238E27FC236}">
                <a16:creationId xmlns:a16="http://schemas.microsoft.com/office/drawing/2014/main" id="{DBA7D58F-5017-420A-81B0-FA0560E0B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3886200"/>
          <a:ext cx="65500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5000" imgH="1447800" progId="Equation.3">
                  <p:embed/>
                </p:oleObj>
              </mc:Choice>
              <mc:Fallback>
                <p:oleObj name="Equation" r:id="rId4" imgW="4445000" imgH="1447800" progId="Equation.3">
                  <p:embed/>
                  <p:pic>
                    <p:nvPicPr>
                      <p:cNvPr id="86021" name="Object 3">
                        <a:extLst>
                          <a:ext uri="{FF2B5EF4-FFF2-40B4-BE49-F238E27FC236}">
                            <a16:creationId xmlns:a16="http://schemas.microsoft.com/office/drawing/2014/main" id="{DBA7D58F-5017-420A-81B0-FA0560E0B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886200"/>
                        <a:ext cx="65500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FD9D17F6-2576-415F-B5A3-751F8ACBB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B2B6-7649-47FD-AE74-EEEB18C4B7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sz="2400" dirty="0"/>
              <a:t>In some random experiments, knowledge of the values of </a:t>
            </a:r>
            <a:r>
              <a:rPr lang="en-US" sz="2400" i="1" dirty="0"/>
              <a:t>X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does not change </a:t>
            </a:r>
            <a:r>
              <a:rPr lang="en-US" sz="2400" i="1" dirty="0"/>
              <a:t>any of the probabilities </a:t>
            </a:r>
            <a:r>
              <a:rPr lang="en-US" sz="2400" dirty="0"/>
              <a:t>associated with the values for </a:t>
            </a:r>
            <a:r>
              <a:rPr lang="en-US" sz="2400" i="1" dirty="0"/>
              <a:t>Y.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sz="2400" dirty="0"/>
              <a:t>If two random variables are independent, then</a:t>
            </a:r>
          </a:p>
        </p:txBody>
      </p:sp>
      <p:pic>
        <p:nvPicPr>
          <p:cNvPr id="87044" name="Picture 2">
            <a:extLst>
              <a:ext uri="{FF2B5EF4-FFF2-40B4-BE49-F238E27FC236}">
                <a16:creationId xmlns:a16="http://schemas.microsoft.com/office/drawing/2014/main" id="{5FD18792-26BA-494D-96E8-9665D100B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1"/>
            <a:ext cx="33909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4">
            <a:extLst>
              <a:ext uri="{FF2B5EF4-FFF2-40B4-BE49-F238E27FC236}">
                <a16:creationId xmlns:a16="http://schemas.microsoft.com/office/drawing/2014/main" id="{BC277400-FE62-499B-A532-F86C214B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4038600"/>
            <a:ext cx="72104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25E6D9A-CE9B-4D96-8FAD-99CB6081E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9829800" cy="12192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Arial Unicode MS" pitchFamily="34" charset="-128"/>
              </a:rPr>
              <a:t>Expected value of a random variable </a:t>
            </a:r>
          </a:p>
        </p:txBody>
      </p:sp>
      <p:sp>
        <p:nvSpPr>
          <p:cNvPr id="1138691" name="Rectangle 3">
            <a:extLst>
              <a:ext uri="{FF2B5EF4-FFF2-40B4-BE49-F238E27FC236}">
                <a16:creationId xmlns:a16="http://schemas.microsoft.com/office/drawing/2014/main" id="{CF28C121-A598-4C58-9B64-F1D3C449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209800"/>
            <a:ext cx="8458200" cy="43434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Expected value is just the average or mean (µ) of random variable 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>
                <a:cs typeface="Times New Roman" panose="02020603050405020304" pitchFamily="18" charset="0"/>
              </a:rPr>
              <a:t>.  </a:t>
            </a:r>
          </a:p>
          <a:p>
            <a:pPr eaLnBrk="1" hangingPunct="1"/>
            <a:endParaRPr lang="en-US" altLang="en-US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It’s sometimes called a “weighted average” because more frequent values of X are weighted more highly in the average.</a:t>
            </a:r>
            <a:endParaRPr lang="en-US" altLang="en-US">
              <a:ea typeface="Arial Unicode MS" pitchFamily="34" charset="-128"/>
            </a:endParaRPr>
          </a:p>
          <a:p>
            <a:pPr eaLnBrk="1" hangingPunct="1"/>
            <a:endParaRPr lang="en-US" altLang="en-US">
              <a:ea typeface="Arial Unicode MS" pitchFamily="34" charset="-128"/>
            </a:endParaRPr>
          </a:p>
          <a:p>
            <a:pPr eaLnBrk="1" hangingPunct="1"/>
            <a:r>
              <a:rPr lang="en-US" altLang="en-US">
                <a:ea typeface="Arial Unicode MS" pitchFamily="34" charset="-128"/>
              </a:rPr>
              <a:t>It’s also how we expect X to behave on-average over the long run (“frequentist” view again).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9354DFC-91A9-4F4B-AE9F-0D85EA7C4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 Unicode MS" pitchFamily="34" charset="-128"/>
                <a:ea typeface="Arial Unicode MS" pitchFamily="34" charset="-128"/>
              </a:rPr>
              <a:t>Expected value, formally</a:t>
            </a:r>
          </a:p>
        </p:txBody>
      </p:sp>
      <p:graphicFrame>
        <p:nvGraphicFramePr>
          <p:cNvPr id="1140739" name="Object 3">
            <a:extLst>
              <a:ext uri="{FF2B5EF4-FFF2-40B4-BE49-F238E27FC236}">
                <a16:creationId xmlns:a16="http://schemas.microsoft.com/office/drawing/2014/main" id="{6C4742FB-D83C-471C-B670-70AD1175B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1" y="2667000"/>
          <a:ext cx="455136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342751" progId="Equation.3">
                  <p:embed/>
                </p:oleObj>
              </mc:Choice>
              <mc:Fallback>
                <p:oleObj name="Equation" r:id="rId3" imgW="1117115" imgH="342751" progId="Equation.3">
                  <p:embed/>
                  <p:pic>
                    <p:nvPicPr>
                      <p:cNvPr id="1140739" name="Object 3">
                        <a:extLst>
                          <a:ext uri="{FF2B5EF4-FFF2-40B4-BE49-F238E27FC236}">
                            <a16:creationId xmlns:a16="http://schemas.microsoft.com/office/drawing/2014/main" id="{6C4742FB-D83C-471C-B670-70AD1175B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1" y="2667000"/>
                        <a:ext cx="4551363" cy="13922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0740" name="Text Box 4">
            <a:extLst>
              <a:ext uri="{FF2B5EF4-FFF2-40B4-BE49-F238E27FC236}">
                <a16:creationId xmlns:a16="http://schemas.microsoft.com/office/drawing/2014/main" id="{F8A0E461-05B3-41E6-962B-B824AB93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57401"/>
            <a:ext cx="6248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Discrete case:</a:t>
            </a:r>
          </a:p>
        </p:txBody>
      </p:sp>
      <p:sp>
        <p:nvSpPr>
          <p:cNvPr id="1140741" name="Text Box 5">
            <a:extLst>
              <a:ext uri="{FF2B5EF4-FFF2-40B4-BE49-F238E27FC236}">
                <a16:creationId xmlns:a16="http://schemas.microsoft.com/office/drawing/2014/main" id="{2B941DA4-CEE1-4410-8E60-F52B3CA0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1"/>
            <a:ext cx="6248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Continuous case:</a:t>
            </a:r>
          </a:p>
        </p:txBody>
      </p:sp>
      <p:graphicFrame>
        <p:nvGraphicFramePr>
          <p:cNvPr id="1140745" name="Object 9">
            <a:extLst>
              <a:ext uri="{FF2B5EF4-FFF2-40B4-BE49-F238E27FC236}">
                <a16:creationId xmlns:a16="http://schemas.microsoft.com/office/drawing/2014/main" id="{7099D035-6787-437B-8DEF-1077AFF4719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505200" y="5181601"/>
          <a:ext cx="48006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80588" imgH="380835" progId="Equation.3">
                  <p:embed/>
                </p:oleObj>
              </mc:Choice>
              <mc:Fallback>
                <p:oleObj r:id="rId5" imgW="1180588" imgH="380835" progId="Equation.3">
                  <p:embed/>
                  <p:pic>
                    <p:nvPicPr>
                      <p:cNvPr id="1140745" name="Object 9">
                        <a:extLst>
                          <a:ext uri="{FF2B5EF4-FFF2-40B4-BE49-F238E27FC236}">
                            <a16:creationId xmlns:a16="http://schemas.microsoft.com/office/drawing/2014/main" id="{7099D035-6787-437B-8DEF-1077AFF471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1"/>
                        <a:ext cx="4800600" cy="15478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40" grpId="0" autoUpdateAnimBg="0"/>
      <p:bldP spid="11407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D6FCE2F-3684-4564-8B61-47C1CD68F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Symbol Interlude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2C18804-F171-43FA-8E3C-E656A0456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E(X) = </a:t>
            </a:r>
            <a:r>
              <a:rPr lang="en-US" altLang="en-US">
                <a:cs typeface="Tahoma" panose="020B0604030504040204" pitchFamily="34" charset="0"/>
              </a:rPr>
              <a:t>µ </a:t>
            </a:r>
          </a:p>
          <a:p>
            <a:pPr lvl="1" eaLnBrk="1" hangingPunct="1"/>
            <a:r>
              <a:rPr lang="en-US" altLang="en-US">
                <a:cs typeface="Tahoma" panose="020B0604030504040204" pitchFamily="34" charset="0"/>
              </a:rPr>
              <a:t>these symbols are used interchangeably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BBF85E2-9F4D-4ED1-961C-FF03CEB85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 Unicode MS" pitchFamily="34" charset="-128"/>
                <a:ea typeface="Arial Unicode MS" pitchFamily="34" charset="-128"/>
              </a:rPr>
              <a:t>Example: expected value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E948BAD-D93B-4A68-B1B3-5F91F1C06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 Unicode MS" pitchFamily="34" charset="-128"/>
                <a:ea typeface="Arial Unicode MS" pitchFamily="34" charset="-128"/>
              </a:rPr>
              <a:t>Recall the following probability distribution of ER arrivals: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32D86BD6-D192-4BDD-9831-110B314483B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886200"/>
            <a:ext cx="5791200" cy="838200"/>
            <a:chOff x="-3" y="-3"/>
            <a:chExt cx="2230" cy="754"/>
          </a:xfrm>
        </p:grpSpPr>
        <p:grpSp>
          <p:nvGrpSpPr>
            <p:cNvPr id="36872" name="Group 5">
              <a:extLst>
                <a:ext uri="{FF2B5EF4-FFF2-40B4-BE49-F238E27FC236}">
                  <a16:creationId xmlns:a16="http://schemas.microsoft.com/office/drawing/2014/main" id="{31063F97-31E8-481A-BE7C-82A58BB91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24" cy="748"/>
              <a:chOff x="0" y="0"/>
              <a:chExt cx="2224" cy="748"/>
            </a:xfrm>
          </p:grpSpPr>
          <p:grpSp>
            <p:nvGrpSpPr>
              <p:cNvPr id="36874" name="Group 6">
                <a:extLst>
                  <a:ext uri="{FF2B5EF4-FFF2-40B4-BE49-F238E27FC236}">
                    <a16:creationId xmlns:a16="http://schemas.microsoft.com/office/drawing/2014/main" id="{76B1B726-9A1F-4B08-B7E4-DE30419358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99" cy="374"/>
                <a:chOff x="0" y="0"/>
                <a:chExt cx="399" cy="374"/>
              </a:xfrm>
            </p:grpSpPr>
            <p:sp>
              <p:nvSpPr>
                <p:cNvPr id="36908" name="Rectangle 7">
                  <a:extLst>
                    <a:ext uri="{FF2B5EF4-FFF2-40B4-BE49-F238E27FC236}">
                      <a16:creationId xmlns:a16="http://schemas.microsoft.com/office/drawing/2014/main" id="{9DA27697-9435-45EE-8985-47594CDA3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i="1">
                      <a:latin typeface="Arial Unicode MS" pitchFamily="34" charset="-128"/>
                      <a:ea typeface="Arial Unicode MS" pitchFamily="34" charset="-128"/>
                    </a:rPr>
                    <a:t>x</a:t>
                  </a:r>
                  <a:endParaRPr lang="en-US" altLang="en-US" sz="2400">
                    <a:latin typeface="Arial Unicode MS" pitchFamily="34" charset="-128"/>
                    <a:ea typeface="Arial Unicode MS" pitchFamily="34" charset="-128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9" name="Rectangle 8">
                  <a:extLst>
                    <a:ext uri="{FF2B5EF4-FFF2-40B4-BE49-F238E27FC236}">
                      <a16:creationId xmlns:a16="http://schemas.microsoft.com/office/drawing/2014/main" id="{5ABF0BCF-5567-4DBB-AA58-2B1C7321F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75" name="Group 9">
                <a:extLst>
                  <a:ext uri="{FF2B5EF4-FFF2-40B4-BE49-F238E27FC236}">
                    <a16:creationId xmlns:a16="http://schemas.microsoft.com/office/drawing/2014/main" id="{709B3061-EA81-46CA-B7BD-A23E246E27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0"/>
                <a:ext cx="365" cy="374"/>
                <a:chOff x="399" y="0"/>
                <a:chExt cx="365" cy="374"/>
              </a:xfrm>
            </p:grpSpPr>
            <p:sp>
              <p:nvSpPr>
                <p:cNvPr id="36906" name="Rectangle 10">
                  <a:extLst>
                    <a:ext uri="{FF2B5EF4-FFF2-40B4-BE49-F238E27FC236}">
                      <a16:creationId xmlns:a16="http://schemas.microsoft.com/office/drawing/2014/main" id="{1DC41086-6E31-478F-A24F-5DB4EAB29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10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7" name="Rectangle 11">
                  <a:extLst>
                    <a:ext uri="{FF2B5EF4-FFF2-40B4-BE49-F238E27FC236}">
                      <a16:creationId xmlns:a16="http://schemas.microsoft.com/office/drawing/2014/main" id="{FF01BDDE-FC59-41DE-A056-924B1F36B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76" name="Group 12">
                <a:extLst>
                  <a:ext uri="{FF2B5EF4-FFF2-40B4-BE49-F238E27FC236}">
                    <a16:creationId xmlns:a16="http://schemas.microsoft.com/office/drawing/2014/main" id="{A06EB32E-91B5-4C9E-9CC6-BE740EEF7E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4" y="0"/>
                <a:ext cx="365" cy="374"/>
                <a:chOff x="764" y="0"/>
                <a:chExt cx="365" cy="374"/>
              </a:xfrm>
            </p:grpSpPr>
            <p:sp>
              <p:nvSpPr>
                <p:cNvPr id="36904" name="Rectangle 13">
                  <a:extLst>
                    <a:ext uri="{FF2B5EF4-FFF2-40B4-BE49-F238E27FC236}">
                      <a16:creationId xmlns:a16="http://schemas.microsoft.com/office/drawing/2014/main" id="{3AE55225-DF9B-4125-B89E-6C7F5CC33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11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5" name="Rectangle 14">
                  <a:extLst>
                    <a:ext uri="{FF2B5EF4-FFF2-40B4-BE49-F238E27FC236}">
                      <a16:creationId xmlns:a16="http://schemas.microsoft.com/office/drawing/2014/main" id="{F1447152-5CF9-408F-B1F2-1D879251A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77" name="Group 15">
                <a:extLst>
                  <a:ext uri="{FF2B5EF4-FFF2-40B4-BE49-F238E27FC236}">
                    <a16:creationId xmlns:a16="http://schemas.microsoft.com/office/drawing/2014/main" id="{ED3E2020-AF90-4BB3-AF14-834FC896C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9" y="0"/>
                <a:ext cx="365" cy="374"/>
                <a:chOff x="1129" y="0"/>
                <a:chExt cx="365" cy="374"/>
              </a:xfrm>
            </p:grpSpPr>
            <p:sp>
              <p:nvSpPr>
                <p:cNvPr id="36902" name="Rectangle 16">
                  <a:extLst>
                    <a:ext uri="{FF2B5EF4-FFF2-40B4-BE49-F238E27FC236}">
                      <a16:creationId xmlns:a16="http://schemas.microsoft.com/office/drawing/2014/main" id="{156E8509-15CC-4312-AA08-ACE480078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12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3" name="Rectangle 17">
                  <a:extLst>
                    <a:ext uri="{FF2B5EF4-FFF2-40B4-BE49-F238E27FC236}">
                      <a16:creationId xmlns:a16="http://schemas.microsoft.com/office/drawing/2014/main" id="{7F3E54DB-89A2-49ED-9687-0FCA9D70E3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78" name="Group 18">
                <a:extLst>
                  <a:ext uri="{FF2B5EF4-FFF2-40B4-BE49-F238E27FC236}">
                    <a16:creationId xmlns:a16="http://schemas.microsoft.com/office/drawing/2014/main" id="{79CE3090-C46A-4EC0-B683-62347FD5F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4" y="0"/>
                <a:ext cx="365" cy="374"/>
                <a:chOff x="1494" y="0"/>
                <a:chExt cx="365" cy="374"/>
              </a:xfrm>
            </p:grpSpPr>
            <p:sp>
              <p:nvSpPr>
                <p:cNvPr id="36900" name="Rectangle 19">
                  <a:extLst>
                    <a:ext uri="{FF2B5EF4-FFF2-40B4-BE49-F238E27FC236}">
                      <a16:creationId xmlns:a16="http://schemas.microsoft.com/office/drawing/2014/main" id="{6A2FEFBD-695D-4273-8C93-B9E77E98A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13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1" name="Rectangle 20">
                  <a:extLst>
                    <a:ext uri="{FF2B5EF4-FFF2-40B4-BE49-F238E27FC236}">
                      <a16:creationId xmlns:a16="http://schemas.microsoft.com/office/drawing/2014/main" id="{1CE79B46-18BD-43AD-89ED-9F815F927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79" name="Group 21">
                <a:extLst>
                  <a:ext uri="{FF2B5EF4-FFF2-40B4-BE49-F238E27FC236}">
                    <a16:creationId xmlns:a16="http://schemas.microsoft.com/office/drawing/2014/main" id="{D0761FE1-9DDE-490B-90B5-2D8C04D7A1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9" y="0"/>
                <a:ext cx="365" cy="374"/>
                <a:chOff x="1859" y="0"/>
                <a:chExt cx="365" cy="374"/>
              </a:xfrm>
            </p:grpSpPr>
            <p:sp>
              <p:nvSpPr>
                <p:cNvPr id="36898" name="Rectangle 22">
                  <a:extLst>
                    <a:ext uri="{FF2B5EF4-FFF2-40B4-BE49-F238E27FC236}">
                      <a16:creationId xmlns:a16="http://schemas.microsoft.com/office/drawing/2014/main" id="{36A71378-04B7-45C1-A0C7-D71720EB7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14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9" name="Rectangle 23">
                  <a:extLst>
                    <a:ext uri="{FF2B5EF4-FFF2-40B4-BE49-F238E27FC236}">
                      <a16:creationId xmlns:a16="http://schemas.microsoft.com/office/drawing/2014/main" id="{4DAC0292-A8A4-488A-B8E7-FB3CFE791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80" name="Group 24">
                <a:extLst>
                  <a:ext uri="{FF2B5EF4-FFF2-40B4-BE49-F238E27FC236}">
                    <a16:creationId xmlns:a16="http://schemas.microsoft.com/office/drawing/2014/main" id="{1BB66822-C103-478C-9C49-3769FB5357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74"/>
                <a:ext cx="399" cy="374"/>
                <a:chOff x="0" y="374"/>
                <a:chExt cx="399" cy="374"/>
              </a:xfrm>
            </p:grpSpPr>
            <p:sp>
              <p:nvSpPr>
                <p:cNvPr id="36896" name="Rectangle 25">
                  <a:extLst>
                    <a:ext uri="{FF2B5EF4-FFF2-40B4-BE49-F238E27FC236}">
                      <a16:creationId xmlns:a16="http://schemas.microsoft.com/office/drawing/2014/main" id="{292F3756-6C53-4214-89BE-69B560AC5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i="1">
                      <a:latin typeface="Arial Unicode MS" pitchFamily="34" charset="-128"/>
                      <a:ea typeface="Arial Unicode MS" pitchFamily="34" charset="-128"/>
                    </a:rPr>
                    <a:t>P(x)</a:t>
                  </a:r>
                  <a:endParaRPr lang="en-US" altLang="en-US" sz="2400">
                    <a:latin typeface="Arial Unicode MS" pitchFamily="34" charset="-128"/>
                    <a:ea typeface="Arial Unicode MS" pitchFamily="34" charset="-128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7" name="Rectangle 26">
                  <a:extLst>
                    <a:ext uri="{FF2B5EF4-FFF2-40B4-BE49-F238E27FC236}">
                      <a16:creationId xmlns:a16="http://schemas.microsoft.com/office/drawing/2014/main" id="{9959B7A4-B575-47CE-85E3-053C8ECE27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81" name="Group 27">
                <a:extLst>
                  <a:ext uri="{FF2B5EF4-FFF2-40B4-BE49-F238E27FC236}">
                    <a16:creationId xmlns:a16="http://schemas.microsoft.com/office/drawing/2014/main" id="{462ED9E9-D520-4E50-A8AE-1024109E72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374"/>
                <a:ext cx="365" cy="374"/>
                <a:chOff x="399" y="374"/>
                <a:chExt cx="365" cy="374"/>
              </a:xfrm>
            </p:grpSpPr>
            <p:sp>
              <p:nvSpPr>
                <p:cNvPr id="36894" name="Rectangle 28">
                  <a:extLst>
                    <a:ext uri="{FF2B5EF4-FFF2-40B4-BE49-F238E27FC236}">
                      <a16:creationId xmlns:a16="http://schemas.microsoft.com/office/drawing/2014/main" id="{892FDE7C-56FC-4410-AC14-77254E8B2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.4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5" name="Rectangle 29">
                  <a:extLst>
                    <a:ext uri="{FF2B5EF4-FFF2-40B4-BE49-F238E27FC236}">
                      <a16:creationId xmlns:a16="http://schemas.microsoft.com/office/drawing/2014/main" id="{37C750CB-9423-46BA-8B5B-FC1A408A1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82" name="Group 30">
                <a:extLst>
                  <a:ext uri="{FF2B5EF4-FFF2-40B4-BE49-F238E27FC236}">
                    <a16:creationId xmlns:a16="http://schemas.microsoft.com/office/drawing/2014/main" id="{CCCD4E9D-2463-4270-9B81-6DE7F0424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4" y="374"/>
                <a:ext cx="365" cy="374"/>
                <a:chOff x="764" y="374"/>
                <a:chExt cx="365" cy="374"/>
              </a:xfrm>
            </p:grpSpPr>
            <p:sp>
              <p:nvSpPr>
                <p:cNvPr id="36892" name="Rectangle 31">
                  <a:extLst>
                    <a:ext uri="{FF2B5EF4-FFF2-40B4-BE49-F238E27FC236}">
                      <a16:creationId xmlns:a16="http://schemas.microsoft.com/office/drawing/2014/main" id="{645E3150-E05C-4E9F-B2BD-A31BDB32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.2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3" name="Rectangle 32">
                  <a:extLst>
                    <a:ext uri="{FF2B5EF4-FFF2-40B4-BE49-F238E27FC236}">
                      <a16:creationId xmlns:a16="http://schemas.microsoft.com/office/drawing/2014/main" id="{CA4D8AA3-B11D-45AD-BBB9-AC7699D8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83" name="Group 33">
                <a:extLst>
                  <a:ext uri="{FF2B5EF4-FFF2-40B4-BE49-F238E27FC236}">
                    <a16:creationId xmlns:a16="http://schemas.microsoft.com/office/drawing/2014/main" id="{7EABE47A-5280-4335-A6F2-DE6999073F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9" y="374"/>
                <a:ext cx="365" cy="374"/>
                <a:chOff x="1129" y="374"/>
                <a:chExt cx="365" cy="374"/>
              </a:xfrm>
            </p:grpSpPr>
            <p:sp>
              <p:nvSpPr>
                <p:cNvPr id="36890" name="Rectangle 34">
                  <a:extLst>
                    <a:ext uri="{FF2B5EF4-FFF2-40B4-BE49-F238E27FC236}">
                      <a16:creationId xmlns:a16="http://schemas.microsoft.com/office/drawing/2014/main" id="{70C36E8C-E06B-4B62-8538-FDCD56AB4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.2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1" name="Rectangle 35">
                  <a:extLst>
                    <a:ext uri="{FF2B5EF4-FFF2-40B4-BE49-F238E27FC236}">
                      <a16:creationId xmlns:a16="http://schemas.microsoft.com/office/drawing/2014/main" id="{EB85A6F1-191C-4111-8FDA-405615ADF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84" name="Group 36">
                <a:extLst>
                  <a:ext uri="{FF2B5EF4-FFF2-40B4-BE49-F238E27FC236}">
                    <a16:creationId xmlns:a16="http://schemas.microsoft.com/office/drawing/2014/main" id="{097F1A22-62BC-4F81-8182-32170AB361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4" y="374"/>
                <a:ext cx="365" cy="374"/>
                <a:chOff x="1494" y="374"/>
                <a:chExt cx="365" cy="374"/>
              </a:xfrm>
            </p:grpSpPr>
            <p:sp>
              <p:nvSpPr>
                <p:cNvPr id="36888" name="Rectangle 37">
                  <a:extLst>
                    <a:ext uri="{FF2B5EF4-FFF2-40B4-BE49-F238E27FC236}">
                      <a16:creationId xmlns:a16="http://schemas.microsoft.com/office/drawing/2014/main" id="{17802A38-7B47-4A67-989B-86D6427440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.1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9" name="Rectangle 38">
                  <a:extLst>
                    <a:ext uri="{FF2B5EF4-FFF2-40B4-BE49-F238E27FC236}">
                      <a16:creationId xmlns:a16="http://schemas.microsoft.com/office/drawing/2014/main" id="{CC83F47E-0BA9-47EE-A16F-1AE21F287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36885" name="Group 39">
                <a:extLst>
                  <a:ext uri="{FF2B5EF4-FFF2-40B4-BE49-F238E27FC236}">
                    <a16:creationId xmlns:a16="http://schemas.microsoft.com/office/drawing/2014/main" id="{8D85D096-150C-49BE-BBA9-0279C9A82F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9" y="374"/>
                <a:ext cx="365" cy="374"/>
                <a:chOff x="1859" y="374"/>
                <a:chExt cx="365" cy="374"/>
              </a:xfrm>
            </p:grpSpPr>
            <p:sp>
              <p:nvSpPr>
                <p:cNvPr id="36886" name="Rectangle 40">
                  <a:extLst>
                    <a:ext uri="{FF2B5EF4-FFF2-40B4-BE49-F238E27FC236}">
                      <a16:creationId xmlns:a16="http://schemas.microsoft.com/office/drawing/2014/main" id="{91E893FE-6E2E-47AD-93DD-99354B9A9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</a:rPr>
                    <a:t>.1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7" name="Rectangle 41">
                  <a:extLst>
                    <a:ext uri="{FF2B5EF4-FFF2-40B4-BE49-F238E27FC236}">
                      <a16:creationId xmlns:a16="http://schemas.microsoft.com/office/drawing/2014/main" id="{7DD89655-9A78-4AED-9DEC-005E98B0CA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sp>
          <p:nvSpPr>
            <p:cNvPr id="36873" name="Rectangle 42">
              <a:extLst>
                <a:ext uri="{FF2B5EF4-FFF2-40B4-BE49-F238E27FC236}">
                  <a16:creationId xmlns:a16="http://schemas.microsoft.com/office/drawing/2014/main" id="{BE875669-0BEB-451B-9879-00FA680D9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2230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42827" name="AutoShape 43">
            <a:extLst>
              <a:ext uri="{FF2B5EF4-FFF2-40B4-BE49-F238E27FC236}">
                <a16:creationId xmlns:a16="http://schemas.microsoft.com/office/drawing/2014/main" id="{DFCA844A-BD10-4ACB-AD9A-336A82A1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838200" cy="762000"/>
          </a:xfrm>
          <a:prstGeom prst="flowChartExtra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0" name="Rectangle 44">
            <a:extLst>
              <a:ext uri="{FF2B5EF4-FFF2-40B4-BE49-F238E27FC236}">
                <a16:creationId xmlns:a16="http://schemas.microsoft.com/office/drawing/2014/main" id="{72FE73F6-4059-40AE-A151-9BCAF984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321468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142829" name="Object 45">
            <a:extLst>
              <a:ext uri="{FF2B5EF4-FFF2-40B4-BE49-F238E27FC236}">
                <a16:creationId xmlns:a16="http://schemas.microsoft.com/office/drawing/2014/main" id="{E65A7ACD-A9B9-4673-8C0B-5185E4308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827714"/>
          <a:ext cx="54864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8500" imgH="431800" progId="Equation.3">
                  <p:embed/>
                </p:oleObj>
              </mc:Choice>
              <mc:Fallback>
                <p:oleObj r:id="rId3" imgW="3238500" imgH="431800" progId="Equation.3">
                  <p:embed/>
                  <p:pic>
                    <p:nvPicPr>
                      <p:cNvPr id="1142829" name="Object 45">
                        <a:extLst>
                          <a:ext uri="{FF2B5EF4-FFF2-40B4-BE49-F238E27FC236}">
                            <a16:creationId xmlns:a16="http://schemas.microsoft.com/office/drawing/2014/main" id="{E65A7ACD-A9B9-4673-8C0B-5185E4308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27714"/>
                        <a:ext cx="5486400" cy="7254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4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0AEAE-8469-4F33-80A7-53F2A46D4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533400"/>
            <a:ext cx="8153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Sample Mean is a special case of Expected Value…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776A4FD-6659-4EF6-BB1A-CA51AFAFD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33600"/>
            <a:ext cx="7848600" cy="3810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mean, for a sample of n subjects:   = </a:t>
            </a: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1B776245-3A98-46C8-BA65-85D5E473D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3505201"/>
          <a:ext cx="40640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449" imgH="634725" progId="Equation.3">
                  <p:embed/>
                </p:oleObj>
              </mc:Choice>
              <mc:Fallback>
                <p:oleObj name="Equation" r:id="rId3" imgW="1269449" imgH="634725" progId="Equation.3">
                  <p:embed/>
                  <p:pic>
                    <p:nvPicPr>
                      <p:cNvPr id="38916" name="Object 4">
                        <a:extLst>
                          <a:ext uri="{FF2B5EF4-FFF2-40B4-BE49-F238E27FC236}">
                            <a16:creationId xmlns:a16="http://schemas.microsoft.com/office/drawing/2014/main" id="{1B776245-3A98-46C8-BA65-85D5E473D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505201"/>
                        <a:ext cx="40640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CC4E0118-2434-47F0-943F-1C3A67FD3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1" y="4529139"/>
          <a:ext cx="3794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201" imgH="203024" progId="Equation.3">
                  <p:embed/>
                </p:oleObj>
              </mc:Choice>
              <mc:Fallback>
                <p:oleObj name="Equation" r:id="rId5" imgW="114201" imgH="203024" progId="Equation.3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CC4E0118-2434-47F0-943F-1C3A67FD3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1" y="4529139"/>
                        <a:ext cx="3794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4838" name="Group 6">
            <a:extLst>
              <a:ext uri="{FF2B5EF4-FFF2-40B4-BE49-F238E27FC236}">
                <a16:creationId xmlns:a16="http://schemas.microsoft.com/office/drawing/2014/main" id="{8A8F5547-1259-4723-A560-A4FA7980619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181603"/>
            <a:ext cx="6477000" cy="1516063"/>
            <a:chOff x="720" y="3264"/>
            <a:chExt cx="4080" cy="955"/>
          </a:xfrm>
        </p:grpSpPr>
        <p:sp>
          <p:nvSpPr>
            <p:cNvPr id="38919" name="Text Box 7">
              <a:extLst>
                <a:ext uri="{FF2B5EF4-FFF2-40B4-BE49-F238E27FC236}">
                  <a16:creationId xmlns:a16="http://schemas.microsoft.com/office/drawing/2014/main" id="{D09E44E1-DC2C-49E6-B030-AC0A83394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696"/>
              <a:ext cx="4080" cy="52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The probability (frequency) of each person in the sample is 1/n.</a:t>
              </a:r>
            </a:p>
          </p:txBody>
        </p:sp>
        <p:sp>
          <p:nvSpPr>
            <p:cNvPr id="38920" name="Line 8">
              <a:extLst>
                <a:ext uri="{FF2B5EF4-FFF2-40B4-BE49-F238E27FC236}">
                  <a16:creationId xmlns:a16="http://schemas.microsoft.com/office/drawing/2014/main" id="{DF4BE988-DDE2-41B3-95EA-B9D019669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264"/>
              <a:ext cx="192" cy="4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3DF6050-A457-4196-B3B1-70A72836E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Expected Value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736FC97-C0B6-47BF-AA92-B258DF398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Expected value is an extremely useful concept for good decision-making!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227B71F4-DCA7-43EE-860F-EF5105D28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Joint Probability Distributions</a:t>
            </a:r>
          </a:p>
        </p:txBody>
      </p:sp>
      <p:sp>
        <p:nvSpPr>
          <p:cNvPr id="77827" name="Content Placeholder 4">
            <a:extLst>
              <a:ext uri="{FF2B5EF4-FFF2-40B4-BE49-F238E27FC236}">
                <a16:creationId xmlns:a16="http://schemas.microsoft.com/office/drawing/2014/main" id="{8DC9D3EA-C42E-4E64-BE8B-73E15469746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Outlines</a:t>
            </a:r>
          </a:p>
          <a:p>
            <a:pPr eaLnBrk="1" hangingPunct="1"/>
            <a:r>
              <a:rPr lang="en-US" altLang="en-US" sz="2000" dirty="0"/>
              <a:t>Two Discrete/Continuous Random Variables</a:t>
            </a:r>
          </a:p>
          <a:p>
            <a:pPr lvl="1" eaLnBrk="1" hangingPunct="1"/>
            <a:r>
              <a:rPr lang="en-US" altLang="en-US" sz="2000" dirty="0"/>
              <a:t>Joint Probability Distributions</a:t>
            </a:r>
          </a:p>
          <a:p>
            <a:pPr lvl="1" eaLnBrk="1" hangingPunct="1"/>
            <a:r>
              <a:rPr lang="en-US" altLang="en-US" sz="2000" dirty="0"/>
              <a:t>Marginal Probability Distributions</a:t>
            </a:r>
          </a:p>
          <a:p>
            <a:pPr lvl="1" eaLnBrk="1" hangingPunct="1"/>
            <a:r>
              <a:rPr lang="en-US" altLang="en-US" sz="2000" dirty="0"/>
              <a:t>Conditional Probability Distributions</a:t>
            </a:r>
          </a:p>
          <a:p>
            <a:pPr lvl="1" eaLnBrk="1" hangingPunct="1"/>
            <a:r>
              <a:rPr lang="en-US" altLang="en-US" sz="2000" dirty="0"/>
              <a:t>Independence</a:t>
            </a:r>
          </a:p>
          <a:p>
            <a:pPr eaLnBrk="1" hangingPunct="1"/>
            <a:r>
              <a:rPr lang="en-US" altLang="en-US" sz="2000" dirty="0"/>
              <a:t>Multiple Discrete/Continuous Random Variables</a:t>
            </a:r>
          </a:p>
          <a:p>
            <a:pPr lvl="1" eaLnBrk="1" hangingPunct="1"/>
            <a:r>
              <a:rPr lang="en-US" altLang="en-US" sz="2000" dirty="0"/>
              <a:t>Joint Probability Distributions</a:t>
            </a:r>
          </a:p>
          <a:p>
            <a:pPr lvl="1" eaLnBrk="1" hangingPunct="1"/>
            <a:r>
              <a:rPr lang="en-US" altLang="en-US" sz="2000" dirty="0"/>
              <a:t>Multinomial Probability Distribution</a:t>
            </a:r>
          </a:p>
          <a:p>
            <a:pPr eaLnBrk="1" hangingPunct="1"/>
            <a:r>
              <a:rPr lang="en-US" altLang="en-US" sz="2000" dirty="0"/>
              <a:t>Covariance and Correlation</a:t>
            </a:r>
          </a:p>
          <a:p>
            <a:pPr eaLnBrk="1" hangingPunct="1"/>
            <a:r>
              <a:rPr lang="en-US" altLang="en-US" sz="2000" dirty="0"/>
              <a:t>Bivariate Normal Distribution</a:t>
            </a:r>
          </a:p>
          <a:p>
            <a:pPr eaLnBrk="1" hangingPunct="1"/>
            <a:r>
              <a:rPr lang="en-US" altLang="en-US" sz="2000" dirty="0"/>
              <a:t>Linear Combination of random variables</a:t>
            </a: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CCBFC9A-CCF4-4A42-BBF3-A77D22586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Joint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D446-7DF0-40CE-AD1D-3675D63A4D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sz="2400" dirty="0"/>
              <a:t>In general, if </a:t>
            </a:r>
            <a:r>
              <a:rPr lang="en-US" sz="2400" i="1" dirty="0"/>
              <a:t>X and Y are two random variables, the probability distribution that defines </a:t>
            </a:r>
            <a:r>
              <a:rPr lang="en-US" sz="2400" dirty="0"/>
              <a:t>their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simultaneous behavior </a:t>
            </a:r>
            <a:r>
              <a:rPr lang="en-US" sz="2400" dirty="0"/>
              <a:t>is called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joint probability distribution</a:t>
            </a:r>
            <a:r>
              <a:rPr lang="en-US" sz="2400" b="1" dirty="0"/>
              <a:t>.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For example: </a:t>
            </a:r>
            <a:r>
              <a:rPr lang="en-US" sz="2400" i="1" dirty="0"/>
              <a:t>X : the length of one dimension </a:t>
            </a:r>
            <a:r>
              <a:rPr lang="en-US" sz="2400" dirty="0"/>
              <a:t>of an injection-molded part, and </a:t>
            </a:r>
            <a:r>
              <a:rPr lang="en-US" sz="2400" i="1" dirty="0"/>
              <a:t>Y : the </a:t>
            </a:r>
            <a:r>
              <a:rPr lang="en-US" sz="2400" dirty="0"/>
              <a:t>length of another dimension. We might be interested in 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sz="2400" i="1" dirty="0"/>
              <a:t>P(2.95 </a:t>
            </a:r>
            <a:r>
              <a:rPr lang="en-US" sz="2400" i="1" dirty="0">
                <a:sym typeface="Symbol"/>
              </a:rPr>
              <a:t></a:t>
            </a:r>
            <a:r>
              <a:rPr lang="en-US" sz="2400" i="1" dirty="0"/>
              <a:t> X </a:t>
            </a:r>
            <a:r>
              <a:rPr lang="en-US" sz="2400" i="1" dirty="0">
                <a:sym typeface="Symbol"/>
              </a:rPr>
              <a:t></a:t>
            </a:r>
            <a:r>
              <a:rPr lang="en-US" sz="2400" i="1" dirty="0"/>
              <a:t> 3.05 and 7.60 </a:t>
            </a:r>
            <a:r>
              <a:rPr lang="en-US" sz="2400" i="1" dirty="0">
                <a:sym typeface="Symbol"/>
              </a:rPr>
              <a:t></a:t>
            </a:r>
            <a:r>
              <a:rPr lang="en-US" sz="2400" i="1" dirty="0"/>
              <a:t> Y </a:t>
            </a:r>
            <a:r>
              <a:rPr lang="en-US" sz="2400" i="1" dirty="0">
                <a:sym typeface="Symbol"/>
              </a:rPr>
              <a:t></a:t>
            </a:r>
            <a:r>
              <a:rPr lang="en-US" sz="2400" i="1" dirty="0"/>
              <a:t> 7.80).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558</Words>
  <Application>Microsoft Office PowerPoint</Application>
  <PresentationFormat>Widescreen</PresentationFormat>
  <Paragraphs>112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Tahoma</vt:lpstr>
      <vt:lpstr>Times New Roman</vt:lpstr>
      <vt:lpstr>Tw Cen MT</vt:lpstr>
      <vt:lpstr>Wingdings</vt:lpstr>
      <vt:lpstr>Office Theme</vt:lpstr>
      <vt:lpstr>Equation</vt:lpstr>
      <vt:lpstr>Equation.3</vt:lpstr>
      <vt:lpstr>Expected Value and Variance </vt:lpstr>
      <vt:lpstr>Expected value of a random variable </vt:lpstr>
      <vt:lpstr>Expected value, formally</vt:lpstr>
      <vt:lpstr>Symbol Interlude</vt:lpstr>
      <vt:lpstr>Example: expected value</vt:lpstr>
      <vt:lpstr>Sample Mean is a special case of Expected Value…</vt:lpstr>
      <vt:lpstr>Expected Value</vt:lpstr>
      <vt:lpstr>Joint Probability Distributions</vt:lpstr>
      <vt:lpstr>Joint Probability Distributions</vt:lpstr>
      <vt:lpstr>Two Discrete Random Variables</vt:lpstr>
      <vt:lpstr>Joint Probability Distributions</vt:lpstr>
      <vt:lpstr>Marginal Probability Distributions</vt:lpstr>
      <vt:lpstr>Marginal Probability Distributions</vt:lpstr>
      <vt:lpstr>Conditional Probability Distributions</vt:lpstr>
      <vt:lpstr>Conditional Mean and Variance</vt:lpstr>
      <vt:lpstr>Conditional Mean and Variance</vt:lpstr>
      <vt:lpstr>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Rahman</dc:creator>
  <cp:lastModifiedBy>Dr.Vithya Ganesan</cp:lastModifiedBy>
  <cp:revision>3</cp:revision>
  <dcterms:created xsi:type="dcterms:W3CDTF">2020-12-09T09:21:30Z</dcterms:created>
  <dcterms:modified xsi:type="dcterms:W3CDTF">2021-02-14T14:31:05Z</dcterms:modified>
</cp:coreProperties>
</file>