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7" r:id="rId5"/>
    <p:sldId id="288" r:id="rId6"/>
    <p:sldId id="290" r:id="rId7"/>
    <p:sldId id="279" r:id="rId8"/>
    <p:sldId id="280" r:id="rId9"/>
    <p:sldId id="278" r:id="rId10"/>
    <p:sldId id="284" r:id="rId11"/>
    <p:sldId id="281" r:id="rId12"/>
    <p:sldId id="286" r:id="rId13"/>
    <p:sldId id="282" r:id="rId14"/>
    <p:sldId id="291" r:id="rId15"/>
    <p:sldId id="292" r:id="rId16"/>
    <p:sldId id="293" r:id="rId17"/>
    <p:sldId id="294"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E56B-089F-437D-9CF1-758F74AF7A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07BA8-DAD7-458C-A454-D1CF7FA576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F96C32-11B4-4AEE-8546-4BD559A154BD}"/>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5" name="Footer Placeholder 4">
            <a:extLst>
              <a:ext uri="{FF2B5EF4-FFF2-40B4-BE49-F238E27FC236}">
                <a16:creationId xmlns:a16="http://schemas.microsoft.com/office/drawing/2014/main" id="{4FEBF720-2B84-4593-9B66-DCD47F8B5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F5AC9-96A1-4C98-B68C-13282153B8BA}"/>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336691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C302-64AE-4CD5-B663-A6F3DDDFD7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C59BB-6B07-4447-9939-9BA7C56F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E003E-12A2-48B7-87B4-F4B2849D624F}"/>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5" name="Footer Placeholder 4">
            <a:extLst>
              <a:ext uri="{FF2B5EF4-FFF2-40B4-BE49-F238E27FC236}">
                <a16:creationId xmlns:a16="http://schemas.microsoft.com/office/drawing/2014/main" id="{57AF0271-01A7-4884-B8F3-CF2633729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9B723-11F6-4E0D-A387-1A40841E9407}"/>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107374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B7BC7-BD6F-44DB-8E12-398102E84A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1717A1-FEAA-4BF8-8051-3AE50B2D0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9CF11-3528-479E-87B6-297C4689C367}"/>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5" name="Footer Placeholder 4">
            <a:extLst>
              <a:ext uri="{FF2B5EF4-FFF2-40B4-BE49-F238E27FC236}">
                <a16:creationId xmlns:a16="http://schemas.microsoft.com/office/drawing/2014/main" id="{ABA4006C-816C-469B-81DB-E2439D409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CC2CE-FF5A-4D13-BB60-A531939D3D62}"/>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13059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0799-F549-4CC6-B655-3E57193A7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91DC1-69F8-45FD-B726-9D64D7BBF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C3004-0D17-4D74-9190-AEDCD823111C}"/>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5" name="Footer Placeholder 4">
            <a:extLst>
              <a:ext uri="{FF2B5EF4-FFF2-40B4-BE49-F238E27FC236}">
                <a16:creationId xmlns:a16="http://schemas.microsoft.com/office/drawing/2014/main" id="{7109EB08-0550-4C20-A87E-B8CE5F2E6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349C8-EB83-4BFD-8130-B2CC9138D132}"/>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95772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1F8C-0BE4-42ED-B316-897ABEA2A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E3C414-FBE4-4D43-95D4-2A89118F6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1498C-7017-44AF-B4B6-1DE2F7C33F34}"/>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5" name="Footer Placeholder 4">
            <a:extLst>
              <a:ext uri="{FF2B5EF4-FFF2-40B4-BE49-F238E27FC236}">
                <a16:creationId xmlns:a16="http://schemas.microsoft.com/office/drawing/2014/main" id="{0E6D6861-72E8-4565-A8ED-18E9718D3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E5C7F-0311-409F-AB41-0324A4A0E488}"/>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403162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0EEB-9141-4FC6-BCDC-6CF4E9418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A6517-5CF9-4F3F-82C4-E05040010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197A9D-6842-4643-9A84-0D51535B5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DC606-0F8B-4B11-980C-DA5978E9C858}"/>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6" name="Footer Placeholder 5">
            <a:extLst>
              <a:ext uri="{FF2B5EF4-FFF2-40B4-BE49-F238E27FC236}">
                <a16:creationId xmlns:a16="http://schemas.microsoft.com/office/drawing/2014/main" id="{D7EA181D-E454-44E4-82EA-233A765FC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7A69C-DF4B-49C2-925C-A818EE169493}"/>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217029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04FD-BB3F-4247-9DFF-6374351DF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D6040-7608-45D5-8D71-BDDE40CE2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4855CE-5C58-4E7C-A2BF-EF7C50B58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B1BD9-2DDF-49E3-8D66-A60776360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5A08F-E327-4820-9A48-948FB6BD83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3F0F0D-A634-4FEA-8497-E69EEAF66CCE}"/>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8" name="Footer Placeholder 7">
            <a:extLst>
              <a:ext uri="{FF2B5EF4-FFF2-40B4-BE49-F238E27FC236}">
                <a16:creationId xmlns:a16="http://schemas.microsoft.com/office/drawing/2014/main" id="{69A84C72-FF93-4A6F-AB6F-995AE7AEA5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E790B-A753-4130-96C8-567073ECE241}"/>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23093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3D48-D856-4383-9A61-AB2EB45DED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04C08C-A181-4053-A58F-16E41391AFA2}"/>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4" name="Footer Placeholder 3">
            <a:extLst>
              <a:ext uri="{FF2B5EF4-FFF2-40B4-BE49-F238E27FC236}">
                <a16:creationId xmlns:a16="http://schemas.microsoft.com/office/drawing/2014/main" id="{863B27A4-B54D-41FE-BC5A-8C53667BD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B8E48-2A72-4E78-A723-95DAF1B3BE48}"/>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350992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D099E5-5143-4C6B-A62C-DCDC519A74E4}"/>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3" name="Footer Placeholder 2">
            <a:extLst>
              <a:ext uri="{FF2B5EF4-FFF2-40B4-BE49-F238E27FC236}">
                <a16:creationId xmlns:a16="http://schemas.microsoft.com/office/drawing/2014/main" id="{91E3B779-23BA-49AF-9322-B8DF26653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FF494-B44A-47CA-8E36-D1E1E63A3063}"/>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60031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D46E-B41D-49EF-9AE8-FA7F3529F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EAF42C-68A0-4C53-829C-60329A651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D7A743-1BE8-481C-9DDB-EBCCF7B11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890F7-F797-4470-BED4-0BAAA06A1CA6}"/>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6" name="Footer Placeholder 5">
            <a:extLst>
              <a:ext uri="{FF2B5EF4-FFF2-40B4-BE49-F238E27FC236}">
                <a16:creationId xmlns:a16="http://schemas.microsoft.com/office/drawing/2014/main" id="{ABF743A0-D560-4216-BE58-DF0C735AA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A8FB1-51F1-400C-8A84-26125ACDB172}"/>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127237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FC41-36AD-47FF-83D6-DB967AA65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F47DDD-0970-4073-A5FC-53CC41353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DD8D50-865B-435F-8A10-FB787CAAA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10E82-DBCB-4A16-8536-AB79FD0FDAC2}"/>
              </a:ext>
            </a:extLst>
          </p:cNvPr>
          <p:cNvSpPr>
            <a:spLocks noGrp="1"/>
          </p:cNvSpPr>
          <p:nvPr>
            <p:ph type="dt" sz="half" idx="10"/>
          </p:nvPr>
        </p:nvSpPr>
        <p:spPr/>
        <p:txBody>
          <a:bodyPr/>
          <a:lstStyle/>
          <a:p>
            <a:fld id="{67F900E6-9C02-4D3D-B820-7608F88A3F6A}" type="datetimeFigureOut">
              <a:rPr lang="en-US" smtClean="0"/>
              <a:t>2/14/2021</a:t>
            </a:fld>
            <a:endParaRPr lang="en-US"/>
          </a:p>
        </p:txBody>
      </p:sp>
      <p:sp>
        <p:nvSpPr>
          <p:cNvPr id="6" name="Footer Placeholder 5">
            <a:extLst>
              <a:ext uri="{FF2B5EF4-FFF2-40B4-BE49-F238E27FC236}">
                <a16:creationId xmlns:a16="http://schemas.microsoft.com/office/drawing/2014/main" id="{2C0CB946-0735-4090-8FD9-A68FDC942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0B7B1-BE6B-4E38-A00C-EDEE8EE3457F}"/>
              </a:ext>
            </a:extLst>
          </p:cNvPr>
          <p:cNvSpPr>
            <a:spLocks noGrp="1"/>
          </p:cNvSpPr>
          <p:nvPr>
            <p:ph type="sldNum" sz="quarter" idx="12"/>
          </p:nvPr>
        </p:nvSpPr>
        <p:spPr/>
        <p:txBody>
          <a:bodyPr/>
          <a:lstStyle/>
          <a:p>
            <a:fld id="{6AFD62D1-CCF1-441F-934A-61D7803196E0}" type="slidenum">
              <a:rPr lang="en-US" smtClean="0"/>
              <a:t>‹#›</a:t>
            </a:fld>
            <a:endParaRPr lang="en-US"/>
          </a:p>
        </p:txBody>
      </p:sp>
    </p:spTree>
    <p:extLst>
      <p:ext uri="{BB962C8B-B14F-4D97-AF65-F5344CB8AC3E}">
        <p14:creationId xmlns:p14="http://schemas.microsoft.com/office/powerpoint/2010/main" val="416583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CBB2F-D3B6-4FE4-92CD-3EE74D1B5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B7195-6A6B-4CD9-A139-2F7F22BBB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6B6D6-7247-459E-B9C8-12F1E972B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900E6-9C02-4D3D-B820-7608F88A3F6A}" type="datetimeFigureOut">
              <a:rPr lang="en-US" smtClean="0"/>
              <a:t>2/14/2021</a:t>
            </a:fld>
            <a:endParaRPr lang="en-US"/>
          </a:p>
        </p:txBody>
      </p:sp>
      <p:sp>
        <p:nvSpPr>
          <p:cNvPr id="5" name="Footer Placeholder 4">
            <a:extLst>
              <a:ext uri="{FF2B5EF4-FFF2-40B4-BE49-F238E27FC236}">
                <a16:creationId xmlns:a16="http://schemas.microsoft.com/office/drawing/2014/main" id="{5CD2A4FF-A495-4BC6-9640-D631505A8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5EE9CA-694F-44F7-938B-0EA5CA231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D62D1-CCF1-441F-934A-61D7803196E0}" type="slidenum">
              <a:rPr lang="en-US" smtClean="0"/>
              <a:t>‹#›</a:t>
            </a:fld>
            <a:endParaRPr lang="en-US"/>
          </a:p>
        </p:txBody>
      </p:sp>
    </p:spTree>
    <p:extLst>
      <p:ext uri="{BB962C8B-B14F-4D97-AF65-F5344CB8AC3E}">
        <p14:creationId xmlns:p14="http://schemas.microsoft.com/office/powerpoint/2010/main" val="377205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6F92-5E11-4983-B680-53708B46120C}"/>
              </a:ext>
            </a:extLst>
          </p:cNvPr>
          <p:cNvSpPr>
            <a:spLocks noGrp="1"/>
          </p:cNvSpPr>
          <p:nvPr>
            <p:ph type="ctrTitle"/>
          </p:nvPr>
        </p:nvSpPr>
        <p:spPr/>
        <p:txBody>
          <a:bodyPr/>
          <a:lstStyle/>
          <a:p>
            <a:r>
              <a:rPr lang="en-IN" dirty="0"/>
              <a:t>Session-16</a:t>
            </a:r>
            <a:endParaRPr lang="en-US" dirty="0"/>
          </a:p>
        </p:txBody>
      </p:sp>
      <p:sp>
        <p:nvSpPr>
          <p:cNvPr id="3" name="Subtitle 2">
            <a:extLst>
              <a:ext uri="{FF2B5EF4-FFF2-40B4-BE49-F238E27FC236}">
                <a16:creationId xmlns:a16="http://schemas.microsoft.com/office/drawing/2014/main" id="{3E71FC54-1C62-40AE-9BBA-00204256D236}"/>
              </a:ext>
            </a:extLst>
          </p:cNvPr>
          <p:cNvSpPr>
            <a:spLocks noGrp="1"/>
          </p:cNvSpPr>
          <p:nvPr>
            <p:ph type="subTitle"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properties of covariance, Correlation of two random variables</a:t>
            </a:r>
            <a:endParaRPr lang="en-US" dirty="0"/>
          </a:p>
        </p:txBody>
      </p:sp>
    </p:spTree>
    <p:extLst>
      <p:ext uri="{BB962C8B-B14F-4D97-AF65-F5344CB8AC3E}">
        <p14:creationId xmlns:p14="http://schemas.microsoft.com/office/powerpoint/2010/main" val="384128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8870-DD79-4A24-ADAB-2806A6ED313B}"/>
              </a:ext>
            </a:extLst>
          </p:cNvPr>
          <p:cNvSpPr>
            <a:spLocks noGrp="1"/>
          </p:cNvSpPr>
          <p:nvPr>
            <p:ph type="title"/>
          </p:nvPr>
        </p:nvSpPr>
        <p:spPr/>
        <p:txBody>
          <a:bodyPr/>
          <a:lstStyle/>
          <a:p>
            <a:r>
              <a:rPr lang="en-IN" b="1" i="0" dirty="0">
                <a:solidFill>
                  <a:srgbClr val="292929"/>
                </a:solidFill>
                <a:effectLst/>
                <a:latin typeface="charter"/>
              </a:rPr>
              <a:t>What is Correlation?</a:t>
            </a:r>
            <a:endParaRPr lang="en-IN" dirty="0"/>
          </a:p>
        </p:txBody>
      </p:sp>
      <p:sp>
        <p:nvSpPr>
          <p:cNvPr id="3" name="Content Placeholder 2">
            <a:extLst>
              <a:ext uri="{FF2B5EF4-FFF2-40B4-BE49-F238E27FC236}">
                <a16:creationId xmlns:a16="http://schemas.microsoft.com/office/drawing/2014/main" id="{57429804-5CA8-4DA9-B12D-1B6861C67F16}"/>
              </a:ext>
            </a:extLst>
          </p:cNvPr>
          <p:cNvSpPr>
            <a:spLocks noGrp="1"/>
          </p:cNvSpPr>
          <p:nvPr>
            <p:ph idx="1"/>
          </p:nvPr>
        </p:nvSpPr>
        <p:spPr/>
        <p:txBody>
          <a:bodyPr>
            <a:normAutofit fontScale="92500" lnSpcReduction="10000"/>
          </a:bodyPr>
          <a:lstStyle/>
          <a:p>
            <a:pPr algn="l"/>
            <a:r>
              <a:rPr lang="en-US" b="0" i="0" dirty="0">
                <a:solidFill>
                  <a:srgbClr val="292929"/>
                </a:solidFill>
                <a:effectLst/>
                <a:latin typeface="charter"/>
              </a:rPr>
              <a:t>For example: Sales might increase if lot of money is spent on product marketing.</a:t>
            </a:r>
          </a:p>
          <a:p>
            <a:pPr algn="l"/>
            <a:r>
              <a:rPr lang="en-US" b="1" i="0" dirty="0">
                <a:solidFill>
                  <a:srgbClr val="292929"/>
                </a:solidFill>
                <a:effectLst/>
                <a:latin typeface="charter"/>
              </a:rPr>
              <a:t>Why it is useful?</a:t>
            </a:r>
            <a:endParaRPr lang="en-US" b="0" i="0" dirty="0">
              <a:solidFill>
                <a:srgbClr val="292929"/>
              </a:solidFill>
              <a:effectLst/>
              <a:latin typeface="charter"/>
            </a:endParaRPr>
          </a:p>
          <a:p>
            <a:pPr algn="l"/>
            <a:r>
              <a:rPr lang="en-US" b="0" i="0" dirty="0">
                <a:solidFill>
                  <a:srgbClr val="292929"/>
                </a:solidFill>
                <a:effectLst/>
                <a:latin typeface="charter"/>
              </a:rPr>
              <a:t>1. If two variables are closely correlated, then we can predict one variable from the other.</a:t>
            </a:r>
          </a:p>
          <a:p>
            <a:pPr algn="l"/>
            <a:r>
              <a:rPr lang="en-US" b="0" i="0" dirty="0">
                <a:solidFill>
                  <a:srgbClr val="292929"/>
                </a:solidFill>
                <a:effectLst/>
                <a:latin typeface="charter"/>
              </a:rPr>
              <a:t>2. Correlation plays a vital role in locating the important variables on which other variables depend.</a:t>
            </a:r>
          </a:p>
          <a:p>
            <a:pPr algn="l"/>
            <a:r>
              <a:rPr lang="en-US" b="0" i="0" dirty="0">
                <a:solidFill>
                  <a:srgbClr val="292929"/>
                </a:solidFill>
                <a:effectLst/>
                <a:latin typeface="charter"/>
              </a:rPr>
              <a:t>3. It’s used as the foundation for various modeling techniques.</a:t>
            </a:r>
          </a:p>
          <a:p>
            <a:pPr algn="l"/>
            <a:r>
              <a:rPr lang="en-US" b="0" i="0" dirty="0">
                <a:solidFill>
                  <a:srgbClr val="292929"/>
                </a:solidFill>
                <a:effectLst/>
                <a:latin typeface="charter"/>
              </a:rPr>
              <a:t>4. Proper correlation analysis leads to better understanding of data.</a:t>
            </a:r>
          </a:p>
          <a:p>
            <a:pPr algn="l"/>
            <a:r>
              <a:rPr lang="en-US" b="0" i="0" dirty="0">
                <a:solidFill>
                  <a:srgbClr val="292929"/>
                </a:solidFill>
                <a:effectLst/>
                <a:latin typeface="charter"/>
              </a:rPr>
              <a:t>5. Correlation contribute towards the understanding of causal relationship(if any).</a:t>
            </a:r>
          </a:p>
          <a:p>
            <a:endParaRPr lang="en-IN" dirty="0"/>
          </a:p>
        </p:txBody>
      </p:sp>
    </p:spTree>
    <p:extLst>
      <p:ext uri="{BB962C8B-B14F-4D97-AF65-F5344CB8AC3E}">
        <p14:creationId xmlns:p14="http://schemas.microsoft.com/office/powerpoint/2010/main" val="9216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1959017" y="260796"/>
            <a:ext cx="9793145" cy="86946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a:solidFill>
                  <a:srgbClr val="000000"/>
                </a:solidFill>
                <a:latin typeface="Arial"/>
                <a:ea typeface="DejaVu Sans"/>
              </a:rPr>
              <a:t>Corelation</a:t>
            </a:r>
            <a:endParaRPr lang="en-IN" sz="5321" spc="-1">
              <a:latin typeface="Arial"/>
            </a:endParaRPr>
          </a:p>
        </p:txBody>
      </p:sp>
      <p:sp>
        <p:nvSpPr>
          <p:cNvPr id="353" name="CustomShape 2"/>
          <p:cNvSpPr/>
          <p:nvPr/>
        </p:nvSpPr>
        <p:spPr>
          <a:xfrm>
            <a:off x="1915479" y="1552575"/>
            <a:ext cx="9662964" cy="4026466"/>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522461" indent="-390539">
              <a:spcBef>
                <a:spcPts val="1714"/>
              </a:spcBef>
              <a:buClr>
                <a:srgbClr val="000000"/>
              </a:buClr>
              <a:buSzPct val="45000"/>
              <a:buFont typeface="Wingdings" charset="2"/>
              <a:buChar char=""/>
            </a:pPr>
            <a:r>
              <a:rPr lang="en-IN" sz="3870" spc="-1" dirty="0">
                <a:solidFill>
                  <a:srgbClr val="000000"/>
                </a:solidFill>
                <a:latin typeface="Arial"/>
                <a:ea typeface="DejaVu Sans"/>
              </a:rPr>
              <a:t>Correlation analysis is a method of statistical evaluation used to study the strength of a relationship between two, numerically measured, continuous variables.</a:t>
            </a:r>
            <a:endParaRPr lang="en-IN" sz="3870" spc="-1" dirty="0">
              <a:latin typeface="Arial"/>
            </a:endParaRPr>
          </a:p>
          <a:p>
            <a:pPr marL="522461" indent="-390539">
              <a:spcBef>
                <a:spcPts val="1714"/>
              </a:spcBef>
              <a:buClr>
                <a:srgbClr val="000000"/>
              </a:buClr>
              <a:buSzPct val="45000"/>
              <a:buFont typeface="Wingdings" charset="2"/>
              <a:buChar char=""/>
            </a:pPr>
            <a:r>
              <a:rPr lang="en-IN" sz="3870" spc="-1" dirty="0">
                <a:solidFill>
                  <a:srgbClr val="000000"/>
                </a:solidFill>
                <a:latin typeface="Arial"/>
                <a:ea typeface="DejaVu Sans"/>
              </a:rPr>
              <a:t>It not only shows the kind of relation (in terms of direction) but also how strong the relationship is. Thus, we can say the correlation values have standardized notions, whereas the covariance values are not standardized and cannot be used to compare how strong or weak the relationship is because the magnitude has no direct significance. It can assume values from -1 to +1. </a:t>
            </a:r>
            <a:endParaRPr lang="en-IN" sz="3870" spc="-1" dirty="0">
              <a:latin typeface="Arial"/>
            </a:endParaRPr>
          </a:p>
          <a:p>
            <a:pPr marL="522461" indent="-390539">
              <a:spcBef>
                <a:spcPts val="1714"/>
              </a:spcBef>
              <a:buClr>
                <a:srgbClr val="000000"/>
              </a:buClr>
              <a:buSzPct val="45000"/>
              <a:buFont typeface="Wingdings" charset="2"/>
              <a:buChar char=""/>
            </a:pPr>
            <a:r>
              <a:rPr lang="en-IN" sz="3870" spc="-1" dirty="0">
                <a:solidFill>
                  <a:srgbClr val="000000"/>
                </a:solidFill>
                <a:latin typeface="Arial"/>
                <a:ea typeface="DejaVu Sans"/>
              </a:rPr>
              <a:t>To determine whether the covariance of the two variables is large or small, we need to assess it relative to the standard deviations of the two variables. </a:t>
            </a:r>
            <a:endParaRPr lang="en-IN" sz="387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01D8-A6CB-4383-BE11-D16051910A5F}"/>
              </a:ext>
            </a:extLst>
          </p:cNvPr>
          <p:cNvSpPr>
            <a:spLocks noGrp="1"/>
          </p:cNvSpPr>
          <p:nvPr>
            <p:ph type="title"/>
          </p:nvPr>
        </p:nvSpPr>
        <p:spPr/>
        <p:txBody>
          <a:bodyPr/>
          <a:lstStyle/>
          <a:p>
            <a:r>
              <a:rPr lang="en-US" b="0" i="0" dirty="0">
                <a:solidFill>
                  <a:srgbClr val="292929"/>
                </a:solidFill>
                <a:effectLst/>
                <a:latin typeface="charter"/>
              </a:rPr>
              <a:t>Correlation</a:t>
            </a:r>
            <a:endParaRPr lang="en-IN" dirty="0"/>
          </a:p>
        </p:txBody>
      </p:sp>
      <p:sp>
        <p:nvSpPr>
          <p:cNvPr id="3" name="Content Placeholder 2">
            <a:extLst>
              <a:ext uri="{FF2B5EF4-FFF2-40B4-BE49-F238E27FC236}">
                <a16:creationId xmlns:a16="http://schemas.microsoft.com/office/drawing/2014/main" id="{1D109F16-7F34-403C-9CC0-3FED52A9C1C5}"/>
              </a:ext>
            </a:extLst>
          </p:cNvPr>
          <p:cNvSpPr>
            <a:spLocks noGrp="1"/>
          </p:cNvSpPr>
          <p:nvPr>
            <p:ph idx="1"/>
          </p:nvPr>
        </p:nvSpPr>
        <p:spPr/>
        <p:txBody>
          <a:bodyPr/>
          <a:lstStyle/>
          <a:p>
            <a:r>
              <a:rPr lang="en-US" b="0" i="0" dirty="0">
                <a:solidFill>
                  <a:srgbClr val="292929"/>
                </a:solidFill>
                <a:effectLst/>
                <a:latin typeface="charter"/>
              </a:rPr>
              <a:t>Correlation, statistical technique which determines how one variables moves/changes in relation with the other variable. </a:t>
            </a:r>
          </a:p>
          <a:p>
            <a:r>
              <a:rPr lang="en-US" b="0" i="0" dirty="0">
                <a:solidFill>
                  <a:srgbClr val="292929"/>
                </a:solidFill>
                <a:effectLst/>
                <a:latin typeface="charter"/>
              </a:rPr>
              <a:t>It gives us the idea about the degree of the relationship of the two variables.</a:t>
            </a:r>
          </a:p>
          <a:p>
            <a:r>
              <a:rPr lang="en-US" b="0" i="0" dirty="0">
                <a:solidFill>
                  <a:srgbClr val="292929"/>
                </a:solidFill>
                <a:effectLst/>
                <a:latin typeface="charter"/>
              </a:rPr>
              <a:t> It’s a bi-variate analysis measure which describes the association between different variables. </a:t>
            </a:r>
          </a:p>
          <a:p>
            <a:r>
              <a:rPr lang="en-US" b="0" i="0" dirty="0">
                <a:solidFill>
                  <a:srgbClr val="292929"/>
                </a:solidFill>
                <a:effectLst/>
                <a:latin typeface="charter"/>
              </a:rPr>
              <a:t>In most of the business it’s useful to express one subject in terms of its relationship with others.</a:t>
            </a:r>
            <a:endParaRPr lang="en-IN" dirty="0"/>
          </a:p>
        </p:txBody>
      </p:sp>
    </p:spTree>
    <p:extLst>
      <p:ext uri="{BB962C8B-B14F-4D97-AF65-F5344CB8AC3E}">
        <p14:creationId xmlns:p14="http://schemas.microsoft.com/office/powerpoint/2010/main" val="413800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1959017" y="260796"/>
            <a:ext cx="9793145" cy="112982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a:solidFill>
                  <a:srgbClr val="000000"/>
                </a:solidFill>
                <a:latin typeface="Arial"/>
                <a:ea typeface="DejaVu Sans"/>
              </a:rPr>
              <a:t>Cont...</a:t>
            </a:r>
            <a:endParaRPr lang="en-IN" sz="5321" spc="-1">
              <a:latin typeface="Arial"/>
            </a:endParaRPr>
          </a:p>
        </p:txBody>
      </p:sp>
      <p:pic>
        <p:nvPicPr>
          <p:cNvPr id="355" name="Picture 354"/>
          <p:cNvPicPr/>
          <p:nvPr/>
        </p:nvPicPr>
        <p:blipFill>
          <a:blip r:embed="rId2"/>
          <a:stretch/>
        </p:blipFill>
        <p:spPr>
          <a:xfrm>
            <a:off x="2513699" y="1772893"/>
            <a:ext cx="8464781" cy="4548046"/>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DAB-6FAB-4FFD-AF02-80B7853AF6D1}"/>
              </a:ext>
            </a:extLst>
          </p:cNvPr>
          <p:cNvSpPr>
            <a:spLocks noGrp="1"/>
          </p:cNvSpPr>
          <p:nvPr>
            <p:ph type="title"/>
          </p:nvPr>
        </p:nvSpPr>
        <p:spPr/>
        <p:txBody>
          <a:bodyPr/>
          <a:lstStyle/>
          <a:p>
            <a:r>
              <a:rPr lang="en-IN" dirty="0"/>
              <a:t>Correlation coefficient</a:t>
            </a:r>
          </a:p>
        </p:txBody>
      </p:sp>
      <p:sp>
        <p:nvSpPr>
          <p:cNvPr id="3" name="Content Placeholder 2">
            <a:extLst>
              <a:ext uri="{FF2B5EF4-FFF2-40B4-BE49-F238E27FC236}">
                <a16:creationId xmlns:a16="http://schemas.microsoft.com/office/drawing/2014/main" id="{9F2F20F1-A21C-40C8-832B-4FAEB098921D}"/>
              </a:ext>
            </a:extLst>
          </p:cNvPr>
          <p:cNvSpPr>
            <a:spLocks noGrp="1"/>
          </p:cNvSpPr>
          <p:nvPr>
            <p:ph idx="1"/>
          </p:nvPr>
        </p:nvSpPr>
        <p:spPr/>
        <p:txBody>
          <a:bodyPr/>
          <a:lstStyle/>
          <a:p>
            <a:r>
              <a:rPr lang="en-US" b="0" i="1" dirty="0">
                <a:solidFill>
                  <a:srgbClr val="292929"/>
                </a:solidFill>
                <a:effectLst/>
                <a:latin typeface="charter"/>
              </a:rPr>
              <a:t>COV</a:t>
            </a:r>
            <a:r>
              <a:rPr lang="en-US" b="0" i="0" dirty="0">
                <a:solidFill>
                  <a:srgbClr val="292929"/>
                </a:solidFill>
                <a:effectLst/>
                <a:latin typeface="charter"/>
              </a:rPr>
              <a:t>(</a:t>
            </a:r>
            <a:r>
              <a:rPr lang="en-US" b="0" i="1" dirty="0">
                <a:solidFill>
                  <a:srgbClr val="292929"/>
                </a:solidFill>
                <a:effectLst/>
                <a:latin typeface="charter"/>
              </a:rPr>
              <a:t>x, y</a:t>
            </a:r>
            <a:r>
              <a:rPr lang="en-US" b="0" i="0" dirty="0">
                <a:solidFill>
                  <a:srgbClr val="292929"/>
                </a:solidFill>
                <a:effectLst/>
                <a:latin typeface="charter"/>
              </a:rPr>
              <a:t>) = covariance of the variables </a:t>
            </a:r>
            <a:r>
              <a:rPr lang="en-US" b="0" i="1" dirty="0">
                <a:solidFill>
                  <a:srgbClr val="292929"/>
                </a:solidFill>
                <a:effectLst/>
                <a:latin typeface="charter"/>
              </a:rPr>
              <a:t>x</a:t>
            </a:r>
            <a:r>
              <a:rPr lang="en-US" b="0" i="0" dirty="0">
                <a:solidFill>
                  <a:srgbClr val="292929"/>
                </a:solidFill>
                <a:effectLst/>
                <a:latin typeface="charter"/>
              </a:rPr>
              <a:t> and </a:t>
            </a:r>
            <a:r>
              <a:rPr lang="en-US" b="0" i="1" dirty="0">
                <a:solidFill>
                  <a:srgbClr val="292929"/>
                </a:solidFill>
                <a:effectLst/>
                <a:latin typeface="charter"/>
              </a:rPr>
              <a:t>y</a:t>
            </a:r>
            <a:br>
              <a:rPr lang="en-US" dirty="0"/>
            </a:br>
            <a:r>
              <a:rPr lang="en-US" b="1" i="0" dirty="0" err="1">
                <a:solidFill>
                  <a:srgbClr val="292929"/>
                </a:solidFill>
                <a:effectLst/>
                <a:latin typeface="charter"/>
              </a:rPr>
              <a:t>σ</a:t>
            </a:r>
            <a:r>
              <a:rPr lang="en-US" b="0" i="1" dirty="0" err="1">
                <a:solidFill>
                  <a:srgbClr val="292929"/>
                </a:solidFill>
                <a:effectLst/>
                <a:latin typeface="charter"/>
              </a:rPr>
              <a:t>x</a:t>
            </a:r>
            <a:r>
              <a:rPr lang="en-US" b="0" i="0" dirty="0">
                <a:solidFill>
                  <a:srgbClr val="292929"/>
                </a:solidFill>
                <a:effectLst/>
                <a:latin typeface="charter"/>
              </a:rPr>
              <a:t> = sample standard deviation of variable </a:t>
            </a:r>
            <a:r>
              <a:rPr lang="en-US" b="0" i="1" dirty="0">
                <a:solidFill>
                  <a:srgbClr val="292929"/>
                </a:solidFill>
                <a:effectLst/>
                <a:latin typeface="charter"/>
              </a:rPr>
              <a:t>x</a:t>
            </a:r>
            <a:br>
              <a:rPr lang="en-US" dirty="0"/>
            </a:br>
            <a:r>
              <a:rPr lang="en-US" b="1" i="0" dirty="0" err="1">
                <a:solidFill>
                  <a:srgbClr val="292929"/>
                </a:solidFill>
                <a:effectLst/>
                <a:latin typeface="charter"/>
              </a:rPr>
              <a:t>σ</a:t>
            </a:r>
            <a:r>
              <a:rPr lang="en-US" b="0" i="1" dirty="0" err="1">
                <a:solidFill>
                  <a:srgbClr val="292929"/>
                </a:solidFill>
                <a:effectLst/>
                <a:latin typeface="charter"/>
              </a:rPr>
              <a:t>y</a:t>
            </a:r>
            <a:r>
              <a:rPr lang="en-US" b="0" i="0" dirty="0">
                <a:solidFill>
                  <a:srgbClr val="292929"/>
                </a:solidFill>
                <a:effectLst/>
                <a:latin typeface="charter"/>
              </a:rPr>
              <a:t> = sample standard deviation of variable </a:t>
            </a:r>
            <a:r>
              <a:rPr lang="en-US" b="0" i="1" dirty="0">
                <a:solidFill>
                  <a:srgbClr val="292929"/>
                </a:solidFill>
                <a:effectLst/>
                <a:latin typeface="charter"/>
              </a:rPr>
              <a:t>y</a:t>
            </a:r>
          </a:p>
          <a:p>
            <a:endParaRPr lang="en-IN" dirty="0"/>
          </a:p>
        </p:txBody>
      </p:sp>
      <p:pic>
        <p:nvPicPr>
          <p:cNvPr id="5" name="Picture 4">
            <a:extLst>
              <a:ext uri="{FF2B5EF4-FFF2-40B4-BE49-F238E27FC236}">
                <a16:creationId xmlns:a16="http://schemas.microsoft.com/office/drawing/2014/main" id="{62F19BF7-9256-4764-81B1-94B72D952F3D}"/>
              </a:ext>
            </a:extLst>
          </p:cNvPr>
          <p:cNvPicPr>
            <a:picLocks noChangeAspect="1"/>
          </p:cNvPicPr>
          <p:nvPr/>
        </p:nvPicPr>
        <p:blipFill>
          <a:blip r:embed="rId2"/>
          <a:stretch>
            <a:fillRect/>
          </a:stretch>
        </p:blipFill>
        <p:spPr>
          <a:xfrm>
            <a:off x="1004252" y="3038282"/>
            <a:ext cx="9097645" cy="2762636"/>
          </a:xfrm>
          <a:prstGeom prst="rect">
            <a:avLst/>
          </a:prstGeom>
        </p:spPr>
      </p:pic>
    </p:spTree>
    <p:extLst>
      <p:ext uri="{BB962C8B-B14F-4D97-AF65-F5344CB8AC3E}">
        <p14:creationId xmlns:p14="http://schemas.microsoft.com/office/powerpoint/2010/main" val="96581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729-EDA9-4523-8253-E7A4245FDEFF}"/>
              </a:ext>
            </a:extLst>
          </p:cNvPr>
          <p:cNvSpPr>
            <a:spLocks noGrp="1"/>
          </p:cNvSpPr>
          <p:nvPr>
            <p:ph type="title"/>
          </p:nvPr>
        </p:nvSpPr>
        <p:spPr/>
        <p:txBody>
          <a:bodyPr/>
          <a:lstStyle/>
          <a:p>
            <a:r>
              <a:rPr lang="en-US" b="0" i="0" dirty="0">
                <a:solidFill>
                  <a:srgbClr val="292929"/>
                </a:solidFill>
                <a:effectLst/>
                <a:latin typeface="charter"/>
              </a:rPr>
              <a:t>Correlation</a:t>
            </a:r>
            <a:endParaRPr lang="en-IN" dirty="0"/>
          </a:p>
        </p:txBody>
      </p:sp>
      <p:sp>
        <p:nvSpPr>
          <p:cNvPr id="3" name="Content Placeholder 2">
            <a:extLst>
              <a:ext uri="{FF2B5EF4-FFF2-40B4-BE49-F238E27FC236}">
                <a16:creationId xmlns:a16="http://schemas.microsoft.com/office/drawing/2014/main" id="{41A1BB3B-0B11-421E-B5E3-A7BE1CBD1433}"/>
              </a:ext>
            </a:extLst>
          </p:cNvPr>
          <p:cNvSpPr>
            <a:spLocks noGrp="1"/>
          </p:cNvSpPr>
          <p:nvPr>
            <p:ph idx="1"/>
          </p:nvPr>
        </p:nvSpPr>
        <p:spPr/>
        <p:txBody>
          <a:bodyPr/>
          <a:lstStyle/>
          <a:p>
            <a:pPr algn="l"/>
            <a:r>
              <a:rPr lang="en-US" b="0" i="0" dirty="0">
                <a:solidFill>
                  <a:srgbClr val="292929"/>
                </a:solidFill>
                <a:effectLst/>
                <a:latin typeface="charter"/>
              </a:rPr>
              <a:t>OV(x, y) = 22.46</a:t>
            </a:r>
          </a:p>
          <a:p>
            <a:pPr algn="l"/>
            <a:r>
              <a:rPr lang="en-US" b="0" i="0" dirty="0" err="1">
                <a:solidFill>
                  <a:srgbClr val="292929"/>
                </a:solidFill>
                <a:effectLst/>
                <a:latin typeface="charter"/>
              </a:rPr>
              <a:t>σx</a:t>
            </a:r>
            <a:r>
              <a:rPr lang="en-US" b="0" i="0" dirty="0">
                <a:solidFill>
                  <a:srgbClr val="292929"/>
                </a:solidFill>
                <a:effectLst/>
                <a:latin typeface="charter"/>
              </a:rPr>
              <a:t> = 331.28/5=66.25= 8.13</a:t>
            </a:r>
          </a:p>
          <a:p>
            <a:pPr algn="l"/>
            <a:r>
              <a:rPr lang="en-US" b="0" i="0" dirty="0" err="1">
                <a:solidFill>
                  <a:srgbClr val="292929"/>
                </a:solidFill>
                <a:effectLst/>
                <a:latin typeface="charter"/>
              </a:rPr>
              <a:t>σy</a:t>
            </a:r>
            <a:r>
              <a:rPr lang="en-US" b="0" i="0" dirty="0">
                <a:solidFill>
                  <a:srgbClr val="292929"/>
                </a:solidFill>
                <a:effectLst/>
                <a:latin typeface="charter"/>
              </a:rPr>
              <a:t> = 48.78/5=9.75=3.1</a:t>
            </a:r>
          </a:p>
          <a:p>
            <a:pPr algn="l"/>
            <a:r>
              <a:rPr lang="en-US" b="0" i="0" dirty="0">
                <a:solidFill>
                  <a:srgbClr val="292929"/>
                </a:solidFill>
                <a:effectLst/>
                <a:latin typeface="charter"/>
              </a:rPr>
              <a:t>correlation = 22.46/(8.13x 3.1)= 22.46/25.20 =0.8</a:t>
            </a:r>
          </a:p>
          <a:p>
            <a:pPr algn="l"/>
            <a:r>
              <a:rPr lang="en-US" b="0" i="0" dirty="0">
                <a:solidFill>
                  <a:srgbClr val="292929"/>
                </a:solidFill>
                <a:effectLst/>
                <a:latin typeface="charter"/>
              </a:rPr>
              <a:t>0.8 shows that strength of the correlation between temperature and number of customers is very strong</a:t>
            </a:r>
          </a:p>
          <a:p>
            <a:endParaRPr lang="en-IN" dirty="0"/>
          </a:p>
        </p:txBody>
      </p:sp>
    </p:spTree>
    <p:extLst>
      <p:ext uri="{BB962C8B-B14F-4D97-AF65-F5344CB8AC3E}">
        <p14:creationId xmlns:p14="http://schemas.microsoft.com/office/powerpoint/2010/main" val="244876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4E5E-5336-40B1-8C84-96419A9391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A22FB0-4E2C-4B20-B957-63A836B42EAB}"/>
              </a:ext>
            </a:extLst>
          </p:cNvPr>
          <p:cNvSpPr>
            <a:spLocks noGrp="1"/>
          </p:cNvSpPr>
          <p:nvPr>
            <p:ph idx="1"/>
          </p:nvPr>
        </p:nvSpPr>
        <p:spPr/>
        <p:txBody>
          <a:bodyPr/>
          <a:lstStyle/>
          <a:p>
            <a:r>
              <a:rPr lang="en-US" b="0" i="0" dirty="0">
                <a:solidFill>
                  <a:srgbClr val="292929"/>
                </a:solidFill>
                <a:effectLst/>
                <a:latin typeface="charter"/>
              </a:rPr>
              <a:t> </a:t>
            </a:r>
            <a:r>
              <a:rPr lang="en-US" b="0" i="0" u="sng" dirty="0">
                <a:effectLst/>
                <a:latin typeface="charter"/>
                <a:hlinkClick r:id="rId2"/>
              </a:rPr>
              <a:t>Ames housing</a:t>
            </a:r>
            <a:r>
              <a:rPr lang="en-US" b="0" i="0" dirty="0">
                <a:solidFill>
                  <a:srgbClr val="292929"/>
                </a:solidFill>
                <a:effectLst/>
                <a:latin typeface="charter"/>
              </a:rPr>
              <a:t> dataset available on Kaggle.com. This dataset contains over 30 features that potentially affect the variance in </a:t>
            </a:r>
            <a:r>
              <a:rPr lang="en-US" b="0" i="1" dirty="0">
                <a:solidFill>
                  <a:srgbClr val="292929"/>
                </a:solidFill>
                <a:effectLst/>
                <a:latin typeface="charter"/>
              </a:rPr>
              <a:t>sales price</a:t>
            </a:r>
            <a:r>
              <a:rPr lang="en-US" b="0" i="0" dirty="0">
                <a:solidFill>
                  <a:srgbClr val="292929"/>
                </a:solidFill>
                <a:effectLst/>
                <a:latin typeface="charter"/>
              </a:rPr>
              <a:t>, our y-variable.</a:t>
            </a:r>
          </a:p>
          <a:p>
            <a:endParaRPr lang="en-IN" dirty="0"/>
          </a:p>
        </p:txBody>
      </p:sp>
      <p:sp>
        <p:nvSpPr>
          <p:cNvPr id="5" name="Rectangle 2">
            <a:extLst>
              <a:ext uri="{FF2B5EF4-FFF2-40B4-BE49-F238E27FC236}">
                <a16:creationId xmlns:a16="http://schemas.microsoft.com/office/drawing/2014/main" id="{A0BE3FF1-4F7F-4191-9BA2-EAFA72ABAA23}"/>
              </a:ext>
            </a:extLst>
          </p:cNvPr>
          <p:cNvSpPr>
            <a:spLocks noChangeArrowheads="1"/>
          </p:cNvSpPr>
          <p:nvPr/>
        </p:nvSpPr>
        <p:spPr bwMode="auto">
          <a:xfrm>
            <a:off x="1343025" y="3163022"/>
            <a:ext cx="4229100" cy="91295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92929"/>
                </a:solidFill>
                <a:effectLst/>
                <a:latin typeface="Menlo"/>
              </a:rPr>
              <a:t>import pandas as pd</a:t>
            </a:r>
            <a:br>
              <a:rPr kumimoji="0" lang="en-US" altLang="en-US" sz="1200" b="0" i="0" u="none" strike="noStrike" cap="none" normalizeH="0" baseline="0" dirty="0">
                <a:ln>
                  <a:noFill/>
                </a:ln>
                <a:solidFill>
                  <a:srgbClr val="292929"/>
                </a:solidFill>
                <a:effectLst/>
                <a:latin typeface="Menlo"/>
              </a:rPr>
            </a:br>
            <a:r>
              <a:rPr kumimoji="0" lang="en-US" altLang="en-US" sz="1200" b="0" i="0" u="none" strike="noStrike" cap="none" normalizeH="0" baseline="0" dirty="0">
                <a:ln>
                  <a:noFill/>
                </a:ln>
                <a:solidFill>
                  <a:srgbClr val="292929"/>
                </a:solidFill>
                <a:effectLst/>
                <a:latin typeface="Menlo"/>
              </a:rPr>
              <a:t>import </a:t>
            </a:r>
            <a:r>
              <a:rPr kumimoji="0" lang="en-US" altLang="en-US" sz="1200" b="0" i="0" u="none" strike="noStrike" cap="none" normalizeH="0" baseline="0" dirty="0" err="1">
                <a:ln>
                  <a:noFill/>
                </a:ln>
                <a:solidFill>
                  <a:srgbClr val="292929"/>
                </a:solidFill>
                <a:effectLst/>
                <a:latin typeface="Menlo"/>
              </a:rPr>
              <a:t>numpy</a:t>
            </a:r>
            <a:r>
              <a:rPr kumimoji="0" lang="en-US" altLang="en-US" sz="1200" b="0" i="0" u="none" strike="noStrike" cap="none" normalizeH="0" baseline="0" dirty="0">
                <a:ln>
                  <a:noFill/>
                </a:ln>
                <a:solidFill>
                  <a:srgbClr val="292929"/>
                </a:solidFill>
                <a:effectLst/>
                <a:latin typeface="Menlo"/>
              </a:rPr>
              <a:t> as </a:t>
            </a:r>
            <a:r>
              <a:rPr kumimoji="0" lang="en-US" altLang="en-US" sz="1200" b="0" i="0" u="none" strike="noStrike" cap="none" normalizeH="0" baseline="0" dirty="0" err="1">
                <a:ln>
                  <a:noFill/>
                </a:ln>
                <a:solidFill>
                  <a:srgbClr val="292929"/>
                </a:solidFill>
                <a:effectLst/>
                <a:latin typeface="Menlo"/>
              </a:rPr>
              <a:t>npimport</a:t>
            </a:r>
            <a:r>
              <a:rPr kumimoji="0" lang="en-US" altLang="en-US" sz="1200" b="0" i="0" u="none" strike="noStrike" cap="none" normalizeH="0" baseline="0" dirty="0">
                <a:ln>
                  <a:noFill/>
                </a:ln>
                <a:solidFill>
                  <a:srgbClr val="292929"/>
                </a:solidFill>
                <a:effectLst/>
                <a:latin typeface="Menlo"/>
              </a:rPr>
              <a:t> seaborn as </a:t>
            </a:r>
            <a:r>
              <a:rPr kumimoji="0" lang="en-US" altLang="en-US" sz="1200" b="0" i="0" u="none" strike="noStrike" cap="none" normalizeH="0" baseline="0" dirty="0" err="1">
                <a:ln>
                  <a:noFill/>
                </a:ln>
                <a:solidFill>
                  <a:srgbClr val="292929"/>
                </a:solidFill>
                <a:effectLst/>
                <a:latin typeface="Menlo"/>
              </a:rPr>
              <a:t>sns</a:t>
            </a:r>
            <a:br>
              <a:rPr kumimoji="0" lang="en-US" altLang="en-US" sz="1200" b="0" i="0" u="none" strike="noStrike" cap="none" normalizeH="0" baseline="0" dirty="0">
                <a:ln>
                  <a:noFill/>
                </a:ln>
                <a:solidFill>
                  <a:srgbClr val="292929"/>
                </a:solidFill>
                <a:effectLst/>
                <a:latin typeface="Menlo"/>
              </a:rPr>
            </a:br>
            <a:r>
              <a:rPr kumimoji="0" lang="en-US" altLang="en-US" sz="1200" b="0" i="0" u="none" strike="noStrike" cap="none" normalizeH="0" baseline="0" dirty="0">
                <a:ln>
                  <a:noFill/>
                </a:ln>
                <a:solidFill>
                  <a:srgbClr val="292929"/>
                </a:solidFill>
                <a:effectLst/>
                <a:latin typeface="Menlo"/>
              </a:rPr>
              <a:t>import </a:t>
            </a:r>
            <a:r>
              <a:rPr kumimoji="0" lang="en-US" altLang="en-US" sz="1200" b="0" i="0" u="none" strike="noStrike" cap="none" normalizeH="0" baseline="0" dirty="0" err="1">
                <a:ln>
                  <a:noFill/>
                </a:ln>
                <a:solidFill>
                  <a:srgbClr val="292929"/>
                </a:solidFill>
                <a:effectLst/>
                <a:latin typeface="Menlo"/>
              </a:rPr>
              <a:t>matplotlib.pyplot</a:t>
            </a:r>
            <a:r>
              <a:rPr kumimoji="0" lang="en-US" altLang="en-US" sz="1200" b="0" i="0" u="none" strike="noStrike" cap="none" normalizeH="0" baseline="0" dirty="0">
                <a:ln>
                  <a:noFill/>
                </a:ln>
                <a:solidFill>
                  <a:srgbClr val="292929"/>
                </a:solidFill>
                <a:effectLst/>
                <a:latin typeface="Menlo"/>
              </a:rPr>
              <a:t> as </a:t>
            </a:r>
            <a:r>
              <a:rPr kumimoji="0" lang="en-US" altLang="en-US" sz="1200" b="0" i="0" u="none" strike="noStrike" cap="none" normalizeH="0" baseline="0" dirty="0" err="1">
                <a:ln>
                  <a:noFill/>
                </a:ln>
                <a:solidFill>
                  <a:srgbClr val="292929"/>
                </a:solidFill>
                <a:effectLst/>
                <a:latin typeface="Menlo"/>
              </a:rPr>
              <a:t>plt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13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004C-7CFA-41AB-989E-8F23199AEA8A}"/>
              </a:ext>
            </a:extLst>
          </p:cNvPr>
          <p:cNvSpPr>
            <a:spLocks noGrp="1"/>
          </p:cNvSpPr>
          <p:nvPr>
            <p:ph type="title"/>
          </p:nvPr>
        </p:nvSpPr>
        <p:spPr>
          <a:xfrm>
            <a:off x="838200" y="365125"/>
            <a:ext cx="10515600" cy="4540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BD8096F-9EA0-4136-8AFC-15C4D0411D3F}"/>
              </a:ext>
            </a:extLst>
          </p:cNvPr>
          <p:cNvSpPr>
            <a:spLocks noGrp="1"/>
          </p:cNvSpPr>
          <p:nvPr>
            <p:ph idx="1"/>
          </p:nvPr>
        </p:nvSpPr>
        <p:spPr>
          <a:xfrm>
            <a:off x="838200" y="923925"/>
            <a:ext cx="10515600" cy="5253038"/>
          </a:xfrm>
        </p:spPr>
        <p:txBody>
          <a:bodyPr/>
          <a:lstStyle/>
          <a:p>
            <a:r>
              <a:rPr lang="en-IN" dirty="0" err="1"/>
              <a:t>Dataframe.corr</a:t>
            </a:r>
            <a:r>
              <a:rPr lang="en-IN" dirty="0"/>
              <a:t>()</a:t>
            </a:r>
          </a:p>
          <a:p>
            <a:r>
              <a:rPr lang="en-IN" b="0" i="0" dirty="0" err="1">
                <a:solidFill>
                  <a:srgbClr val="292929"/>
                </a:solidFill>
                <a:effectLst/>
                <a:latin typeface="Menlo"/>
              </a:rPr>
              <a:t>sns.heatmap</a:t>
            </a:r>
            <a:r>
              <a:rPr lang="en-IN" b="0" i="0" dirty="0">
                <a:solidFill>
                  <a:srgbClr val="292929"/>
                </a:solidFill>
                <a:effectLst/>
                <a:latin typeface="Menlo"/>
              </a:rPr>
              <a:t>(</a:t>
            </a:r>
            <a:r>
              <a:rPr lang="en-IN" b="0" i="0" dirty="0" err="1">
                <a:solidFill>
                  <a:srgbClr val="292929"/>
                </a:solidFill>
                <a:effectLst/>
                <a:latin typeface="Menlo"/>
              </a:rPr>
              <a:t>dataframe.corr</a:t>
            </a:r>
            <a:r>
              <a:rPr lang="en-IN" b="0" i="0" dirty="0">
                <a:solidFill>
                  <a:srgbClr val="292929"/>
                </a:solidFill>
                <a:effectLst/>
                <a:latin typeface="Menlo"/>
              </a:rPr>
              <a:t>());</a:t>
            </a:r>
          </a:p>
          <a:p>
            <a:endParaRPr lang="en-IN" dirty="0"/>
          </a:p>
        </p:txBody>
      </p:sp>
      <p:pic>
        <p:nvPicPr>
          <p:cNvPr id="5" name="Picture 4">
            <a:extLst>
              <a:ext uri="{FF2B5EF4-FFF2-40B4-BE49-F238E27FC236}">
                <a16:creationId xmlns:a16="http://schemas.microsoft.com/office/drawing/2014/main" id="{119250C1-2E46-4C26-8855-15B7DF1EE5D1}"/>
              </a:ext>
            </a:extLst>
          </p:cNvPr>
          <p:cNvPicPr>
            <a:picLocks noChangeAspect="1"/>
          </p:cNvPicPr>
          <p:nvPr/>
        </p:nvPicPr>
        <p:blipFill>
          <a:blip r:embed="rId2"/>
          <a:stretch>
            <a:fillRect/>
          </a:stretch>
        </p:blipFill>
        <p:spPr>
          <a:xfrm>
            <a:off x="1457850" y="2011680"/>
            <a:ext cx="9276299" cy="4846320"/>
          </a:xfrm>
          <a:prstGeom prst="rect">
            <a:avLst/>
          </a:prstGeom>
        </p:spPr>
      </p:pic>
    </p:spTree>
    <p:extLst>
      <p:ext uri="{BB962C8B-B14F-4D97-AF65-F5344CB8AC3E}">
        <p14:creationId xmlns:p14="http://schemas.microsoft.com/office/powerpoint/2010/main" val="109071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959017" y="187651"/>
            <a:ext cx="9793145" cy="754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a:solidFill>
                  <a:srgbClr val="000000"/>
                </a:solidFill>
                <a:latin typeface="Arial"/>
                <a:ea typeface="DejaVu Sans"/>
              </a:rPr>
              <a:t>Cont...</a:t>
            </a:r>
            <a:endParaRPr lang="en-IN" sz="5321" spc="-1">
              <a:latin typeface="Arial"/>
            </a:endParaRPr>
          </a:p>
        </p:txBody>
      </p:sp>
      <p:sp>
        <p:nvSpPr>
          <p:cNvPr id="357" name="CustomShape 2"/>
          <p:cNvSpPr/>
          <p:nvPr/>
        </p:nvSpPr>
        <p:spPr>
          <a:xfrm>
            <a:off x="1915479" y="1044492"/>
            <a:ext cx="4177967" cy="348134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539">
              <a:spcBef>
                <a:spcPts val="1714"/>
              </a:spcBef>
              <a:buClr>
                <a:srgbClr val="000000"/>
              </a:buClr>
              <a:buSzPct val="45000"/>
              <a:buFont typeface="Wingdings" charset="2"/>
              <a:buChar char=""/>
            </a:pPr>
            <a:r>
              <a:rPr lang="en-IN" sz="1935" spc="-1">
                <a:solidFill>
                  <a:srgbClr val="000000"/>
                </a:solidFill>
                <a:latin typeface="Arial"/>
                <a:ea typeface="DejaVu Sans"/>
              </a:rPr>
              <a:t>Covariance and correlation are related to each other, in the sense that covariance determines the type of interaction between two variables, while correlation determines the direction as well as the strength of the relationship between two variables.</a:t>
            </a:r>
            <a:endParaRPr lang="en-IN" sz="1935" spc="-1">
              <a:latin typeface="Arial"/>
            </a:endParaRPr>
          </a:p>
        </p:txBody>
      </p:sp>
      <p:pic>
        <p:nvPicPr>
          <p:cNvPr id="358" name="Picture 357"/>
          <p:cNvPicPr/>
          <p:nvPr/>
        </p:nvPicPr>
        <p:blipFill>
          <a:blip r:embed="rId2"/>
          <a:stretch/>
        </p:blipFill>
        <p:spPr>
          <a:xfrm>
            <a:off x="6530138" y="943918"/>
            <a:ext cx="5048740" cy="5290379"/>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959017" y="260796"/>
            <a:ext cx="9793145" cy="1129828"/>
          </a:xfrm>
          <a:prstGeom prst="rect">
            <a:avLst/>
          </a:prstGeom>
          <a:noFill/>
          <a:ln>
            <a:noFill/>
          </a:ln>
        </p:spPr>
        <p:style>
          <a:lnRef idx="0">
            <a:scrgbClr r="0" g="0" b="0"/>
          </a:lnRef>
          <a:fillRef idx="0">
            <a:scrgbClr r="0" g="0" b="0"/>
          </a:fillRef>
          <a:effectRef idx="0">
            <a:scrgbClr r="0" g="0" b="0"/>
          </a:effectRef>
          <a:fontRef idx="minor"/>
        </p:style>
      </p:sp>
      <p:sp>
        <p:nvSpPr>
          <p:cNvPr id="340" name="CustomShape 2"/>
          <p:cNvSpPr/>
          <p:nvPr/>
        </p:nvSpPr>
        <p:spPr>
          <a:xfrm>
            <a:off x="2002556" y="1603963"/>
            <a:ext cx="9575887" cy="3975077"/>
          </a:xfrm>
          <a:prstGeom prst="rect">
            <a:avLst/>
          </a:prstGeom>
          <a:noFill/>
          <a:ln>
            <a:noFill/>
          </a:ln>
        </p:spPr>
        <p:style>
          <a:lnRef idx="0">
            <a:scrgbClr r="0" g="0" b="0"/>
          </a:lnRef>
          <a:fillRef idx="0">
            <a:scrgbClr r="0" g="0" b="0"/>
          </a:fillRef>
          <a:effectRef idx="0">
            <a:scrgbClr r="0" g="0" b="0"/>
          </a:effectRef>
          <a:fontRef idx="minor"/>
        </p:style>
      </p:sp>
      <p:sp>
        <p:nvSpPr>
          <p:cNvPr id="341" name="CustomShape 3"/>
          <p:cNvSpPr/>
          <p:nvPr/>
        </p:nvSpPr>
        <p:spPr>
          <a:xfrm>
            <a:off x="1959017" y="260797"/>
            <a:ext cx="9793145" cy="56578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dirty="0">
                <a:solidFill>
                  <a:srgbClr val="000000"/>
                </a:solidFill>
                <a:latin typeface="Arial"/>
                <a:ea typeface="DejaVu Sans"/>
              </a:rPr>
              <a:t>Co-variance and Co-relation</a:t>
            </a:r>
          </a:p>
          <a:p>
            <a:pPr algn="ctr">
              <a:lnSpc>
                <a:spcPct val="100000"/>
              </a:lnSpc>
            </a:pPr>
            <a:r>
              <a:rPr lang="en-IN" sz="5321" spc="-1" dirty="0">
                <a:solidFill>
                  <a:srgbClr val="000000"/>
                </a:solidFill>
                <a:latin typeface="Arial"/>
              </a:rPr>
              <a:t>Problems &amp; Solutions</a:t>
            </a:r>
            <a:endParaRPr lang="en-IN" sz="5321"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1959017" y="100574"/>
            <a:ext cx="9793145" cy="754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dirty="0">
                <a:solidFill>
                  <a:srgbClr val="000000"/>
                </a:solidFill>
                <a:latin typeface="Arial"/>
                <a:ea typeface="DejaVu Sans"/>
              </a:rPr>
              <a:t>Covariance</a:t>
            </a:r>
            <a:endParaRPr lang="en-IN" sz="5321" spc="-1" dirty="0">
              <a:latin typeface="Arial"/>
            </a:endParaRPr>
          </a:p>
        </p:txBody>
      </p:sp>
      <p:sp>
        <p:nvSpPr>
          <p:cNvPr id="343" name="CustomShape 2"/>
          <p:cNvSpPr/>
          <p:nvPr/>
        </p:nvSpPr>
        <p:spPr>
          <a:xfrm>
            <a:off x="428625" y="856840"/>
            <a:ext cx="11149818" cy="427854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Bef>
                <a:spcPts val="1714"/>
              </a:spcBef>
            </a:pPr>
            <a:endParaRPr lang="en-IN" sz="2177" spc="-1" dirty="0">
              <a:latin typeface="Arial"/>
            </a:endParaRPr>
          </a:p>
          <a:p>
            <a:pPr marL="522461" indent="-390539">
              <a:spcBef>
                <a:spcPts val="1714"/>
              </a:spcBef>
              <a:buClr>
                <a:srgbClr val="000000"/>
              </a:buClr>
              <a:buSzPct val="45000"/>
              <a:buFont typeface="Wingdings" charset="2"/>
              <a:buChar char=""/>
            </a:pPr>
            <a:r>
              <a:rPr lang="en-IN" sz="2177" spc="-1" dirty="0">
                <a:solidFill>
                  <a:srgbClr val="000000"/>
                </a:solidFill>
                <a:latin typeface="Arial"/>
                <a:ea typeface="DejaVu Sans"/>
              </a:rPr>
              <a:t>Covariance signifies the direction of the linear relationship between the two variables. By direction we mean if the variables are directly proportional or inversely proportional to each other. (Increasing the value of one variable might have a positive or a negative impact on the value of the other variable</a:t>
            </a:r>
            <a:endParaRPr lang="en-IN" sz="2177" spc="-1" dirty="0">
              <a:latin typeface="Arial"/>
            </a:endParaRPr>
          </a:p>
          <a:p>
            <a:pPr marL="522461" indent="-390539">
              <a:spcBef>
                <a:spcPts val="1714"/>
              </a:spcBef>
              <a:buClr>
                <a:srgbClr val="000000"/>
              </a:buClr>
              <a:buSzPct val="45000"/>
              <a:buFont typeface="Wingdings" charset="2"/>
              <a:buChar char=""/>
            </a:pPr>
            <a:r>
              <a:rPr lang="en-IN" sz="2177" spc="-1" dirty="0">
                <a:solidFill>
                  <a:srgbClr val="000000"/>
                </a:solidFill>
                <a:latin typeface="Arial"/>
                <a:ea typeface="DejaVu Sans"/>
              </a:rPr>
              <a:t>The values of covariance can be any number between the two opposite infinities. Also, it’s important to mention that covariance only measures how two variables change together, not the dependency of one variable on another one.</a:t>
            </a:r>
            <a:endParaRPr lang="en-IN" sz="2177" spc="-1" dirty="0">
              <a:latin typeface="Arial"/>
            </a:endParaRPr>
          </a:p>
          <a:p>
            <a:pPr marL="522461" indent="-390539">
              <a:spcBef>
                <a:spcPts val="1714"/>
              </a:spcBef>
              <a:buClr>
                <a:srgbClr val="000000"/>
              </a:buClr>
              <a:buSzPct val="45000"/>
              <a:buFont typeface="Wingdings" charset="2"/>
              <a:buChar char=""/>
            </a:pPr>
            <a:r>
              <a:rPr lang="en-IN" sz="2177" spc="-1" dirty="0">
                <a:solidFill>
                  <a:srgbClr val="000000"/>
                </a:solidFill>
                <a:latin typeface="Arial"/>
                <a:ea typeface="DejaVu Sans"/>
              </a:rPr>
              <a:t>The value of covariance between 2 variables is achieved by taking the summation of the product of the differences from the means of the variables as follows: </a:t>
            </a:r>
            <a:endParaRPr lang="en-IN" sz="2177" spc="-1" dirty="0">
              <a:latin typeface="Arial"/>
            </a:endParaRPr>
          </a:p>
        </p:txBody>
      </p:sp>
      <p:pic>
        <p:nvPicPr>
          <p:cNvPr id="344" name="Picture 343"/>
          <p:cNvPicPr/>
          <p:nvPr/>
        </p:nvPicPr>
        <p:blipFill>
          <a:blip r:embed="rId2"/>
          <a:stretch/>
        </p:blipFill>
        <p:spPr>
          <a:xfrm>
            <a:off x="4266565" y="5005637"/>
            <a:ext cx="3845332" cy="1000518"/>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D1B5-E012-4262-885A-0AE750F37221}"/>
              </a:ext>
            </a:extLst>
          </p:cNvPr>
          <p:cNvSpPr>
            <a:spLocks noGrp="1"/>
          </p:cNvSpPr>
          <p:nvPr>
            <p:ph type="title"/>
          </p:nvPr>
        </p:nvSpPr>
        <p:spPr/>
        <p:txBody>
          <a:bodyPr/>
          <a:lstStyle/>
          <a:p>
            <a:r>
              <a:rPr lang="en-IN" sz="4400" spc="-1" dirty="0">
                <a:solidFill>
                  <a:srgbClr val="000000"/>
                </a:solidFill>
                <a:latin typeface="Arial"/>
                <a:ea typeface="DejaVu Sans"/>
              </a:rPr>
              <a:t>Covariance</a:t>
            </a:r>
            <a:br>
              <a:rPr lang="en-IN" sz="4400" spc="-1" dirty="0">
                <a:latin typeface="Arial"/>
              </a:rPr>
            </a:br>
            <a:endParaRPr lang="en-IN" dirty="0"/>
          </a:p>
        </p:txBody>
      </p:sp>
      <p:sp>
        <p:nvSpPr>
          <p:cNvPr id="3" name="Content Placeholder 2">
            <a:extLst>
              <a:ext uri="{FF2B5EF4-FFF2-40B4-BE49-F238E27FC236}">
                <a16:creationId xmlns:a16="http://schemas.microsoft.com/office/drawing/2014/main" id="{32A37BEA-D967-4004-87DF-C4689D908823}"/>
              </a:ext>
            </a:extLst>
          </p:cNvPr>
          <p:cNvSpPr>
            <a:spLocks noGrp="1"/>
          </p:cNvSpPr>
          <p:nvPr>
            <p:ph idx="1"/>
          </p:nvPr>
        </p:nvSpPr>
        <p:spPr/>
        <p:txBody>
          <a:bodyPr/>
          <a:lstStyle/>
          <a:p>
            <a:pPr algn="l"/>
            <a:r>
              <a:rPr lang="en-US" b="0" i="0" dirty="0">
                <a:solidFill>
                  <a:srgbClr val="292929"/>
                </a:solidFill>
                <a:effectLst/>
                <a:latin typeface="charter"/>
              </a:rPr>
              <a:t>Xᵢ= Observation point of variable X</a:t>
            </a:r>
          </a:p>
          <a:p>
            <a:pPr algn="l"/>
            <a:r>
              <a:rPr lang="en-US" b="0" i="0" dirty="0">
                <a:solidFill>
                  <a:srgbClr val="292929"/>
                </a:solidFill>
                <a:effectLst/>
                <a:latin typeface="charter"/>
              </a:rPr>
              <a:t>x̅= Mean of all observations(X)</a:t>
            </a:r>
          </a:p>
          <a:p>
            <a:pPr algn="l"/>
            <a:r>
              <a:rPr lang="en-US" b="0" i="0" dirty="0">
                <a:solidFill>
                  <a:srgbClr val="292929"/>
                </a:solidFill>
                <a:effectLst/>
                <a:latin typeface="charter"/>
              </a:rPr>
              <a:t>Yᵢ= Observation point of variable Y</a:t>
            </a:r>
          </a:p>
          <a:p>
            <a:pPr algn="l"/>
            <a:r>
              <a:rPr lang="en-US" b="0" i="0" dirty="0">
                <a:solidFill>
                  <a:srgbClr val="292929"/>
                </a:solidFill>
                <a:effectLst/>
                <a:latin typeface="charter"/>
              </a:rPr>
              <a:t>ȳ = Mean of all observations(Y)</a:t>
            </a:r>
          </a:p>
          <a:p>
            <a:pPr algn="l"/>
            <a:r>
              <a:rPr lang="en-US" b="0" i="0" dirty="0">
                <a:solidFill>
                  <a:srgbClr val="292929"/>
                </a:solidFill>
                <a:effectLst/>
                <a:latin typeface="charter"/>
              </a:rPr>
              <a:t>n= Number of observations</a:t>
            </a:r>
          </a:p>
          <a:p>
            <a:endParaRPr lang="en-IN" dirty="0"/>
          </a:p>
        </p:txBody>
      </p:sp>
    </p:spTree>
    <p:extLst>
      <p:ext uri="{BB962C8B-B14F-4D97-AF65-F5344CB8AC3E}">
        <p14:creationId xmlns:p14="http://schemas.microsoft.com/office/powerpoint/2010/main" val="87860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6CC5-2331-4195-8F09-B05B29D596C5}"/>
              </a:ext>
            </a:extLst>
          </p:cNvPr>
          <p:cNvSpPr>
            <a:spLocks noGrp="1"/>
          </p:cNvSpPr>
          <p:nvPr>
            <p:ph type="title"/>
          </p:nvPr>
        </p:nvSpPr>
        <p:spPr>
          <a:xfrm>
            <a:off x="838200" y="365125"/>
            <a:ext cx="10515600" cy="587375"/>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D3B07386-CDC7-489B-93A5-3393DFA61B4B}"/>
              </a:ext>
            </a:extLst>
          </p:cNvPr>
          <p:cNvSpPr>
            <a:spLocks noGrp="1"/>
          </p:cNvSpPr>
          <p:nvPr>
            <p:ph idx="1"/>
          </p:nvPr>
        </p:nvSpPr>
        <p:spPr>
          <a:xfrm>
            <a:off x="2749941" y="952500"/>
            <a:ext cx="9332204" cy="5224463"/>
          </a:xfrm>
        </p:spPr>
        <p:txBody>
          <a:bodyPr/>
          <a:lstStyle/>
          <a:p>
            <a:r>
              <a:rPr lang="en-US" b="0" i="0" dirty="0">
                <a:solidFill>
                  <a:srgbClr val="292929"/>
                </a:solidFill>
                <a:effectLst/>
                <a:latin typeface="charter"/>
              </a:rPr>
              <a:t>Following data shows the number of customers with their corresponding temperature</a:t>
            </a:r>
          </a:p>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r>
              <a:rPr lang="en-US" b="0" i="0" dirty="0">
                <a:solidFill>
                  <a:srgbClr val="292929"/>
                </a:solidFill>
                <a:effectLst/>
                <a:latin typeface="charter"/>
              </a:rPr>
              <a:t>Mean of X, x̅ = (97+86+89+84+94+74)/6 = 524/6= 87.333</a:t>
            </a:r>
          </a:p>
          <a:p>
            <a:pPr algn="l"/>
            <a:r>
              <a:rPr lang="en-US" b="0" i="0" dirty="0">
                <a:solidFill>
                  <a:srgbClr val="292929"/>
                </a:solidFill>
                <a:effectLst/>
                <a:latin typeface="charter"/>
              </a:rPr>
              <a:t>Mean of Y, Ȳ = (14+11+9+9+15+7)/6 = 65/6= 10.833</a:t>
            </a:r>
          </a:p>
          <a:p>
            <a:endParaRPr lang="en-IN" dirty="0"/>
          </a:p>
        </p:txBody>
      </p:sp>
      <p:pic>
        <p:nvPicPr>
          <p:cNvPr id="1028" name="Picture 4" descr="Image for post">
            <a:extLst>
              <a:ext uri="{FF2B5EF4-FFF2-40B4-BE49-F238E27FC236}">
                <a16:creationId xmlns:a16="http://schemas.microsoft.com/office/drawing/2014/main" id="{C586C2A3-96C1-4B40-AA04-F4D3B13F9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2562225"/>
            <a:ext cx="2831783"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6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454B-F40E-4B79-9317-D9BFE48DB6D5}"/>
              </a:ext>
            </a:extLst>
          </p:cNvPr>
          <p:cNvSpPr>
            <a:spLocks noGrp="1"/>
          </p:cNvSpPr>
          <p:nvPr>
            <p:ph type="title"/>
          </p:nvPr>
        </p:nvSpPr>
        <p:spPr>
          <a:xfrm>
            <a:off x="838200" y="365125"/>
            <a:ext cx="10515600" cy="263525"/>
          </a:xfrm>
        </p:spPr>
        <p:txBody>
          <a:bodyPr>
            <a:normAutofit fontScale="90000"/>
          </a:bodyPr>
          <a:lstStyle/>
          <a:p>
            <a:r>
              <a:rPr lang="en-IN" dirty="0" err="1"/>
              <a:t>Contd</a:t>
            </a:r>
            <a:endParaRPr lang="en-IN" dirty="0"/>
          </a:p>
        </p:txBody>
      </p:sp>
      <p:pic>
        <p:nvPicPr>
          <p:cNvPr id="5" name="Content Placeholder 4">
            <a:extLst>
              <a:ext uri="{FF2B5EF4-FFF2-40B4-BE49-F238E27FC236}">
                <a16:creationId xmlns:a16="http://schemas.microsoft.com/office/drawing/2014/main" id="{E56C2057-6136-4237-B0E5-E65A8A5A73F0}"/>
              </a:ext>
            </a:extLst>
          </p:cNvPr>
          <p:cNvPicPr>
            <a:picLocks noGrp="1" noChangeAspect="1"/>
          </p:cNvPicPr>
          <p:nvPr>
            <p:ph idx="1"/>
          </p:nvPr>
        </p:nvPicPr>
        <p:blipFill>
          <a:blip r:embed="rId2"/>
          <a:stretch>
            <a:fillRect/>
          </a:stretch>
        </p:blipFill>
        <p:spPr>
          <a:xfrm>
            <a:off x="1309126" y="800100"/>
            <a:ext cx="7120499" cy="2325424"/>
          </a:xfrm>
        </p:spPr>
      </p:pic>
      <p:sp>
        <p:nvSpPr>
          <p:cNvPr id="11" name="TextBox 10">
            <a:extLst>
              <a:ext uri="{FF2B5EF4-FFF2-40B4-BE49-F238E27FC236}">
                <a16:creationId xmlns:a16="http://schemas.microsoft.com/office/drawing/2014/main" id="{68F48352-BC55-466B-A471-F00C0B6CB29F}"/>
              </a:ext>
            </a:extLst>
          </p:cNvPr>
          <p:cNvSpPr txBox="1"/>
          <p:nvPr/>
        </p:nvSpPr>
        <p:spPr>
          <a:xfrm>
            <a:off x="3048000" y="3244334"/>
            <a:ext cx="6096000" cy="369332"/>
          </a:xfrm>
          <a:prstGeom prst="rect">
            <a:avLst/>
          </a:prstGeom>
          <a:noFill/>
        </p:spPr>
        <p:txBody>
          <a:bodyPr wrap="square">
            <a:spAutoFit/>
          </a:bodyPr>
          <a:lstStyle/>
          <a:p>
            <a:r>
              <a:rPr lang="es-ES" b="0" i="1" dirty="0">
                <a:solidFill>
                  <a:srgbClr val="292929"/>
                </a:solidFill>
                <a:effectLst/>
                <a:latin typeface="charter"/>
              </a:rPr>
              <a:t>COV</a:t>
            </a:r>
            <a:r>
              <a:rPr lang="es-ES" b="0" i="0" dirty="0">
                <a:solidFill>
                  <a:srgbClr val="292929"/>
                </a:solidFill>
                <a:effectLst/>
                <a:latin typeface="charter"/>
              </a:rPr>
              <a:t>(</a:t>
            </a:r>
            <a:r>
              <a:rPr lang="es-ES" b="0" i="1" dirty="0">
                <a:solidFill>
                  <a:srgbClr val="292929"/>
                </a:solidFill>
                <a:effectLst/>
                <a:latin typeface="charter"/>
              </a:rPr>
              <a:t>x, y</a:t>
            </a:r>
            <a:r>
              <a:rPr lang="es-ES" b="0" i="0" dirty="0">
                <a:solidFill>
                  <a:srgbClr val="292929"/>
                </a:solidFill>
                <a:effectLst/>
                <a:latin typeface="charter"/>
              </a:rPr>
              <a:t>) = 112.33/(6–1) = 112.33/5 = 22.46</a:t>
            </a:r>
            <a:endParaRPr lang="en-IN" dirty="0"/>
          </a:p>
        </p:txBody>
      </p:sp>
    </p:spTree>
    <p:extLst>
      <p:ext uri="{BB962C8B-B14F-4D97-AF65-F5344CB8AC3E}">
        <p14:creationId xmlns:p14="http://schemas.microsoft.com/office/powerpoint/2010/main" val="350047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1959017" y="187651"/>
            <a:ext cx="9793145" cy="754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dirty="0">
                <a:solidFill>
                  <a:srgbClr val="000000"/>
                </a:solidFill>
                <a:latin typeface="Arial"/>
                <a:ea typeface="DejaVu Sans"/>
              </a:rPr>
              <a:t>Properties of co-variance</a:t>
            </a:r>
            <a:endParaRPr lang="en-IN" sz="5321" spc="-1" dirty="0">
              <a:latin typeface="Arial"/>
            </a:endParaRPr>
          </a:p>
        </p:txBody>
      </p:sp>
      <p:pic>
        <p:nvPicPr>
          <p:cNvPr id="349" name="Picture 348"/>
          <p:cNvPicPr/>
          <p:nvPr/>
        </p:nvPicPr>
        <p:blipFill>
          <a:blip r:embed="rId2"/>
          <a:stretch/>
        </p:blipFill>
        <p:spPr>
          <a:xfrm>
            <a:off x="2188030" y="1200795"/>
            <a:ext cx="9477925" cy="5066591"/>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1959017" y="231190"/>
            <a:ext cx="9793145" cy="754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a:solidFill>
                  <a:srgbClr val="000000"/>
                </a:solidFill>
                <a:latin typeface="Arial"/>
                <a:ea typeface="DejaVu Sans"/>
              </a:rPr>
              <a:t>Cont...</a:t>
            </a:r>
            <a:endParaRPr lang="en-IN" sz="5321" spc="-1">
              <a:latin typeface="Arial"/>
            </a:endParaRPr>
          </a:p>
        </p:txBody>
      </p:sp>
      <p:pic>
        <p:nvPicPr>
          <p:cNvPr id="351" name="Picture 350"/>
          <p:cNvPicPr/>
          <p:nvPr/>
        </p:nvPicPr>
        <p:blipFill>
          <a:blip r:embed="rId2"/>
          <a:stretch/>
        </p:blipFill>
        <p:spPr>
          <a:xfrm>
            <a:off x="2506733" y="1706714"/>
            <a:ext cx="9224530" cy="408740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1959017" y="187651"/>
            <a:ext cx="9793145" cy="754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5321" spc="-1">
                <a:solidFill>
                  <a:srgbClr val="000000"/>
                </a:solidFill>
                <a:latin typeface="Arial"/>
                <a:ea typeface="DejaVu Sans"/>
              </a:rPr>
              <a:t>Cont...</a:t>
            </a:r>
            <a:endParaRPr lang="en-IN" sz="5321" spc="-1">
              <a:latin typeface="Arial"/>
            </a:endParaRPr>
          </a:p>
        </p:txBody>
      </p:sp>
      <p:sp>
        <p:nvSpPr>
          <p:cNvPr id="346" name="CustomShape 2"/>
          <p:cNvSpPr/>
          <p:nvPr/>
        </p:nvSpPr>
        <p:spPr>
          <a:xfrm>
            <a:off x="1915479" y="1218647"/>
            <a:ext cx="7138594" cy="4177967"/>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539">
              <a:spcBef>
                <a:spcPts val="1714"/>
              </a:spcBef>
              <a:buClr>
                <a:srgbClr val="000000"/>
              </a:buClr>
              <a:buSzPct val="45000"/>
              <a:buFont typeface="Wingdings" charset="2"/>
              <a:buChar char=""/>
            </a:pPr>
            <a:r>
              <a:rPr lang="en-IN" sz="2903" spc="-1">
                <a:solidFill>
                  <a:srgbClr val="000000"/>
                </a:solidFill>
                <a:latin typeface="Arial"/>
                <a:ea typeface="DejaVu Sans"/>
              </a:rPr>
              <a:t>covariance is only useful to find the direction of the relationship between two variables and not the magnitude. </a:t>
            </a:r>
            <a:endParaRPr lang="en-IN" sz="2903" spc="-1">
              <a:latin typeface="Arial"/>
            </a:endParaRPr>
          </a:p>
          <a:p>
            <a:pPr marL="522461" indent="-390539">
              <a:spcBef>
                <a:spcPts val="1714"/>
              </a:spcBef>
              <a:buClr>
                <a:srgbClr val="000000"/>
              </a:buClr>
              <a:buSzPct val="45000"/>
              <a:buFont typeface="Wingdings" charset="2"/>
              <a:buChar char=""/>
            </a:pPr>
            <a:r>
              <a:rPr lang="en-IN" sz="2903" spc="-1">
                <a:solidFill>
                  <a:srgbClr val="000000"/>
                </a:solidFill>
                <a:latin typeface="Arial"/>
                <a:ea typeface="DejaVu Sans"/>
              </a:rPr>
              <a:t>the plots which help us understand how the covariance between two variables would look in different directions.</a:t>
            </a:r>
            <a:endParaRPr lang="en-IN" sz="2903" spc="-1">
              <a:latin typeface="Arial"/>
            </a:endParaRPr>
          </a:p>
        </p:txBody>
      </p:sp>
      <p:pic>
        <p:nvPicPr>
          <p:cNvPr id="347" name="Picture 346"/>
          <p:cNvPicPr/>
          <p:nvPr/>
        </p:nvPicPr>
        <p:blipFill>
          <a:blip r:embed="rId2"/>
          <a:stretch/>
        </p:blipFill>
        <p:spPr>
          <a:xfrm>
            <a:off x="8881224" y="1028818"/>
            <a:ext cx="2509567" cy="454195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755</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charter</vt:lpstr>
      <vt:lpstr>Menlo</vt:lpstr>
      <vt:lpstr>Times New Roman</vt:lpstr>
      <vt:lpstr>Wingdings</vt:lpstr>
      <vt:lpstr>Office Theme</vt:lpstr>
      <vt:lpstr>Session-16</vt:lpstr>
      <vt:lpstr>PowerPoint Presentation</vt:lpstr>
      <vt:lpstr>PowerPoint Presentation</vt:lpstr>
      <vt:lpstr>Covariance </vt:lpstr>
      <vt:lpstr>Example</vt:lpstr>
      <vt:lpstr>Contd</vt:lpstr>
      <vt:lpstr>PowerPoint Presentation</vt:lpstr>
      <vt:lpstr>PowerPoint Presentation</vt:lpstr>
      <vt:lpstr>PowerPoint Presentation</vt:lpstr>
      <vt:lpstr>What is Correlation?</vt:lpstr>
      <vt:lpstr>PowerPoint Presentation</vt:lpstr>
      <vt:lpstr>Correlation</vt:lpstr>
      <vt:lpstr>PowerPoint Presentation</vt:lpstr>
      <vt:lpstr>Correlation coefficient</vt:lpstr>
      <vt:lpstr>Correlation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Session-16</dc:title>
  <dc:creator>Abdul Rahman</dc:creator>
  <cp:lastModifiedBy>Dr.Vithya Ganesan</cp:lastModifiedBy>
  <cp:revision>7</cp:revision>
  <dcterms:created xsi:type="dcterms:W3CDTF">2020-12-16T09:41:19Z</dcterms:created>
  <dcterms:modified xsi:type="dcterms:W3CDTF">2021-02-14T16:23:57Z</dcterms:modified>
</cp:coreProperties>
</file>