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1017" r:id="rId2"/>
    <p:sldId id="256" r:id="rId3"/>
    <p:sldId id="1018" r:id="rId4"/>
    <p:sldId id="1019" r:id="rId5"/>
    <p:sldId id="269" r:id="rId6"/>
    <p:sldId id="270" r:id="rId7"/>
    <p:sldId id="271" r:id="rId8"/>
    <p:sldId id="1008" r:id="rId9"/>
    <p:sldId id="1009" r:id="rId10"/>
    <p:sldId id="1010" r:id="rId11"/>
    <p:sldId id="272" r:id="rId12"/>
    <p:sldId id="273" r:id="rId13"/>
    <p:sldId id="274" r:id="rId14"/>
    <p:sldId id="275" r:id="rId15"/>
    <p:sldId id="1011" r:id="rId16"/>
    <p:sldId id="1012" r:id="rId17"/>
    <p:sldId id="1013" r:id="rId18"/>
    <p:sldId id="1014" r:id="rId19"/>
    <p:sldId id="1015" r:id="rId20"/>
    <p:sldId id="1016" r:id="rId21"/>
    <p:sldId id="1020" r:id="rId22"/>
    <p:sldId id="1021" r:id="rId23"/>
    <p:sldId id="102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1BED9-DA9C-4742-8AC5-AFA00D47DDA7}" type="datetimeFigureOut">
              <a:rPr lang="en-US" smtClean="0"/>
              <a:t>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1B46B-F869-4263-8874-A63FCB75AF2D}" type="slidenum">
              <a:rPr lang="en-US" smtClean="0"/>
              <a:t>‹#›</a:t>
            </a:fld>
            <a:endParaRPr lang="en-US"/>
          </a:p>
        </p:txBody>
      </p:sp>
    </p:spTree>
    <p:extLst>
      <p:ext uri="{BB962C8B-B14F-4D97-AF65-F5344CB8AC3E}">
        <p14:creationId xmlns:p14="http://schemas.microsoft.com/office/powerpoint/2010/main" val="384226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6E24327-361C-4BE9-BB25-B7C268D0B0A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0750">
              <a:defRPr b="1">
                <a:solidFill>
                  <a:schemeClr val="tx1"/>
                </a:solidFill>
                <a:latin typeface="Tahoma" panose="020B0604030504040204" pitchFamily="34" charset="0"/>
              </a:defRPr>
            </a:lvl1pPr>
            <a:lvl2pPr marL="742950" indent="-285750" defTabSz="920750">
              <a:defRPr b="1">
                <a:solidFill>
                  <a:schemeClr val="tx1"/>
                </a:solidFill>
                <a:latin typeface="Tahoma" panose="020B0604030504040204" pitchFamily="34" charset="0"/>
              </a:defRPr>
            </a:lvl2pPr>
            <a:lvl3pPr marL="1143000" indent="-228600" defTabSz="920750">
              <a:defRPr b="1">
                <a:solidFill>
                  <a:schemeClr val="tx1"/>
                </a:solidFill>
                <a:latin typeface="Tahoma" panose="020B0604030504040204" pitchFamily="34" charset="0"/>
              </a:defRPr>
            </a:lvl3pPr>
            <a:lvl4pPr marL="1600200" indent="-228600" defTabSz="920750">
              <a:defRPr b="1">
                <a:solidFill>
                  <a:schemeClr val="tx1"/>
                </a:solidFill>
                <a:latin typeface="Tahoma" panose="020B0604030504040204" pitchFamily="34" charset="0"/>
              </a:defRPr>
            </a:lvl4pPr>
            <a:lvl5pPr marL="2057400" indent="-228600" defTabSz="920750">
              <a:defRPr b="1">
                <a:solidFill>
                  <a:schemeClr val="tx1"/>
                </a:solidFill>
                <a:latin typeface="Tahoma" panose="020B0604030504040204" pitchFamily="34" charset="0"/>
              </a:defRPr>
            </a:lvl5pPr>
            <a:lvl6pPr marL="2514600" indent="-228600" defTabSz="920750" eaLnBrk="0" fontAlgn="base" hangingPunct="0">
              <a:spcBef>
                <a:spcPct val="0"/>
              </a:spcBef>
              <a:spcAft>
                <a:spcPct val="0"/>
              </a:spcAft>
              <a:defRPr b="1">
                <a:solidFill>
                  <a:schemeClr val="tx1"/>
                </a:solidFill>
                <a:latin typeface="Tahoma" panose="020B0604030504040204" pitchFamily="34" charset="0"/>
              </a:defRPr>
            </a:lvl6pPr>
            <a:lvl7pPr marL="2971800" indent="-228600" defTabSz="920750" eaLnBrk="0" fontAlgn="base" hangingPunct="0">
              <a:spcBef>
                <a:spcPct val="0"/>
              </a:spcBef>
              <a:spcAft>
                <a:spcPct val="0"/>
              </a:spcAft>
              <a:defRPr b="1">
                <a:solidFill>
                  <a:schemeClr val="tx1"/>
                </a:solidFill>
                <a:latin typeface="Tahoma" panose="020B0604030504040204" pitchFamily="34" charset="0"/>
              </a:defRPr>
            </a:lvl7pPr>
            <a:lvl8pPr marL="3429000" indent="-228600" defTabSz="920750" eaLnBrk="0" fontAlgn="base" hangingPunct="0">
              <a:spcBef>
                <a:spcPct val="0"/>
              </a:spcBef>
              <a:spcAft>
                <a:spcPct val="0"/>
              </a:spcAft>
              <a:defRPr b="1">
                <a:solidFill>
                  <a:schemeClr val="tx1"/>
                </a:solidFill>
                <a:latin typeface="Tahoma" panose="020B0604030504040204" pitchFamily="34" charset="0"/>
              </a:defRPr>
            </a:lvl8pPr>
            <a:lvl9pPr marL="3886200" indent="-228600" defTabSz="920750" eaLnBrk="0" fontAlgn="base" hangingPunct="0">
              <a:spcBef>
                <a:spcPct val="0"/>
              </a:spcBef>
              <a:spcAft>
                <a:spcPct val="0"/>
              </a:spcAft>
              <a:defRPr b="1">
                <a:solidFill>
                  <a:schemeClr val="tx1"/>
                </a:solidFill>
                <a:latin typeface="Tahoma" panose="020B0604030504040204" pitchFamily="34" charset="0"/>
              </a:defRPr>
            </a:lvl9pPr>
          </a:lstStyle>
          <a:p>
            <a:fld id="{3664640C-2EF6-45E7-85D4-9E30A0F49818}" type="slidenum">
              <a:rPr lang="en-US" altLang="en-US" b="0" smtClean="0">
                <a:latin typeface="Times New Roman" panose="02020603050405020304" pitchFamily="18" charset="0"/>
              </a:rPr>
              <a:pPr/>
              <a:t>8</a:t>
            </a:fld>
            <a:endParaRPr lang="en-US" altLang="en-US" b="0">
              <a:latin typeface="Times New Roman" panose="02020603050405020304" pitchFamily="18" charset="0"/>
            </a:endParaRPr>
          </a:p>
        </p:txBody>
      </p:sp>
      <p:sp>
        <p:nvSpPr>
          <p:cNvPr id="25603" name="Rectangle 2">
            <a:extLst>
              <a:ext uri="{FF2B5EF4-FFF2-40B4-BE49-F238E27FC236}">
                <a16:creationId xmlns:a16="http://schemas.microsoft.com/office/drawing/2014/main" id="{EEE1C8AC-D6C7-458E-9368-04072363DBA1}"/>
              </a:ext>
            </a:extLst>
          </p:cNvPr>
          <p:cNvSpPr>
            <a:spLocks noGrp="1" noRot="1" noChangeAspect="1" noChangeArrowheads="1" noTextEdit="1"/>
          </p:cNvSpPr>
          <p:nvPr>
            <p:ph type="sldImg"/>
          </p:nvPr>
        </p:nvSpPr>
        <p:spPr>
          <a:xfrm>
            <a:off x="1146175" y="696913"/>
            <a:ext cx="4641850" cy="3481387"/>
          </a:xfrm>
          <a:ln/>
        </p:spPr>
      </p:sp>
      <p:sp>
        <p:nvSpPr>
          <p:cNvPr id="25604" name="Rectangle 3">
            <a:extLst>
              <a:ext uri="{FF2B5EF4-FFF2-40B4-BE49-F238E27FC236}">
                <a16:creationId xmlns:a16="http://schemas.microsoft.com/office/drawing/2014/main" id="{0BF09176-4C7D-4908-BD21-9D019E7B08E3}"/>
              </a:ext>
            </a:extLst>
          </p:cNvPr>
          <p:cNvSpPr>
            <a:spLocks noGrp="1" noChangeArrowheads="1"/>
          </p:cNvSpPr>
          <p:nvPr>
            <p:ph type="body" idx="1"/>
          </p:nvPr>
        </p:nvSpPr>
        <p:spPr>
          <a:xfrm>
            <a:off x="923925" y="4410075"/>
            <a:ext cx="5086350"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DC25E0-235E-4750-9F3D-FEEE718BAB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0750">
              <a:defRPr b="1">
                <a:solidFill>
                  <a:schemeClr val="tx1"/>
                </a:solidFill>
                <a:latin typeface="Tahoma" panose="020B0604030504040204" pitchFamily="34" charset="0"/>
              </a:defRPr>
            </a:lvl1pPr>
            <a:lvl2pPr marL="742950" indent="-285750" defTabSz="920750">
              <a:defRPr b="1">
                <a:solidFill>
                  <a:schemeClr val="tx1"/>
                </a:solidFill>
                <a:latin typeface="Tahoma" panose="020B0604030504040204" pitchFamily="34" charset="0"/>
              </a:defRPr>
            </a:lvl2pPr>
            <a:lvl3pPr marL="1143000" indent="-228600" defTabSz="920750">
              <a:defRPr b="1">
                <a:solidFill>
                  <a:schemeClr val="tx1"/>
                </a:solidFill>
                <a:latin typeface="Tahoma" panose="020B0604030504040204" pitchFamily="34" charset="0"/>
              </a:defRPr>
            </a:lvl3pPr>
            <a:lvl4pPr marL="1600200" indent="-228600" defTabSz="920750">
              <a:defRPr b="1">
                <a:solidFill>
                  <a:schemeClr val="tx1"/>
                </a:solidFill>
                <a:latin typeface="Tahoma" panose="020B0604030504040204" pitchFamily="34" charset="0"/>
              </a:defRPr>
            </a:lvl4pPr>
            <a:lvl5pPr marL="2057400" indent="-228600" defTabSz="920750">
              <a:defRPr b="1">
                <a:solidFill>
                  <a:schemeClr val="tx1"/>
                </a:solidFill>
                <a:latin typeface="Tahoma" panose="020B0604030504040204" pitchFamily="34" charset="0"/>
              </a:defRPr>
            </a:lvl5pPr>
            <a:lvl6pPr marL="2514600" indent="-228600" defTabSz="920750" eaLnBrk="0" fontAlgn="base" hangingPunct="0">
              <a:spcBef>
                <a:spcPct val="0"/>
              </a:spcBef>
              <a:spcAft>
                <a:spcPct val="0"/>
              </a:spcAft>
              <a:defRPr b="1">
                <a:solidFill>
                  <a:schemeClr val="tx1"/>
                </a:solidFill>
                <a:latin typeface="Tahoma" panose="020B0604030504040204" pitchFamily="34" charset="0"/>
              </a:defRPr>
            </a:lvl6pPr>
            <a:lvl7pPr marL="2971800" indent="-228600" defTabSz="920750" eaLnBrk="0" fontAlgn="base" hangingPunct="0">
              <a:spcBef>
                <a:spcPct val="0"/>
              </a:spcBef>
              <a:spcAft>
                <a:spcPct val="0"/>
              </a:spcAft>
              <a:defRPr b="1">
                <a:solidFill>
                  <a:schemeClr val="tx1"/>
                </a:solidFill>
                <a:latin typeface="Tahoma" panose="020B0604030504040204" pitchFamily="34" charset="0"/>
              </a:defRPr>
            </a:lvl7pPr>
            <a:lvl8pPr marL="3429000" indent="-228600" defTabSz="920750" eaLnBrk="0" fontAlgn="base" hangingPunct="0">
              <a:spcBef>
                <a:spcPct val="0"/>
              </a:spcBef>
              <a:spcAft>
                <a:spcPct val="0"/>
              </a:spcAft>
              <a:defRPr b="1">
                <a:solidFill>
                  <a:schemeClr val="tx1"/>
                </a:solidFill>
                <a:latin typeface="Tahoma" panose="020B0604030504040204" pitchFamily="34" charset="0"/>
              </a:defRPr>
            </a:lvl8pPr>
            <a:lvl9pPr marL="3886200" indent="-228600" defTabSz="920750" eaLnBrk="0" fontAlgn="base" hangingPunct="0">
              <a:spcBef>
                <a:spcPct val="0"/>
              </a:spcBef>
              <a:spcAft>
                <a:spcPct val="0"/>
              </a:spcAft>
              <a:defRPr b="1">
                <a:solidFill>
                  <a:schemeClr val="tx1"/>
                </a:solidFill>
                <a:latin typeface="Tahoma" panose="020B0604030504040204" pitchFamily="34" charset="0"/>
              </a:defRPr>
            </a:lvl9pPr>
          </a:lstStyle>
          <a:p>
            <a:fld id="{E2394D7B-BB3C-405B-848C-2E6D70A9B0CC}" type="slidenum">
              <a:rPr lang="en-US" altLang="en-US" b="0" smtClean="0">
                <a:latin typeface="Times New Roman" panose="02020603050405020304" pitchFamily="18" charset="0"/>
              </a:rPr>
              <a:pPr/>
              <a:t>9</a:t>
            </a:fld>
            <a:endParaRPr lang="en-US" altLang="en-US" b="0">
              <a:latin typeface="Times New Roman" panose="02020603050405020304" pitchFamily="18" charset="0"/>
            </a:endParaRPr>
          </a:p>
        </p:txBody>
      </p:sp>
      <p:sp>
        <p:nvSpPr>
          <p:cNvPr id="27651" name="Rectangle 2">
            <a:extLst>
              <a:ext uri="{FF2B5EF4-FFF2-40B4-BE49-F238E27FC236}">
                <a16:creationId xmlns:a16="http://schemas.microsoft.com/office/drawing/2014/main" id="{ADF338F3-69F4-487B-A941-9EBC7EC70DE0}"/>
              </a:ext>
            </a:extLst>
          </p:cNvPr>
          <p:cNvSpPr>
            <a:spLocks noGrp="1" noRot="1" noChangeAspect="1" noChangeArrowheads="1" noTextEdit="1"/>
          </p:cNvSpPr>
          <p:nvPr>
            <p:ph type="sldImg"/>
          </p:nvPr>
        </p:nvSpPr>
        <p:spPr>
          <a:xfrm>
            <a:off x="373063" y="696913"/>
            <a:ext cx="6188075" cy="3481387"/>
          </a:xfrm>
          <a:ln/>
        </p:spPr>
      </p:sp>
      <p:sp>
        <p:nvSpPr>
          <p:cNvPr id="27652" name="Rectangle 3">
            <a:extLst>
              <a:ext uri="{FF2B5EF4-FFF2-40B4-BE49-F238E27FC236}">
                <a16:creationId xmlns:a16="http://schemas.microsoft.com/office/drawing/2014/main" id="{5D4FEDCF-92EB-4F89-91C1-97A20444DD9F}"/>
              </a:ext>
            </a:extLst>
          </p:cNvPr>
          <p:cNvSpPr>
            <a:spLocks noGrp="1" noChangeArrowheads="1"/>
          </p:cNvSpPr>
          <p:nvPr>
            <p:ph type="body" idx="1"/>
          </p:nvPr>
        </p:nvSpPr>
        <p:spPr>
          <a:xfrm>
            <a:off x="923925" y="4410075"/>
            <a:ext cx="5086350"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9653-AA9C-4995-AF2F-D987920AF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D767CB-EC91-4018-8AB6-B6D8D0C9F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5CEA9-CCB5-4341-A15D-6CCFFC5B887B}"/>
              </a:ext>
            </a:extLst>
          </p:cNvPr>
          <p:cNvSpPr>
            <a:spLocks noGrp="1"/>
          </p:cNvSpPr>
          <p:nvPr>
            <p:ph type="dt" sz="half" idx="10"/>
          </p:nvPr>
        </p:nvSpPr>
        <p:spPr/>
        <p:txBody>
          <a:bodyPr/>
          <a:lstStyle/>
          <a:p>
            <a:fld id="{A6A8F197-15E6-401C-9E4B-FB070AF032CB}" type="datetimeFigureOut">
              <a:rPr lang="en-US" smtClean="0"/>
              <a:t>2/14/2021</a:t>
            </a:fld>
            <a:endParaRPr lang="en-US"/>
          </a:p>
        </p:txBody>
      </p:sp>
      <p:sp>
        <p:nvSpPr>
          <p:cNvPr id="5" name="Footer Placeholder 4">
            <a:extLst>
              <a:ext uri="{FF2B5EF4-FFF2-40B4-BE49-F238E27FC236}">
                <a16:creationId xmlns:a16="http://schemas.microsoft.com/office/drawing/2014/main" id="{1BEE8AC5-268A-4080-8CBE-2DCB01C61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0DE7B-2780-436F-9008-84C4FFF3D8E3}"/>
              </a:ext>
            </a:extLst>
          </p:cNvPr>
          <p:cNvSpPr>
            <a:spLocks noGrp="1"/>
          </p:cNvSpPr>
          <p:nvPr>
            <p:ph type="sldNum" sz="quarter" idx="12"/>
          </p:nvPr>
        </p:nvSpPr>
        <p:spPr/>
        <p:txBody>
          <a:bodyPr/>
          <a:lstStyle/>
          <a:p>
            <a:fld id="{06A2E9C8-A526-44FA-B6A5-6759CEEF5D21}" type="slidenum">
              <a:rPr lang="en-US" smtClean="0"/>
              <a:t>‹#›</a:t>
            </a:fld>
            <a:endParaRPr lang="en-US"/>
          </a:p>
        </p:txBody>
      </p:sp>
    </p:spTree>
    <p:extLst>
      <p:ext uri="{BB962C8B-B14F-4D97-AF65-F5344CB8AC3E}">
        <p14:creationId xmlns:p14="http://schemas.microsoft.com/office/powerpoint/2010/main" val="388888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872F-A8BB-4C6F-803B-4DFBCF5238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D1D07-E63A-4BFF-9BB0-305BB754D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012FA-EE0E-463A-82BF-259FDA598F19}"/>
              </a:ext>
            </a:extLst>
          </p:cNvPr>
          <p:cNvSpPr>
            <a:spLocks noGrp="1"/>
          </p:cNvSpPr>
          <p:nvPr>
            <p:ph type="dt" sz="half" idx="10"/>
          </p:nvPr>
        </p:nvSpPr>
        <p:spPr/>
        <p:txBody>
          <a:bodyPr/>
          <a:lstStyle/>
          <a:p>
            <a:fld id="{A6A8F197-15E6-401C-9E4B-FB070AF032CB}" type="datetimeFigureOut">
              <a:rPr lang="en-US" smtClean="0"/>
              <a:t>2/14/2021</a:t>
            </a:fld>
            <a:endParaRPr lang="en-US"/>
          </a:p>
        </p:txBody>
      </p:sp>
      <p:sp>
        <p:nvSpPr>
          <p:cNvPr id="5" name="Footer Placeholder 4">
            <a:extLst>
              <a:ext uri="{FF2B5EF4-FFF2-40B4-BE49-F238E27FC236}">
                <a16:creationId xmlns:a16="http://schemas.microsoft.com/office/drawing/2014/main" id="{DDBCAC7E-3712-4D71-ADD2-C992F8755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1AEBA-3C1B-41AC-96CD-70B61CAEBF62}"/>
              </a:ext>
            </a:extLst>
          </p:cNvPr>
          <p:cNvSpPr>
            <a:spLocks noGrp="1"/>
          </p:cNvSpPr>
          <p:nvPr>
            <p:ph type="sldNum" sz="quarter" idx="12"/>
          </p:nvPr>
        </p:nvSpPr>
        <p:spPr/>
        <p:txBody>
          <a:bodyPr/>
          <a:lstStyle/>
          <a:p>
            <a:fld id="{06A2E9C8-A526-44FA-B6A5-6759CEEF5D21}" type="slidenum">
              <a:rPr lang="en-US" smtClean="0"/>
              <a:t>‹#›</a:t>
            </a:fld>
            <a:endParaRPr lang="en-US"/>
          </a:p>
        </p:txBody>
      </p:sp>
    </p:spTree>
    <p:extLst>
      <p:ext uri="{BB962C8B-B14F-4D97-AF65-F5344CB8AC3E}">
        <p14:creationId xmlns:p14="http://schemas.microsoft.com/office/powerpoint/2010/main" val="194428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88C930-E8AC-4907-92AE-9EACA2D2E0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25A43-762A-4007-BC43-B3730CCCD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5D0E1-1D3C-4A30-92F4-652B93E4314C}"/>
              </a:ext>
            </a:extLst>
          </p:cNvPr>
          <p:cNvSpPr>
            <a:spLocks noGrp="1"/>
          </p:cNvSpPr>
          <p:nvPr>
            <p:ph type="dt" sz="half" idx="10"/>
          </p:nvPr>
        </p:nvSpPr>
        <p:spPr/>
        <p:txBody>
          <a:bodyPr/>
          <a:lstStyle/>
          <a:p>
            <a:fld id="{A6A8F197-15E6-401C-9E4B-FB070AF032CB}" type="datetimeFigureOut">
              <a:rPr lang="en-US" smtClean="0"/>
              <a:t>2/14/2021</a:t>
            </a:fld>
            <a:endParaRPr lang="en-US"/>
          </a:p>
        </p:txBody>
      </p:sp>
      <p:sp>
        <p:nvSpPr>
          <p:cNvPr id="5" name="Footer Placeholder 4">
            <a:extLst>
              <a:ext uri="{FF2B5EF4-FFF2-40B4-BE49-F238E27FC236}">
                <a16:creationId xmlns:a16="http://schemas.microsoft.com/office/drawing/2014/main" id="{7C80417B-7AF4-4E38-8D8C-C64A7F417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418C3-3652-44EE-BEF6-41EE0A47D3B1}"/>
              </a:ext>
            </a:extLst>
          </p:cNvPr>
          <p:cNvSpPr>
            <a:spLocks noGrp="1"/>
          </p:cNvSpPr>
          <p:nvPr>
            <p:ph type="sldNum" sz="quarter" idx="12"/>
          </p:nvPr>
        </p:nvSpPr>
        <p:spPr/>
        <p:txBody>
          <a:bodyPr/>
          <a:lstStyle/>
          <a:p>
            <a:fld id="{06A2E9C8-A526-44FA-B6A5-6759CEEF5D21}" type="slidenum">
              <a:rPr lang="en-US" smtClean="0"/>
              <a:t>‹#›</a:t>
            </a:fld>
            <a:endParaRPr lang="en-US"/>
          </a:p>
        </p:txBody>
      </p:sp>
    </p:spTree>
    <p:extLst>
      <p:ext uri="{BB962C8B-B14F-4D97-AF65-F5344CB8AC3E}">
        <p14:creationId xmlns:p14="http://schemas.microsoft.com/office/powerpoint/2010/main" val="386937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02F8-8D73-4330-ACAD-92FB4FA02F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BC17E-9CA1-4444-A9B9-7024E67219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E847-54E7-4044-9240-45290FF5B8D4}"/>
              </a:ext>
            </a:extLst>
          </p:cNvPr>
          <p:cNvSpPr>
            <a:spLocks noGrp="1"/>
          </p:cNvSpPr>
          <p:nvPr>
            <p:ph type="dt" sz="half" idx="10"/>
          </p:nvPr>
        </p:nvSpPr>
        <p:spPr/>
        <p:txBody>
          <a:bodyPr/>
          <a:lstStyle/>
          <a:p>
            <a:fld id="{A6A8F197-15E6-401C-9E4B-FB070AF032CB}" type="datetimeFigureOut">
              <a:rPr lang="en-US" smtClean="0"/>
              <a:t>2/14/2021</a:t>
            </a:fld>
            <a:endParaRPr lang="en-US"/>
          </a:p>
        </p:txBody>
      </p:sp>
      <p:sp>
        <p:nvSpPr>
          <p:cNvPr id="5" name="Footer Placeholder 4">
            <a:extLst>
              <a:ext uri="{FF2B5EF4-FFF2-40B4-BE49-F238E27FC236}">
                <a16:creationId xmlns:a16="http://schemas.microsoft.com/office/drawing/2014/main" id="{C01935F2-9FF0-41F7-BD0F-FB833AF53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860DE-6525-4869-B88C-E750C7335CFC}"/>
              </a:ext>
            </a:extLst>
          </p:cNvPr>
          <p:cNvSpPr>
            <a:spLocks noGrp="1"/>
          </p:cNvSpPr>
          <p:nvPr>
            <p:ph type="sldNum" sz="quarter" idx="12"/>
          </p:nvPr>
        </p:nvSpPr>
        <p:spPr/>
        <p:txBody>
          <a:bodyPr/>
          <a:lstStyle/>
          <a:p>
            <a:fld id="{06A2E9C8-A526-44FA-B6A5-6759CEEF5D21}" type="slidenum">
              <a:rPr lang="en-US" smtClean="0"/>
              <a:t>‹#›</a:t>
            </a:fld>
            <a:endParaRPr lang="en-US"/>
          </a:p>
        </p:txBody>
      </p:sp>
    </p:spTree>
    <p:extLst>
      <p:ext uri="{BB962C8B-B14F-4D97-AF65-F5344CB8AC3E}">
        <p14:creationId xmlns:p14="http://schemas.microsoft.com/office/powerpoint/2010/main" val="262464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EF4C-6302-4AC5-B98A-E763706C28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D3D1A5-5387-4AEE-BE4E-C6446C7F42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B0D37D-9405-426B-B029-3D66CAB3A9A2}"/>
              </a:ext>
            </a:extLst>
          </p:cNvPr>
          <p:cNvSpPr>
            <a:spLocks noGrp="1"/>
          </p:cNvSpPr>
          <p:nvPr>
            <p:ph type="dt" sz="half" idx="10"/>
          </p:nvPr>
        </p:nvSpPr>
        <p:spPr/>
        <p:txBody>
          <a:bodyPr/>
          <a:lstStyle/>
          <a:p>
            <a:fld id="{A6A8F197-15E6-401C-9E4B-FB070AF032CB}" type="datetimeFigureOut">
              <a:rPr lang="en-US" smtClean="0"/>
              <a:t>2/14/2021</a:t>
            </a:fld>
            <a:endParaRPr lang="en-US"/>
          </a:p>
        </p:txBody>
      </p:sp>
      <p:sp>
        <p:nvSpPr>
          <p:cNvPr id="5" name="Footer Placeholder 4">
            <a:extLst>
              <a:ext uri="{FF2B5EF4-FFF2-40B4-BE49-F238E27FC236}">
                <a16:creationId xmlns:a16="http://schemas.microsoft.com/office/drawing/2014/main" id="{048DFFC9-7BD7-4186-BCE9-0B6F6A181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D6B3B-EFC0-4AFC-8629-14C2B7F8C6E5}"/>
              </a:ext>
            </a:extLst>
          </p:cNvPr>
          <p:cNvSpPr>
            <a:spLocks noGrp="1"/>
          </p:cNvSpPr>
          <p:nvPr>
            <p:ph type="sldNum" sz="quarter" idx="12"/>
          </p:nvPr>
        </p:nvSpPr>
        <p:spPr/>
        <p:txBody>
          <a:bodyPr/>
          <a:lstStyle/>
          <a:p>
            <a:fld id="{06A2E9C8-A526-44FA-B6A5-6759CEEF5D21}" type="slidenum">
              <a:rPr lang="en-US" smtClean="0"/>
              <a:t>‹#›</a:t>
            </a:fld>
            <a:endParaRPr lang="en-US"/>
          </a:p>
        </p:txBody>
      </p:sp>
    </p:spTree>
    <p:extLst>
      <p:ext uri="{BB962C8B-B14F-4D97-AF65-F5344CB8AC3E}">
        <p14:creationId xmlns:p14="http://schemas.microsoft.com/office/powerpoint/2010/main" val="364318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E6FF-D088-46C2-8B2B-E133F9567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AF349F-9DBE-4D57-BA8B-AA65C44AE5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9C5D30-424A-4700-829D-349E71A22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DB04F9-5C08-4351-A3E4-9E0634D64017}"/>
              </a:ext>
            </a:extLst>
          </p:cNvPr>
          <p:cNvSpPr>
            <a:spLocks noGrp="1"/>
          </p:cNvSpPr>
          <p:nvPr>
            <p:ph type="dt" sz="half" idx="10"/>
          </p:nvPr>
        </p:nvSpPr>
        <p:spPr/>
        <p:txBody>
          <a:bodyPr/>
          <a:lstStyle/>
          <a:p>
            <a:fld id="{A6A8F197-15E6-401C-9E4B-FB070AF032CB}" type="datetimeFigureOut">
              <a:rPr lang="en-US" smtClean="0"/>
              <a:t>2/14/2021</a:t>
            </a:fld>
            <a:endParaRPr lang="en-US"/>
          </a:p>
        </p:txBody>
      </p:sp>
      <p:sp>
        <p:nvSpPr>
          <p:cNvPr id="6" name="Footer Placeholder 5">
            <a:extLst>
              <a:ext uri="{FF2B5EF4-FFF2-40B4-BE49-F238E27FC236}">
                <a16:creationId xmlns:a16="http://schemas.microsoft.com/office/drawing/2014/main" id="{05BD7371-CD3C-419B-9C43-BBFB259407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C47A5-3A38-43DF-804D-A0D97215DA58}"/>
              </a:ext>
            </a:extLst>
          </p:cNvPr>
          <p:cNvSpPr>
            <a:spLocks noGrp="1"/>
          </p:cNvSpPr>
          <p:nvPr>
            <p:ph type="sldNum" sz="quarter" idx="12"/>
          </p:nvPr>
        </p:nvSpPr>
        <p:spPr/>
        <p:txBody>
          <a:bodyPr/>
          <a:lstStyle/>
          <a:p>
            <a:fld id="{06A2E9C8-A526-44FA-B6A5-6759CEEF5D21}" type="slidenum">
              <a:rPr lang="en-US" smtClean="0"/>
              <a:t>‹#›</a:t>
            </a:fld>
            <a:endParaRPr lang="en-US"/>
          </a:p>
        </p:txBody>
      </p:sp>
    </p:spTree>
    <p:extLst>
      <p:ext uri="{BB962C8B-B14F-4D97-AF65-F5344CB8AC3E}">
        <p14:creationId xmlns:p14="http://schemas.microsoft.com/office/powerpoint/2010/main" val="214444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B43-233C-4DD5-B47B-2F200A22C3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A7257-33DF-4D9C-B620-1B510F462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F7DD5-1786-4A9D-833E-EBB4DC21BF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FE13E4-8930-4066-AEDF-4CE72F52F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A8A0D7-BCE0-4BAD-941C-283A46E3B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33AD69-8436-4A7B-9E89-6A5524EBFEAF}"/>
              </a:ext>
            </a:extLst>
          </p:cNvPr>
          <p:cNvSpPr>
            <a:spLocks noGrp="1"/>
          </p:cNvSpPr>
          <p:nvPr>
            <p:ph type="dt" sz="half" idx="10"/>
          </p:nvPr>
        </p:nvSpPr>
        <p:spPr/>
        <p:txBody>
          <a:bodyPr/>
          <a:lstStyle/>
          <a:p>
            <a:fld id="{A6A8F197-15E6-401C-9E4B-FB070AF032CB}" type="datetimeFigureOut">
              <a:rPr lang="en-US" smtClean="0"/>
              <a:t>2/14/2021</a:t>
            </a:fld>
            <a:endParaRPr lang="en-US"/>
          </a:p>
        </p:txBody>
      </p:sp>
      <p:sp>
        <p:nvSpPr>
          <p:cNvPr id="8" name="Footer Placeholder 7">
            <a:extLst>
              <a:ext uri="{FF2B5EF4-FFF2-40B4-BE49-F238E27FC236}">
                <a16:creationId xmlns:a16="http://schemas.microsoft.com/office/drawing/2014/main" id="{8622FE6D-E78B-4D9F-AC57-7B12108403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6B7AF9-8DA4-4E3E-B32A-2EE4B1B1314B}"/>
              </a:ext>
            </a:extLst>
          </p:cNvPr>
          <p:cNvSpPr>
            <a:spLocks noGrp="1"/>
          </p:cNvSpPr>
          <p:nvPr>
            <p:ph type="sldNum" sz="quarter" idx="12"/>
          </p:nvPr>
        </p:nvSpPr>
        <p:spPr/>
        <p:txBody>
          <a:bodyPr/>
          <a:lstStyle/>
          <a:p>
            <a:fld id="{06A2E9C8-A526-44FA-B6A5-6759CEEF5D21}" type="slidenum">
              <a:rPr lang="en-US" smtClean="0"/>
              <a:t>‹#›</a:t>
            </a:fld>
            <a:endParaRPr lang="en-US"/>
          </a:p>
        </p:txBody>
      </p:sp>
    </p:spTree>
    <p:extLst>
      <p:ext uri="{BB962C8B-B14F-4D97-AF65-F5344CB8AC3E}">
        <p14:creationId xmlns:p14="http://schemas.microsoft.com/office/powerpoint/2010/main" val="141575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4176-605E-432F-8347-800A5152A3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24DF3A-63A8-4C1C-B3DC-399C71CF1623}"/>
              </a:ext>
            </a:extLst>
          </p:cNvPr>
          <p:cNvSpPr>
            <a:spLocks noGrp="1"/>
          </p:cNvSpPr>
          <p:nvPr>
            <p:ph type="dt" sz="half" idx="10"/>
          </p:nvPr>
        </p:nvSpPr>
        <p:spPr/>
        <p:txBody>
          <a:bodyPr/>
          <a:lstStyle/>
          <a:p>
            <a:fld id="{A6A8F197-15E6-401C-9E4B-FB070AF032CB}" type="datetimeFigureOut">
              <a:rPr lang="en-US" smtClean="0"/>
              <a:t>2/14/2021</a:t>
            </a:fld>
            <a:endParaRPr lang="en-US"/>
          </a:p>
        </p:txBody>
      </p:sp>
      <p:sp>
        <p:nvSpPr>
          <p:cNvPr id="4" name="Footer Placeholder 3">
            <a:extLst>
              <a:ext uri="{FF2B5EF4-FFF2-40B4-BE49-F238E27FC236}">
                <a16:creationId xmlns:a16="http://schemas.microsoft.com/office/drawing/2014/main" id="{E0B58655-B047-42A1-808F-A449E21A72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CDCD55-D776-4270-AF2B-B7EF2EBD47F6}"/>
              </a:ext>
            </a:extLst>
          </p:cNvPr>
          <p:cNvSpPr>
            <a:spLocks noGrp="1"/>
          </p:cNvSpPr>
          <p:nvPr>
            <p:ph type="sldNum" sz="quarter" idx="12"/>
          </p:nvPr>
        </p:nvSpPr>
        <p:spPr/>
        <p:txBody>
          <a:bodyPr/>
          <a:lstStyle/>
          <a:p>
            <a:fld id="{06A2E9C8-A526-44FA-B6A5-6759CEEF5D21}" type="slidenum">
              <a:rPr lang="en-US" smtClean="0"/>
              <a:t>‹#›</a:t>
            </a:fld>
            <a:endParaRPr lang="en-US"/>
          </a:p>
        </p:txBody>
      </p:sp>
    </p:spTree>
    <p:extLst>
      <p:ext uri="{BB962C8B-B14F-4D97-AF65-F5344CB8AC3E}">
        <p14:creationId xmlns:p14="http://schemas.microsoft.com/office/powerpoint/2010/main" val="249279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8BB026-2C59-49C4-8E75-8F4C0F489B7C}"/>
              </a:ext>
            </a:extLst>
          </p:cNvPr>
          <p:cNvSpPr>
            <a:spLocks noGrp="1"/>
          </p:cNvSpPr>
          <p:nvPr>
            <p:ph type="dt" sz="half" idx="10"/>
          </p:nvPr>
        </p:nvSpPr>
        <p:spPr/>
        <p:txBody>
          <a:bodyPr/>
          <a:lstStyle/>
          <a:p>
            <a:fld id="{A6A8F197-15E6-401C-9E4B-FB070AF032CB}" type="datetimeFigureOut">
              <a:rPr lang="en-US" smtClean="0"/>
              <a:t>2/14/2021</a:t>
            </a:fld>
            <a:endParaRPr lang="en-US"/>
          </a:p>
        </p:txBody>
      </p:sp>
      <p:sp>
        <p:nvSpPr>
          <p:cNvPr id="3" name="Footer Placeholder 2">
            <a:extLst>
              <a:ext uri="{FF2B5EF4-FFF2-40B4-BE49-F238E27FC236}">
                <a16:creationId xmlns:a16="http://schemas.microsoft.com/office/drawing/2014/main" id="{D5FC288D-1BFE-4ED2-88F8-5057CFE43B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6CBB63-2401-4DC6-967B-F385A76A9A89}"/>
              </a:ext>
            </a:extLst>
          </p:cNvPr>
          <p:cNvSpPr>
            <a:spLocks noGrp="1"/>
          </p:cNvSpPr>
          <p:nvPr>
            <p:ph type="sldNum" sz="quarter" idx="12"/>
          </p:nvPr>
        </p:nvSpPr>
        <p:spPr/>
        <p:txBody>
          <a:bodyPr/>
          <a:lstStyle/>
          <a:p>
            <a:fld id="{06A2E9C8-A526-44FA-B6A5-6759CEEF5D21}" type="slidenum">
              <a:rPr lang="en-US" smtClean="0"/>
              <a:t>‹#›</a:t>
            </a:fld>
            <a:endParaRPr lang="en-US"/>
          </a:p>
        </p:txBody>
      </p:sp>
    </p:spTree>
    <p:extLst>
      <p:ext uri="{BB962C8B-B14F-4D97-AF65-F5344CB8AC3E}">
        <p14:creationId xmlns:p14="http://schemas.microsoft.com/office/powerpoint/2010/main" val="156768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D97A-5463-4E44-BB7D-A753E5B07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5F1A7-C8CD-48D7-8A8A-DA3FED508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84F8B4-80BC-49ED-A82A-7606FF935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799D8-5D71-4E72-9CBB-9383B1DCC76F}"/>
              </a:ext>
            </a:extLst>
          </p:cNvPr>
          <p:cNvSpPr>
            <a:spLocks noGrp="1"/>
          </p:cNvSpPr>
          <p:nvPr>
            <p:ph type="dt" sz="half" idx="10"/>
          </p:nvPr>
        </p:nvSpPr>
        <p:spPr/>
        <p:txBody>
          <a:bodyPr/>
          <a:lstStyle/>
          <a:p>
            <a:fld id="{A6A8F197-15E6-401C-9E4B-FB070AF032CB}" type="datetimeFigureOut">
              <a:rPr lang="en-US" smtClean="0"/>
              <a:t>2/14/2021</a:t>
            </a:fld>
            <a:endParaRPr lang="en-US"/>
          </a:p>
        </p:txBody>
      </p:sp>
      <p:sp>
        <p:nvSpPr>
          <p:cNvPr id="6" name="Footer Placeholder 5">
            <a:extLst>
              <a:ext uri="{FF2B5EF4-FFF2-40B4-BE49-F238E27FC236}">
                <a16:creationId xmlns:a16="http://schemas.microsoft.com/office/drawing/2014/main" id="{7A35EE86-DB01-4E7F-B6A6-EE569735E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F1EBA-A7F4-406E-BECB-AE8004BF6871}"/>
              </a:ext>
            </a:extLst>
          </p:cNvPr>
          <p:cNvSpPr>
            <a:spLocks noGrp="1"/>
          </p:cNvSpPr>
          <p:nvPr>
            <p:ph type="sldNum" sz="quarter" idx="12"/>
          </p:nvPr>
        </p:nvSpPr>
        <p:spPr/>
        <p:txBody>
          <a:bodyPr/>
          <a:lstStyle/>
          <a:p>
            <a:fld id="{06A2E9C8-A526-44FA-B6A5-6759CEEF5D21}" type="slidenum">
              <a:rPr lang="en-US" smtClean="0"/>
              <a:t>‹#›</a:t>
            </a:fld>
            <a:endParaRPr lang="en-US"/>
          </a:p>
        </p:txBody>
      </p:sp>
    </p:spTree>
    <p:extLst>
      <p:ext uri="{BB962C8B-B14F-4D97-AF65-F5344CB8AC3E}">
        <p14:creationId xmlns:p14="http://schemas.microsoft.com/office/powerpoint/2010/main" val="222498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6BBF-C6CD-4924-A7E6-E08608E00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46B538-213F-454A-8B07-607BC3B01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6902B-2370-4063-8198-A5A28A4BE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B22BD-B2FB-4356-94D2-A142BD20630D}"/>
              </a:ext>
            </a:extLst>
          </p:cNvPr>
          <p:cNvSpPr>
            <a:spLocks noGrp="1"/>
          </p:cNvSpPr>
          <p:nvPr>
            <p:ph type="dt" sz="half" idx="10"/>
          </p:nvPr>
        </p:nvSpPr>
        <p:spPr/>
        <p:txBody>
          <a:bodyPr/>
          <a:lstStyle/>
          <a:p>
            <a:fld id="{A6A8F197-15E6-401C-9E4B-FB070AF032CB}" type="datetimeFigureOut">
              <a:rPr lang="en-US" smtClean="0"/>
              <a:t>2/14/2021</a:t>
            </a:fld>
            <a:endParaRPr lang="en-US"/>
          </a:p>
        </p:txBody>
      </p:sp>
      <p:sp>
        <p:nvSpPr>
          <p:cNvPr id="6" name="Footer Placeholder 5">
            <a:extLst>
              <a:ext uri="{FF2B5EF4-FFF2-40B4-BE49-F238E27FC236}">
                <a16:creationId xmlns:a16="http://schemas.microsoft.com/office/drawing/2014/main" id="{EF352F0B-13A4-41C2-B96A-AA4D55142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FD41C-1820-46BB-AF9E-E2639549664D}"/>
              </a:ext>
            </a:extLst>
          </p:cNvPr>
          <p:cNvSpPr>
            <a:spLocks noGrp="1"/>
          </p:cNvSpPr>
          <p:nvPr>
            <p:ph type="sldNum" sz="quarter" idx="12"/>
          </p:nvPr>
        </p:nvSpPr>
        <p:spPr/>
        <p:txBody>
          <a:bodyPr/>
          <a:lstStyle/>
          <a:p>
            <a:fld id="{06A2E9C8-A526-44FA-B6A5-6759CEEF5D21}" type="slidenum">
              <a:rPr lang="en-US" smtClean="0"/>
              <a:t>‹#›</a:t>
            </a:fld>
            <a:endParaRPr lang="en-US"/>
          </a:p>
        </p:txBody>
      </p:sp>
    </p:spTree>
    <p:extLst>
      <p:ext uri="{BB962C8B-B14F-4D97-AF65-F5344CB8AC3E}">
        <p14:creationId xmlns:p14="http://schemas.microsoft.com/office/powerpoint/2010/main" val="288448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17E4AC-C1AD-49BB-B8D5-EAC4B17ED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CC36D1-91CB-471A-BEB3-B0FD57F76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7FBDB-8F97-4B27-86E2-8F807FD5A5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8F197-15E6-401C-9E4B-FB070AF032CB}" type="datetimeFigureOut">
              <a:rPr lang="en-US" smtClean="0"/>
              <a:t>2/14/2021</a:t>
            </a:fld>
            <a:endParaRPr lang="en-US"/>
          </a:p>
        </p:txBody>
      </p:sp>
      <p:sp>
        <p:nvSpPr>
          <p:cNvPr id="5" name="Footer Placeholder 4">
            <a:extLst>
              <a:ext uri="{FF2B5EF4-FFF2-40B4-BE49-F238E27FC236}">
                <a16:creationId xmlns:a16="http://schemas.microsoft.com/office/drawing/2014/main" id="{08D1994E-8848-448B-9C88-AF766564D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59A60E-4729-48C6-8416-0B120BADF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2E9C8-A526-44FA-B6A5-6759CEEF5D21}" type="slidenum">
              <a:rPr lang="en-US" smtClean="0"/>
              <a:t>‹#›</a:t>
            </a:fld>
            <a:endParaRPr lang="en-US"/>
          </a:p>
        </p:txBody>
      </p:sp>
    </p:spTree>
    <p:extLst>
      <p:ext uri="{BB962C8B-B14F-4D97-AF65-F5344CB8AC3E}">
        <p14:creationId xmlns:p14="http://schemas.microsoft.com/office/powerpoint/2010/main" val="3429191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361C-233B-4237-90EC-3DEBEFE2296A}"/>
              </a:ext>
            </a:extLst>
          </p:cNvPr>
          <p:cNvSpPr>
            <a:spLocks noGrp="1"/>
          </p:cNvSpPr>
          <p:nvPr>
            <p:ph type="title"/>
          </p:nvPr>
        </p:nvSpPr>
        <p:spPr/>
        <p:txBody>
          <a:bodyPr/>
          <a:lstStyle/>
          <a:p>
            <a:r>
              <a:rPr lang="en-IN" dirty="0"/>
              <a:t>PMF vs PDF</a:t>
            </a:r>
          </a:p>
        </p:txBody>
      </p:sp>
      <p:pic>
        <p:nvPicPr>
          <p:cNvPr id="5" name="Content Placeholder 4">
            <a:extLst>
              <a:ext uri="{FF2B5EF4-FFF2-40B4-BE49-F238E27FC236}">
                <a16:creationId xmlns:a16="http://schemas.microsoft.com/office/drawing/2014/main" id="{D33A5F48-9314-4B84-9545-86F14E6A66D1}"/>
              </a:ext>
            </a:extLst>
          </p:cNvPr>
          <p:cNvPicPr>
            <a:picLocks noGrp="1" noChangeAspect="1"/>
          </p:cNvPicPr>
          <p:nvPr>
            <p:ph idx="1"/>
          </p:nvPr>
        </p:nvPicPr>
        <p:blipFill>
          <a:blip r:embed="rId2"/>
          <a:stretch>
            <a:fillRect/>
          </a:stretch>
        </p:blipFill>
        <p:spPr>
          <a:xfrm>
            <a:off x="2024062" y="2948781"/>
            <a:ext cx="8143875" cy="2105025"/>
          </a:xfrm>
        </p:spPr>
      </p:pic>
    </p:spTree>
    <p:extLst>
      <p:ext uri="{BB962C8B-B14F-4D97-AF65-F5344CB8AC3E}">
        <p14:creationId xmlns:p14="http://schemas.microsoft.com/office/powerpoint/2010/main" val="3432671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15288DC-C83D-4E9E-B9AD-B297A64D7C85}"/>
              </a:ext>
            </a:extLst>
          </p:cNvPr>
          <p:cNvSpPr>
            <a:spLocks noChangeArrowheads="1"/>
          </p:cNvSpPr>
          <p:nvPr/>
        </p:nvSpPr>
        <p:spPr bwMode="auto">
          <a:xfrm>
            <a:off x="1524000" y="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3600" b="1">
                <a:solidFill>
                  <a:srgbClr val="0066FF"/>
                </a:solidFill>
              </a:rPr>
              <a:t>3-4 	Continuous Random Variables</a:t>
            </a:r>
          </a:p>
        </p:txBody>
      </p:sp>
      <p:sp>
        <p:nvSpPr>
          <p:cNvPr id="17411" name="Line 3">
            <a:extLst>
              <a:ext uri="{FF2B5EF4-FFF2-40B4-BE49-F238E27FC236}">
                <a16:creationId xmlns:a16="http://schemas.microsoft.com/office/drawing/2014/main" id="{BF99300E-B7A7-45AB-B65D-D7AAD6BBC210}"/>
              </a:ext>
            </a:extLst>
          </p:cNvPr>
          <p:cNvSpPr>
            <a:spLocks noChangeShapeType="1"/>
          </p:cNvSpPr>
          <p:nvPr/>
        </p:nvSpPr>
        <p:spPr bwMode="auto">
          <a:xfrm>
            <a:off x="1524000" y="990600"/>
            <a:ext cx="914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12" name="Rectangle 4">
            <a:extLst>
              <a:ext uri="{FF2B5EF4-FFF2-40B4-BE49-F238E27FC236}">
                <a16:creationId xmlns:a16="http://schemas.microsoft.com/office/drawing/2014/main" id="{7FCDE72B-516C-40AF-9308-AA8A9810A876}"/>
              </a:ext>
            </a:extLst>
          </p:cNvPr>
          <p:cNvSpPr>
            <a:spLocks noChangeArrowheads="1"/>
          </p:cNvSpPr>
          <p:nvPr/>
        </p:nvSpPr>
        <p:spPr bwMode="auto">
          <a:xfrm>
            <a:off x="1828800" y="12954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200" b="1">
                <a:solidFill>
                  <a:schemeClr val="accent2"/>
                </a:solidFill>
              </a:rPr>
              <a:t>3-4.1 Probability Density Function</a:t>
            </a:r>
            <a:endParaRPr lang="en-US" altLang="en-US" sz="2800"/>
          </a:p>
        </p:txBody>
      </p:sp>
      <p:sp>
        <p:nvSpPr>
          <p:cNvPr id="17413" name="Rectangle 5">
            <a:extLst>
              <a:ext uri="{FF2B5EF4-FFF2-40B4-BE49-F238E27FC236}">
                <a16:creationId xmlns:a16="http://schemas.microsoft.com/office/drawing/2014/main" id="{D461063C-E4FF-4F0E-A2EB-6970BE414D50}"/>
              </a:ext>
            </a:extLst>
          </p:cNvPr>
          <p:cNvSpPr>
            <a:spLocks noChangeArrowheads="1"/>
          </p:cNvSpPr>
          <p:nvPr/>
        </p:nvSpPr>
        <p:spPr bwMode="auto">
          <a:xfrm>
            <a:off x="1981200" y="1981201"/>
            <a:ext cx="8001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Char char="•"/>
            </a:pPr>
            <a:r>
              <a:rPr lang="en-US" altLang="en-US"/>
              <a:t> </a:t>
            </a:r>
            <a:r>
              <a:rPr lang="en-US" altLang="en-US" sz="2800"/>
              <a:t>The </a:t>
            </a:r>
            <a:r>
              <a:rPr lang="en-US" altLang="en-US" sz="2800" b="1">
                <a:solidFill>
                  <a:srgbClr val="FF0000"/>
                </a:solidFill>
              </a:rPr>
              <a:t>probability distribution</a:t>
            </a:r>
            <a:r>
              <a:rPr lang="en-US" altLang="en-US" sz="2800" b="1"/>
              <a:t> </a:t>
            </a:r>
            <a:r>
              <a:rPr lang="en-US" altLang="en-US" sz="2800"/>
              <a:t>or simply </a:t>
            </a:r>
            <a:r>
              <a:rPr lang="en-US" altLang="en-US" sz="2800" b="1">
                <a:solidFill>
                  <a:srgbClr val="FF0000"/>
                </a:solidFill>
              </a:rPr>
              <a:t>distribution</a:t>
            </a:r>
            <a:r>
              <a:rPr lang="en-US" altLang="en-US" sz="2800" b="1"/>
              <a:t> </a:t>
            </a:r>
            <a:r>
              <a:rPr lang="en-US" altLang="en-US" sz="2800"/>
              <a:t>of a random variable </a:t>
            </a:r>
            <a:r>
              <a:rPr lang="en-US" altLang="en-US" sz="2800" i="1">
                <a:latin typeface="Times-Roman;Times-Bold;Times-It"/>
              </a:rPr>
              <a:t>X </a:t>
            </a:r>
            <a:r>
              <a:rPr lang="en-US" altLang="en-US" sz="2800"/>
              <a:t>is a description of the set of the probabilities associated with the possible values for </a:t>
            </a:r>
            <a:r>
              <a:rPr lang="en-US" altLang="en-US" sz="2800" i="1">
                <a:latin typeface="Times-Roman;Times-Bold;Times-It"/>
              </a:rPr>
              <a:t>X</a:t>
            </a:r>
            <a:r>
              <a:rPr lang="en-US" altLang="en-US" sz="2800"/>
              <a:t>.</a:t>
            </a:r>
          </a:p>
        </p:txBody>
      </p:sp>
      <p:pic>
        <p:nvPicPr>
          <p:cNvPr id="17418" name="Picture 10">
            <a:extLst>
              <a:ext uri="{FF2B5EF4-FFF2-40B4-BE49-F238E27FC236}">
                <a16:creationId xmlns:a16="http://schemas.microsoft.com/office/drawing/2014/main" id="{A9662C1B-8463-4213-A933-B7162262E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1"/>
            <a:ext cx="83502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EBFAE6C-4484-45B4-B846-4257645571AB}"/>
              </a:ext>
            </a:extLst>
          </p:cNvPr>
          <p:cNvSpPr>
            <a:spLocks noChangeArrowheads="1"/>
          </p:cNvSpPr>
          <p:nvPr/>
        </p:nvSpPr>
        <p:spPr bwMode="auto">
          <a:xfrm>
            <a:off x="1524000" y="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3600" b="1">
                <a:solidFill>
                  <a:srgbClr val="0066FF"/>
                </a:solidFill>
              </a:rPr>
              <a:t>3-4 	Continuous Random Variables</a:t>
            </a:r>
          </a:p>
        </p:txBody>
      </p:sp>
      <p:sp>
        <p:nvSpPr>
          <p:cNvPr id="18435" name="Line 3">
            <a:extLst>
              <a:ext uri="{FF2B5EF4-FFF2-40B4-BE49-F238E27FC236}">
                <a16:creationId xmlns:a16="http://schemas.microsoft.com/office/drawing/2014/main" id="{395DFC26-64E7-4FEE-9778-5D87B9AD09F7}"/>
              </a:ext>
            </a:extLst>
          </p:cNvPr>
          <p:cNvSpPr>
            <a:spLocks noChangeShapeType="1"/>
          </p:cNvSpPr>
          <p:nvPr/>
        </p:nvSpPr>
        <p:spPr bwMode="auto">
          <a:xfrm>
            <a:off x="1524000" y="990600"/>
            <a:ext cx="914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6" name="Rectangle 4">
            <a:extLst>
              <a:ext uri="{FF2B5EF4-FFF2-40B4-BE49-F238E27FC236}">
                <a16:creationId xmlns:a16="http://schemas.microsoft.com/office/drawing/2014/main" id="{338DA550-5E64-41B9-BF0B-4BDA6E888284}"/>
              </a:ext>
            </a:extLst>
          </p:cNvPr>
          <p:cNvSpPr>
            <a:spLocks noChangeArrowheads="1"/>
          </p:cNvSpPr>
          <p:nvPr/>
        </p:nvSpPr>
        <p:spPr bwMode="auto">
          <a:xfrm>
            <a:off x="1828800" y="12954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200" b="1">
                <a:solidFill>
                  <a:schemeClr val="accent2"/>
                </a:solidFill>
              </a:rPr>
              <a:t>3-4.1 Probability Density Function</a:t>
            </a:r>
            <a:endParaRPr lang="en-US" altLang="en-US" sz="2800"/>
          </a:p>
        </p:txBody>
      </p:sp>
      <p:pic>
        <p:nvPicPr>
          <p:cNvPr id="18441" name="Picture 9">
            <a:extLst>
              <a:ext uri="{FF2B5EF4-FFF2-40B4-BE49-F238E27FC236}">
                <a16:creationId xmlns:a16="http://schemas.microsoft.com/office/drawing/2014/main" id="{11A9C84F-AAD8-48C7-9D48-9E6C82535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1" y="1981200"/>
            <a:ext cx="444976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2486ABA-BA47-4535-B954-3DBF10971F30}"/>
              </a:ext>
            </a:extLst>
          </p:cNvPr>
          <p:cNvSpPr>
            <a:spLocks noChangeArrowheads="1"/>
          </p:cNvSpPr>
          <p:nvPr/>
        </p:nvSpPr>
        <p:spPr bwMode="auto">
          <a:xfrm>
            <a:off x="1524000" y="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3600" b="1">
                <a:solidFill>
                  <a:srgbClr val="0066FF"/>
                </a:solidFill>
              </a:rPr>
              <a:t>3-4 	Continuous Random Variables</a:t>
            </a:r>
          </a:p>
        </p:txBody>
      </p:sp>
      <p:sp>
        <p:nvSpPr>
          <p:cNvPr id="19459" name="Line 3">
            <a:extLst>
              <a:ext uri="{FF2B5EF4-FFF2-40B4-BE49-F238E27FC236}">
                <a16:creationId xmlns:a16="http://schemas.microsoft.com/office/drawing/2014/main" id="{F65CD2AA-C9F3-4E2C-9FB2-208B7159C114}"/>
              </a:ext>
            </a:extLst>
          </p:cNvPr>
          <p:cNvSpPr>
            <a:spLocks noChangeShapeType="1"/>
          </p:cNvSpPr>
          <p:nvPr/>
        </p:nvSpPr>
        <p:spPr bwMode="auto">
          <a:xfrm>
            <a:off x="1524000" y="990600"/>
            <a:ext cx="914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0" name="Rectangle 4">
            <a:extLst>
              <a:ext uri="{FF2B5EF4-FFF2-40B4-BE49-F238E27FC236}">
                <a16:creationId xmlns:a16="http://schemas.microsoft.com/office/drawing/2014/main" id="{72503F3C-8160-4548-A7E7-524F40FC995C}"/>
              </a:ext>
            </a:extLst>
          </p:cNvPr>
          <p:cNvSpPr>
            <a:spLocks noChangeArrowheads="1"/>
          </p:cNvSpPr>
          <p:nvPr/>
        </p:nvSpPr>
        <p:spPr bwMode="auto">
          <a:xfrm>
            <a:off x="1828800" y="12954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200" b="1">
                <a:solidFill>
                  <a:schemeClr val="accent2"/>
                </a:solidFill>
              </a:rPr>
              <a:t>3-4.1 Probability Density Function</a:t>
            </a:r>
            <a:endParaRPr lang="en-US" altLang="en-US" sz="2800"/>
          </a:p>
        </p:txBody>
      </p:sp>
      <p:pic>
        <p:nvPicPr>
          <p:cNvPr id="19464" name="Picture 8">
            <a:extLst>
              <a:ext uri="{FF2B5EF4-FFF2-40B4-BE49-F238E27FC236}">
                <a16:creationId xmlns:a16="http://schemas.microsoft.com/office/drawing/2014/main" id="{29C5EB59-65CE-4E27-97E1-1264F99D5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133601"/>
            <a:ext cx="8229600" cy="387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AD8AA65-4792-44C3-8BDB-8B21F1E7F85D}"/>
              </a:ext>
            </a:extLst>
          </p:cNvPr>
          <p:cNvSpPr>
            <a:spLocks noChangeArrowheads="1"/>
          </p:cNvSpPr>
          <p:nvPr/>
        </p:nvSpPr>
        <p:spPr bwMode="auto">
          <a:xfrm>
            <a:off x="1524000" y="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3600" b="1">
                <a:solidFill>
                  <a:srgbClr val="0066FF"/>
                </a:solidFill>
              </a:rPr>
              <a:t>3-4 	Continuous Random Variables</a:t>
            </a:r>
          </a:p>
        </p:txBody>
      </p:sp>
      <p:sp>
        <p:nvSpPr>
          <p:cNvPr id="20483" name="Line 3">
            <a:extLst>
              <a:ext uri="{FF2B5EF4-FFF2-40B4-BE49-F238E27FC236}">
                <a16:creationId xmlns:a16="http://schemas.microsoft.com/office/drawing/2014/main" id="{BF5C8A97-3098-419D-8D48-86DA083B8687}"/>
              </a:ext>
            </a:extLst>
          </p:cNvPr>
          <p:cNvSpPr>
            <a:spLocks noChangeShapeType="1"/>
          </p:cNvSpPr>
          <p:nvPr/>
        </p:nvSpPr>
        <p:spPr bwMode="auto">
          <a:xfrm>
            <a:off x="1524000" y="990600"/>
            <a:ext cx="914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84" name="Rectangle 4">
            <a:extLst>
              <a:ext uri="{FF2B5EF4-FFF2-40B4-BE49-F238E27FC236}">
                <a16:creationId xmlns:a16="http://schemas.microsoft.com/office/drawing/2014/main" id="{364F344A-943E-47C0-9F30-74E1C2406263}"/>
              </a:ext>
            </a:extLst>
          </p:cNvPr>
          <p:cNvSpPr>
            <a:spLocks noChangeArrowheads="1"/>
          </p:cNvSpPr>
          <p:nvPr/>
        </p:nvSpPr>
        <p:spPr bwMode="auto">
          <a:xfrm>
            <a:off x="1828800" y="12954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200" b="1">
                <a:solidFill>
                  <a:schemeClr val="accent2"/>
                </a:solidFill>
              </a:rPr>
              <a:t>3-4.1 Probability Density Function</a:t>
            </a:r>
            <a:endParaRPr lang="en-US" altLang="en-US" sz="2800"/>
          </a:p>
        </p:txBody>
      </p:sp>
      <p:pic>
        <p:nvPicPr>
          <p:cNvPr id="20489" name="Picture 9">
            <a:extLst>
              <a:ext uri="{FF2B5EF4-FFF2-40B4-BE49-F238E27FC236}">
                <a16:creationId xmlns:a16="http://schemas.microsoft.com/office/drawing/2014/main" id="{109B3961-BB9A-40AE-A9F2-691E5527C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936750"/>
            <a:ext cx="5534025"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A9A6562-69A0-4D2D-BBE5-0867E349797F}"/>
              </a:ext>
            </a:extLst>
          </p:cNvPr>
          <p:cNvSpPr>
            <a:spLocks noChangeArrowheads="1"/>
          </p:cNvSpPr>
          <p:nvPr/>
        </p:nvSpPr>
        <p:spPr bwMode="auto">
          <a:xfrm>
            <a:off x="1524000" y="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3600" b="1">
                <a:solidFill>
                  <a:srgbClr val="0066FF"/>
                </a:solidFill>
              </a:rPr>
              <a:t>3-4 	Continuous Random Variables</a:t>
            </a:r>
          </a:p>
        </p:txBody>
      </p:sp>
      <p:sp>
        <p:nvSpPr>
          <p:cNvPr id="21507" name="Line 3">
            <a:extLst>
              <a:ext uri="{FF2B5EF4-FFF2-40B4-BE49-F238E27FC236}">
                <a16:creationId xmlns:a16="http://schemas.microsoft.com/office/drawing/2014/main" id="{A79A3A67-643E-42D9-BEEA-8CE993D732AA}"/>
              </a:ext>
            </a:extLst>
          </p:cNvPr>
          <p:cNvSpPr>
            <a:spLocks noChangeShapeType="1"/>
          </p:cNvSpPr>
          <p:nvPr/>
        </p:nvSpPr>
        <p:spPr bwMode="auto">
          <a:xfrm>
            <a:off x="1524000" y="990600"/>
            <a:ext cx="914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08" name="Rectangle 4">
            <a:extLst>
              <a:ext uri="{FF2B5EF4-FFF2-40B4-BE49-F238E27FC236}">
                <a16:creationId xmlns:a16="http://schemas.microsoft.com/office/drawing/2014/main" id="{74A1A8A8-6845-41FC-9C6E-6AC7A7AFDE36}"/>
              </a:ext>
            </a:extLst>
          </p:cNvPr>
          <p:cNvSpPr>
            <a:spLocks noChangeArrowheads="1"/>
          </p:cNvSpPr>
          <p:nvPr/>
        </p:nvSpPr>
        <p:spPr bwMode="auto">
          <a:xfrm>
            <a:off x="1828800" y="12954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200" b="1">
                <a:solidFill>
                  <a:schemeClr val="accent2"/>
                </a:solidFill>
              </a:rPr>
              <a:t>3-4.1 Probability Density Function</a:t>
            </a:r>
            <a:endParaRPr lang="en-US" altLang="en-US" sz="2800"/>
          </a:p>
        </p:txBody>
      </p:sp>
      <p:pic>
        <p:nvPicPr>
          <p:cNvPr id="21514" name="Picture 10">
            <a:extLst>
              <a:ext uri="{FF2B5EF4-FFF2-40B4-BE49-F238E27FC236}">
                <a16:creationId xmlns:a16="http://schemas.microsoft.com/office/drawing/2014/main" id="{52DDC730-9587-4FFD-A878-D154D2091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3" y="2819401"/>
            <a:ext cx="9067800"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BD9415-73A9-4AC1-A210-E8CC1EDCF100}"/>
              </a:ext>
            </a:extLst>
          </p:cNvPr>
          <p:cNvSpPr txBox="1"/>
          <p:nvPr/>
        </p:nvSpPr>
        <p:spPr>
          <a:xfrm>
            <a:off x="523461" y="1683404"/>
            <a:ext cx="11145078" cy="1263038"/>
          </a:xfrm>
          <a:prstGeom prst="rect">
            <a:avLst/>
          </a:prstGeom>
          <a:noFill/>
        </p:spPr>
        <p:txBody>
          <a:bodyPr wrap="square">
            <a:spAutoFit/>
          </a:bodyPr>
          <a:lstStyle/>
          <a:p>
            <a:pPr>
              <a:lnSpc>
                <a:spcPct val="107000"/>
              </a:lnSpc>
              <a:spcAft>
                <a:spcPts val="800"/>
              </a:spcAft>
            </a:pP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I am using Haberman Dataset here which contains data from the study of patients who undergone surgery of breast cancer conducted in University of Chicago’s Billing Hospital between 1958 to 1970.By using this data(Data given are </a:t>
            </a:r>
            <a:r>
              <a:rPr lang="en-IN" sz="1800" spc="-5" dirty="0" err="1">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Age,Operation_Year</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and Axillary Nodes we want to know whether patient will die within 5 years or more than 5 </a:t>
            </a:r>
            <a:r>
              <a:rPr lang="en-IN" sz="1800" spc="-5" dirty="0" err="1">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years.Now</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lets plot Age variable here: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for post">
            <a:extLst>
              <a:ext uri="{FF2B5EF4-FFF2-40B4-BE49-F238E27FC236}">
                <a16:creationId xmlns:a16="http://schemas.microsoft.com/office/drawing/2014/main" id="{25C74546-4EAE-4C72-ADE6-57A0CE1833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83026" y="3209192"/>
            <a:ext cx="9263269" cy="3363886"/>
          </a:xfrm>
          <a:prstGeom prst="rect">
            <a:avLst/>
          </a:prstGeom>
          <a:noFill/>
          <a:ln>
            <a:noFill/>
          </a:ln>
        </p:spPr>
      </p:pic>
      <p:sp>
        <p:nvSpPr>
          <p:cNvPr id="5" name="TextBox 4">
            <a:extLst>
              <a:ext uri="{FF2B5EF4-FFF2-40B4-BE49-F238E27FC236}">
                <a16:creationId xmlns:a16="http://schemas.microsoft.com/office/drawing/2014/main" id="{87FA664D-9384-4791-B84A-DC0B33D46CD3}"/>
              </a:ext>
            </a:extLst>
          </p:cNvPr>
          <p:cNvSpPr txBox="1"/>
          <p:nvPr/>
        </p:nvSpPr>
        <p:spPr>
          <a:xfrm>
            <a:off x="3154017" y="702365"/>
            <a:ext cx="4598505" cy="584775"/>
          </a:xfrm>
          <a:prstGeom prst="rect">
            <a:avLst/>
          </a:prstGeom>
          <a:noFill/>
        </p:spPr>
        <p:txBody>
          <a:bodyPr wrap="square" rtlCol="0">
            <a:spAutoFit/>
          </a:bodyPr>
          <a:lstStyle/>
          <a:p>
            <a:r>
              <a:rPr lang="en-IN" sz="3200" dirty="0"/>
              <a:t>Applications of PDF in DS</a:t>
            </a:r>
            <a:endParaRPr lang="en-US" sz="3200" dirty="0"/>
          </a:p>
        </p:txBody>
      </p:sp>
    </p:spTree>
    <p:extLst>
      <p:ext uri="{BB962C8B-B14F-4D97-AF65-F5344CB8AC3E}">
        <p14:creationId xmlns:p14="http://schemas.microsoft.com/office/powerpoint/2010/main" val="94028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181CC-072E-4D53-8B97-5D30469AE5A8}"/>
              </a:ext>
            </a:extLst>
          </p:cNvPr>
          <p:cNvSpPr txBox="1"/>
          <p:nvPr/>
        </p:nvSpPr>
        <p:spPr>
          <a:xfrm>
            <a:off x="1252330" y="1343055"/>
            <a:ext cx="9687340" cy="966675"/>
          </a:xfrm>
          <a:prstGeom prst="rect">
            <a:avLst/>
          </a:prstGeom>
          <a:noFill/>
        </p:spPr>
        <p:txBody>
          <a:bodyPr wrap="square">
            <a:spAutoFit/>
          </a:bodyPr>
          <a:lstStyle/>
          <a:p>
            <a:pPr>
              <a:lnSpc>
                <a:spcPct val="107000"/>
              </a:lnSpc>
              <a:spcAft>
                <a:spcPts val="800"/>
              </a:spcAft>
            </a:pP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This is called 1-D graph which is very hard to read because points are overlapping to each </a:t>
            </a:r>
            <a:r>
              <a:rPr lang="en-IN" sz="1800" spc="-5" dirty="0" err="1">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other.So</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to make easy visualization of this we break it into parts and count on Y-</a:t>
            </a:r>
            <a:r>
              <a:rPr lang="en-IN" sz="1800" spc="-5" dirty="0" err="1">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axis.Now</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what will se a bar like structure called histogram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for post">
            <a:extLst>
              <a:ext uri="{FF2B5EF4-FFF2-40B4-BE49-F238E27FC236}">
                <a16:creationId xmlns:a16="http://schemas.microsoft.com/office/drawing/2014/main" id="{14670AD6-90D1-4B09-A12C-54948E0937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8940" y="2665178"/>
            <a:ext cx="5731510" cy="3766185"/>
          </a:xfrm>
          <a:prstGeom prst="rect">
            <a:avLst/>
          </a:prstGeom>
          <a:noFill/>
          <a:ln>
            <a:noFill/>
          </a:ln>
        </p:spPr>
      </p:pic>
      <p:sp>
        <p:nvSpPr>
          <p:cNvPr id="5" name="TextBox 4">
            <a:extLst>
              <a:ext uri="{FF2B5EF4-FFF2-40B4-BE49-F238E27FC236}">
                <a16:creationId xmlns:a16="http://schemas.microsoft.com/office/drawing/2014/main" id="{AA26804E-9188-4D35-B27E-01512DF589EB}"/>
              </a:ext>
            </a:extLst>
          </p:cNvPr>
          <p:cNvSpPr txBox="1"/>
          <p:nvPr/>
        </p:nvSpPr>
        <p:spPr>
          <a:xfrm>
            <a:off x="1775791" y="503583"/>
            <a:ext cx="2173357" cy="584775"/>
          </a:xfrm>
          <a:prstGeom prst="rect">
            <a:avLst/>
          </a:prstGeom>
          <a:noFill/>
        </p:spPr>
        <p:txBody>
          <a:bodyPr wrap="square" rtlCol="0">
            <a:spAutoFit/>
          </a:bodyPr>
          <a:lstStyle/>
          <a:p>
            <a:r>
              <a:rPr lang="en-IN" sz="3200" dirty="0"/>
              <a:t>Cont..</a:t>
            </a:r>
            <a:endParaRPr lang="en-US" sz="3200" dirty="0"/>
          </a:p>
        </p:txBody>
      </p:sp>
    </p:spTree>
    <p:extLst>
      <p:ext uri="{BB962C8B-B14F-4D97-AF65-F5344CB8AC3E}">
        <p14:creationId xmlns:p14="http://schemas.microsoft.com/office/powerpoint/2010/main" val="159821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7C4FD-3560-4FB2-B240-5CB23D987B8E}"/>
              </a:ext>
            </a:extLst>
          </p:cNvPr>
          <p:cNvSpPr txBox="1"/>
          <p:nvPr/>
        </p:nvSpPr>
        <p:spPr>
          <a:xfrm>
            <a:off x="1364974" y="1318379"/>
            <a:ext cx="9435548" cy="2223814"/>
          </a:xfrm>
          <a:prstGeom prst="rect">
            <a:avLst/>
          </a:prstGeom>
          <a:noFill/>
        </p:spPr>
        <p:txBody>
          <a:bodyPr wrap="square">
            <a:spAutoFit/>
          </a:bodyPr>
          <a:lstStyle/>
          <a:p>
            <a:pPr>
              <a:lnSpc>
                <a:spcPts val="2400"/>
              </a:lnSpc>
              <a:spcBef>
                <a:spcPts val="2400"/>
              </a:spcBef>
            </a:pPr>
            <a:r>
              <a:rPr lang="en-IN" sz="1800" spc="-5" dirty="0">
                <a:solidFill>
                  <a:srgbClr val="292929"/>
                </a:solidFill>
                <a:effectLst/>
                <a:latin typeface="Georgia" panose="02040502050405020303" pitchFamily="18" charset="0"/>
                <a:ea typeface="Times New Roman" panose="02020603050405020304" pitchFamily="18" charset="0"/>
              </a:rPr>
              <a:t>After joining peaks of these different bars a smooth line is induced which is called PDF(Probability Density Function).Blue Line represents patients dying more than 5 years and Orange Line represents patients dying withing 5 years having </a:t>
            </a:r>
            <a:r>
              <a:rPr lang="en-IN" sz="1800" spc="-5" dirty="0" err="1">
                <a:solidFill>
                  <a:srgbClr val="292929"/>
                </a:solidFill>
                <a:effectLst/>
                <a:latin typeface="Georgia" panose="02040502050405020303" pitchFamily="18" charset="0"/>
                <a:ea typeface="Times New Roman" panose="02020603050405020304" pitchFamily="18" charset="0"/>
              </a:rPr>
              <a:t>surgery.So,PDF</a:t>
            </a:r>
            <a:r>
              <a:rPr lang="en-IN" sz="1800" spc="-5" dirty="0">
                <a:solidFill>
                  <a:srgbClr val="292929"/>
                </a:solidFill>
                <a:effectLst/>
                <a:latin typeface="Georgia" panose="02040502050405020303" pitchFamily="18" charset="0"/>
                <a:ea typeface="Times New Roman" panose="02020603050405020304" pitchFamily="18" charset="0"/>
              </a:rPr>
              <a:t> is version of histogram.</a:t>
            </a:r>
            <a:endParaRPr lang="en-US" sz="1400" dirty="0">
              <a:effectLst/>
              <a:latin typeface="Times New Roman" panose="02020603050405020304" pitchFamily="18" charset="0"/>
              <a:ea typeface="Times New Roman" panose="02020603050405020304" pitchFamily="18" charset="0"/>
            </a:endParaRPr>
          </a:p>
          <a:p>
            <a:pPr>
              <a:lnSpc>
                <a:spcPts val="2400"/>
              </a:lnSpc>
              <a:spcBef>
                <a:spcPts val="2400"/>
              </a:spcBef>
            </a:pPr>
            <a:r>
              <a:rPr lang="en-IN" sz="1800" spc="-5" dirty="0">
                <a:solidFill>
                  <a:srgbClr val="292929"/>
                </a:solidFill>
                <a:effectLst/>
                <a:latin typeface="Georgia" panose="02040502050405020303" pitchFamily="18" charset="0"/>
                <a:ea typeface="Times New Roman" panose="02020603050405020304" pitchFamily="18" charset="0"/>
              </a:rPr>
              <a:t>PDF is a statistical term that describes the probability distribution of the </a:t>
            </a:r>
            <a:r>
              <a:rPr lang="en-IN" sz="1800" b="1" spc="-5" dirty="0">
                <a:solidFill>
                  <a:srgbClr val="292929"/>
                </a:solidFill>
                <a:effectLst/>
                <a:latin typeface="Georgia" panose="02040502050405020303" pitchFamily="18" charset="0"/>
                <a:ea typeface="Times New Roman" panose="02020603050405020304" pitchFamily="18" charset="0"/>
              </a:rPr>
              <a:t>continuous random variable.</a:t>
            </a:r>
            <a:endParaRPr lang="en-US" sz="1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E00DBC54-C3AC-4AF8-BF61-74DD279AF531}"/>
              </a:ext>
            </a:extLst>
          </p:cNvPr>
          <p:cNvPicPr/>
          <p:nvPr/>
        </p:nvPicPr>
        <p:blipFill>
          <a:blip r:embed="rId2"/>
          <a:stretch>
            <a:fillRect/>
          </a:stretch>
        </p:blipFill>
        <p:spPr>
          <a:xfrm>
            <a:off x="2090558" y="4008755"/>
            <a:ext cx="5731510" cy="1888490"/>
          </a:xfrm>
          <a:prstGeom prst="rect">
            <a:avLst/>
          </a:prstGeom>
        </p:spPr>
      </p:pic>
      <p:sp>
        <p:nvSpPr>
          <p:cNvPr id="5" name="TextBox 4">
            <a:extLst>
              <a:ext uri="{FF2B5EF4-FFF2-40B4-BE49-F238E27FC236}">
                <a16:creationId xmlns:a16="http://schemas.microsoft.com/office/drawing/2014/main" id="{496F0A98-0495-4134-9097-DD5D2FA7C833}"/>
              </a:ext>
            </a:extLst>
          </p:cNvPr>
          <p:cNvSpPr txBox="1"/>
          <p:nvPr/>
        </p:nvSpPr>
        <p:spPr>
          <a:xfrm>
            <a:off x="1775791" y="503583"/>
            <a:ext cx="2173357" cy="584775"/>
          </a:xfrm>
          <a:prstGeom prst="rect">
            <a:avLst/>
          </a:prstGeom>
          <a:noFill/>
        </p:spPr>
        <p:txBody>
          <a:bodyPr wrap="square" rtlCol="0">
            <a:spAutoFit/>
          </a:bodyPr>
          <a:lstStyle/>
          <a:p>
            <a:r>
              <a:rPr lang="en-IN" sz="3200" dirty="0"/>
              <a:t>Cont..</a:t>
            </a:r>
            <a:endParaRPr lang="en-US" sz="3200" dirty="0"/>
          </a:p>
        </p:txBody>
      </p:sp>
    </p:spTree>
    <p:extLst>
      <p:ext uri="{BB962C8B-B14F-4D97-AF65-F5344CB8AC3E}">
        <p14:creationId xmlns:p14="http://schemas.microsoft.com/office/powerpoint/2010/main" val="170535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for post">
            <a:extLst>
              <a:ext uri="{FF2B5EF4-FFF2-40B4-BE49-F238E27FC236}">
                <a16:creationId xmlns:a16="http://schemas.microsoft.com/office/drawing/2014/main" id="{9685A7FA-2F67-4F95-AE10-6454754689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1706" y="607861"/>
            <a:ext cx="5731510" cy="3150870"/>
          </a:xfrm>
          <a:prstGeom prst="rect">
            <a:avLst/>
          </a:prstGeom>
          <a:noFill/>
          <a:ln>
            <a:noFill/>
          </a:ln>
        </p:spPr>
      </p:pic>
      <p:sp>
        <p:nvSpPr>
          <p:cNvPr id="5" name="TextBox 4">
            <a:extLst>
              <a:ext uri="{FF2B5EF4-FFF2-40B4-BE49-F238E27FC236}">
                <a16:creationId xmlns:a16="http://schemas.microsoft.com/office/drawing/2014/main" id="{5F97C664-678B-4EA6-97D9-027EFC0D1386}"/>
              </a:ext>
            </a:extLst>
          </p:cNvPr>
          <p:cNvSpPr txBox="1"/>
          <p:nvPr/>
        </p:nvSpPr>
        <p:spPr>
          <a:xfrm>
            <a:off x="1775791" y="503583"/>
            <a:ext cx="2173357" cy="584775"/>
          </a:xfrm>
          <a:prstGeom prst="rect">
            <a:avLst/>
          </a:prstGeom>
          <a:noFill/>
        </p:spPr>
        <p:txBody>
          <a:bodyPr wrap="square" rtlCol="0">
            <a:spAutoFit/>
          </a:bodyPr>
          <a:lstStyle/>
          <a:p>
            <a:r>
              <a:rPr lang="en-IN" sz="3200" dirty="0"/>
              <a:t>Cont..</a:t>
            </a:r>
            <a:endParaRPr lang="en-US" sz="3200" dirty="0"/>
          </a:p>
        </p:txBody>
      </p:sp>
    </p:spTree>
    <p:extLst>
      <p:ext uri="{BB962C8B-B14F-4D97-AF65-F5344CB8AC3E}">
        <p14:creationId xmlns:p14="http://schemas.microsoft.com/office/powerpoint/2010/main" val="50762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31752-BC24-4EF5-9884-E3560A5433A3}"/>
              </a:ext>
            </a:extLst>
          </p:cNvPr>
          <p:cNvSpPr txBox="1"/>
          <p:nvPr/>
        </p:nvSpPr>
        <p:spPr>
          <a:xfrm>
            <a:off x="1391477" y="984047"/>
            <a:ext cx="9488557" cy="3626955"/>
          </a:xfrm>
          <a:prstGeom prst="rect">
            <a:avLst/>
          </a:prstGeom>
          <a:noFill/>
        </p:spPr>
        <p:txBody>
          <a:bodyPr wrap="square">
            <a:spAutoFit/>
          </a:bodyPr>
          <a:lstStyle/>
          <a:p>
            <a:pPr>
              <a:lnSpc>
                <a:spcPts val="2700"/>
              </a:lnSpc>
              <a:spcBef>
                <a:spcPts val="2340"/>
              </a:spcBef>
              <a:spcAft>
                <a:spcPts val="800"/>
              </a:spcAft>
            </a:pPr>
            <a:r>
              <a:rPr lang="en-IN" sz="2800" kern="1800" dirty="0">
                <a:solidFill>
                  <a:srgbClr val="292929"/>
                </a:solidFill>
                <a:effectLst/>
                <a:latin typeface="Helvetica" panose="020B0604020202020204" pitchFamily="34" charset="0"/>
                <a:ea typeface="Times New Roman" panose="02020603050405020304" pitchFamily="18" charset="0"/>
                <a:cs typeface="Times New Roman" panose="02020603050405020304" pitchFamily="18" charset="0"/>
              </a:rPr>
              <a:t>CDF(Cumulative Distribution Function)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Bef>
                <a:spcPts val="1030"/>
              </a:spcBef>
              <a:spcAft>
                <a:spcPts val="800"/>
              </a:spcAft>
            </a:pP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We have seen how to describe distributions for discrete and continuous random </a:t>
            </a:r>
            <a:r>
              <a:rPr lang="en-IN" sz="18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variables.Now</a:t>
            </a: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what for both: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CDF is a concept which is used for describing the distribution of random variables either it is continuous or </a:t>
            </a:r>
            <a:r>
              <a:rPr lang="en-IN" sz="18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discrete.It</a:t>
            </a: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is used to tell how much percentage of value is less than a particular value.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For Example : Lets take age variable from </a:t>
            </a:r>
            <a:r>
              <a:rPr lang="en-IN" sz="18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haberman</a:t>
            </a: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dataset and now what </a:t>
            </a:r>
            <a:r>
              <a:rPr lang="en-IN" sz="18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i</a:t>
            </a: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am writing is P(age=50) = 0.60.What it means that 60% of patients are less than age of 50 in dataset.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86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5D1B-9D5A-4831-BFEF-2568F918776A}"/>
              </a:ext>
            </a:extLst>
          </p:cNvPr>
          <p:cNvSpPr>
            <a:spLocks noGrp="1"/>
          </p:cNvSpPr>
          <p:nvPr>
            <p:ph type="ctrTitle"/>
          </p:nvPr>
        </p:nvSpPr>
        <p:spPr>
          <a:xfrm>
            <a:off x="1805354" y="406400"/>
            <a:ext cx="9144000" cy="676812"/>
          </a:xfrm>
        </p:spPr>
        <p:txBody>
          <a:bodyPr>
            <a:normAutofit fontScale="90000"/>
          </a:bodyPr>
          <a:lstStyle/>
          <a:p>
            <a:r>
              <a:rPr lang="en-IN" dirty="0"/>
              <a:t>PDF</a:t>
            </a:r>
            <a:endParaRPr lang="en-US" dirty="0"/>
          </a:p>
        </p:txBody>
      </p:sp>
      <p:pic>
        <p:nvPicPr>
          <p:cNvPr id="4" name="Picture 10">
            <a:extLst>
              <a:ext uri="{FF2B5EF4-FFF2-40B4-BE49-F238E27FC236}">
                <a16:creationId xmlns:a16="http://schemas.microsoft.com/office/drawing/2014/main" id="{6198ED63-6ABE-4DB4-9C9E-A16932D97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229" y="2128752"/>
            <a:ext cx="83502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222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for post">
            <a:extLst>
              <a:ext uri="{FF2B5EF4-FFF2-40B4-BE49-F238E27FC236}">
                <a16:creationId xmlns:a16="http://schemas.microsoft.com/office/drawing/2014/main" id="{A015A15A-1923-4465-88E7-FAB811984D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21254" y="1003853"/>
            <a:ext cx="5731510" cy="3135630"/>
          </a:xfrm>
          <a:prstGeom prst="rect">
            <a:avLst/>
          </a:prstGeom>
          <a:noFill/>
          <a:ln>
            <a:noFill/>
          </a:ln>
        </p:spPr>
      </p:pic>
      <p:sp>
        <p:nvSpPr>
          <p:cNvPr id="5" name="TextBox 4">
            <a:extLst>
              <a:ext uri="{FF2B5EF4-FFF2-40B4-BE49-F238E27FC236}">
                <a16:creationId xmlns:a16="http://schemas.microsoft.com/office/drawing/2014/main" id="{1BECC11B-5A63-4267-A23F-2596FAE7B855}"/>
              </a:ext>
            </a:extLst>
          </p:cNvPr>
          <p:cNvSpPr txBox="1"/>
          <p:nvPr/>
        </p:nvSpPr>
        <p:spPr>
          <a:xfrm>
            <a:off x="1603514" y="4139483"/>
            <a:ext cx="9316278" cy="2826030"/>
          </a:xfrm>
          <a:prstGeom prst="rect">
            <a:avLst/>
          </a:prstGeom>
          <a:noFill/>
        </p:spPr>
        <p:txBody>
          <a:bodyPr wrap="square">
            <a:spAutoFit/>
          </a:bodyPr>
          <a:lstStyle/>
          <a:p>
            <a:pPr>
              <a:lnSpc>
                <a:spcPts val="2400"/>
              </a:lnSpc>
              <a:spcBef>
                <a:spcPts val="2400"/>
              </a:spcBef>
              <a:spcAft>
                <a:spcPts val="800"/>
              </a:spcAft>
            </a:pP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Orange Line denotes CDF of Age variable.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In Short: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PDF (</a:t>
            </a:r>
            <a:r>
              <a:rPr lang="en-IN" sz="18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Describe’s</a:t>
            </a: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distribution for continuous random variable) CDF(</a:t>
            </a:r>
            <a:r>
              <a:rPr lang="en-IN" sz="18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Describe’s</a:t>
            </a: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distribution for continuous and discrete random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1788682-D7ED-4501-8EB6-F24D58FCFA7D}"/>
              </a:ext>
            </a:extLst>
          </p:cNvPr>
          <p:cNvSpPr txBox="1"/>
          <p:nvPr/>
        </p:nvSpPr>
        <p:spPr>
          <a:xfrm>
            <a:off x="1775791" y="503583"/>
            <a:ext cx="2173357" cy="584775"/>
          </a:xfrm>
          <a:prstGeom prst="rect">
            <a:avLst/>
          </a:prstGeom>
          <a:noFill/>
        </p:spPr>
        <p:txBody>
          <a:bodyPr wrap="square" rtlCol="0">
            <a:spAutoFit/>
          </a:bodyPr>
          <a:lstStyle/>
          <a:p>
            <a:r>
              <a:rPr lang="en-IN" sz="3200" dirty="0"/>
              <a:t>Cont..</a:t>
            </a:r>
            <a:endParaRPr lang="en-US" sz="3200" dirty="0"/>
          </a:p>
        </p:txBody>
      </p:sp>
    </p:spTree>
    <p:extLst>
      <p:ext uri="{BB962C8B-B14F-4D97-AF65-F5344CB8AC3E}">
        <p14:creationId xmlns:p14="http://schemas.microsoft.com/office/powerpoint/2010/main" val="1536726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C1F7-D387-4F41-B5CE-69038A09975B}"/>
              </a:ext>
            </a:extLst>
          </p:cNvPr>
          <p:cNvSpPr>
            <a:spLocks noGrp="1"/>
          </p:cNvSpPr>
          <p:nvPr>
            <p:ph type="title"/>
          </p:nvPr>
        </p:nvSpPr>
        <p:spPr>
          <a:xfrm>
            <a:off x="838200" y="365125"/>
            <a:ext cx="10515600" cy="492125"/>
          </a:xfrm>
        </p:spPr>
        <p:txBody>
          <a:bodyPr>
            <a:normAutofit fontScale="90000"/>
          </a:bodyPr>
          <a:lstStyle/>
          <a:p>
            <a:r>
              <a:rPr lang="en-IN" dirty="0"/>
              <a:t>CDF</a:t>
            </a:r>
          </a:p>
        </p:txBody>
      </p:sp>
      <p:sp>
        <p:nvSpPr>
          <p:cNvPr id="3" name="Content Placeholder 2">
            <a:extLst>
              <a:ext uri="{FF2B5EF4-FFF2-40B4-BE49-F238E27FC236}">
                <a16:creationId xmlns:a16="http://schemas.microsoft.com/office/drawing/2014/main" id="{6FBE323E-4689-4753-84E4-C0B7F6B65BF0}"/>
              </a:ext>
            </a:extLst>
          </p:cNvPr>
          <p:cNvSpPr>
            <a:spLocks noGrp="1"/>
          </p:cNvSpPr>
          <p:nvPr>
            <p:ph idx="1"/>
          </p:nvPr>
        </p:nvSpPr>
        <p:spPr>
          <a:xfrm>
            <a:off x="1117600" y="1325562"/>
            <a:ext cx="10515600" cy="5167313"/>
          </a:xfrm>
        </p:spPr>
        <p:txBody>
          <a:bodyPr/>
          <a:lstStyle/>
          <a:p>
            <a:r>
              <a:rPr lang="en-US" b="0" i="0" dirty="0">
                <a:solidFill>
                  <a:srgbClr val="292929"/>
                </a:solidFill>
                <a:effectLst/>
                <a:latin typeface="charter"/>
              </a:rPr>
              <a:t>suppose there are 50 students in class with unique student id 1 to 40 &amp; you want to pick one student from his ,so probability of getting student id 32 is p(32)= 32/40 i.e. 0.80</a:t>
            </a:r>
          </a:p>
          <a:p>
            <a:endParaRPr lang="en-IN" dirty="0"/>
          </a:p>
        </p:txBody>
      </p:sp>
      <p:pic>
        <p:nvPicPr>
          <p:cNvPr id="4098" name="Picture 2" descr="Image for post">
            <a:extLst>
              <a:ext uri="{FF2B5EF4-FFF2-40B4-BE49-F238E27FC236}">
                <a16:creationId xmlns:a16="http://schemas.microsoft.com/office/drawing/2014/main" id="{A8DF71CF-0B05-4CFE-9721-4A155A0E2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055" y="2695575"/>
            <a:ext cx="573405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for post">
            <a:extLst>
              <a:ext uri="{FF2B5EF4-FFF2-40B4-BE49-F238E27FC236}">
                <a16:creationId xmlns:a16="http://schemas.microsoft.com/office/drawing/2014/main" id="{45B3C067-2E52-4BDE-8C51-B8A68761C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8835" y="2695574"/>
            <a:ext cx="3801110" cy="3024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257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05579-793F-41C9-B5E7-7A5E01421362}"/>
              </a:ext>
            </a:extLst>
          </p:cNvPr>
          <p:cNvSpPr>
            <a:spLocks noGrp="1"/>
          </p:cNvSpPr>
          <p:nvPr>
            <p:ph type="title"/>
          </p:nvPr>
        </p:nvSpPr>
        <p:spPr/>
        <p:txBody>
          <a:bodyPr/>
          <a:lstStyle/>
          <a:p>
            <a:r>
              <a:rPr lang="en-IN" dirty="0"/>
              <a:t>PDF vs CDF</a:t>
            </a:r>
          </a:p>
        </p:txBody>
      </p:sp>
      <p:sp>
        <p:nvSpPr>
          <p:cNvPr id="3" name="Content Placeholder 2">
            <a:extLst>
              <a:ext uri="{FF2B5EF4-FFF2-40B4-BE49-F238E27FC236}">
                <a16:creationId xmlns:a16="http://schemas.microsoft.com/office/drawing/2014/main" id="{B892641C-2CFE-40C9-8A71-25A4CC87E9ED}"/>
              </a:ext>
            </a:extLst>
          </p:cNvPr>
          <p:cNvSpPr>
            <a:spLocks noGrp="1"/>
          </p:cNvSpPr>
          <p:nvPr>
            <p:ph idx="1"/>
          </p:nvPr>
        </p:nvSpPr>
        <p:spPr/>
        <p:txBody>
          <a:bodyPr/>
          <a:lstStyle/>
          <a:p>
            <a:r>
              <a:rPr lang="en-US" b="1" i="0" dirty="0">
                <a:solidFill>
                  <a:srgbClr val="292929"/>
                </a:solidFill>
                <a:effectLst/>
                <a:latin typeface="charter"/>
              </a:rPr>
              <a:t>Probability density function or pdf can be used to calculate the likelihood of a given observation in a distribution. It can also be used to summarize the likelihood of observations across the distribution’s sample space.</a:t>
            </a:r>
          </a:p>
          <a:p>
            <a:pPr algn="l"/>
            <a:r>
              <a:rPr lang="en-US" b="1" i="0" dirty="0">
                <a:solidFill>
                  <a:srgbClr val="292929"/>
                </a:solidFill>
                <a:effectLst/>
                <a:latin typeface="charter"/>
              </a:rPr>
              <a:t>A Cumulative Density Function is a function that describes the probability of a random variable taking on a given value or less.</a:t>
            </a:r>
            <a:endParaRPr lang="en-US" b="0" i="0" dirty="0">
              <a:solidFill>
                <a:srgbClr val="292929"/>
              </a:solidFill>
              <a:effectLst/>
              <a:latin typeface="charter"/>
            </a:endParaRPr>
          </a:p>
          <a:p>
            <a:pPr algn="l"/>
            <a:r>
              <a:rPr lang="en-US" b="1" i="0" dirty="0">
                <a:solidFill>
                  <a:srgbClr val="292929"/>
                </a:solidFill>
                <a:effectLst/>
                <a:latin typeface="charter"/>
              </a:rPr>
              <a:t>One question you guys may be have in your mind </a:t>
            </a:r>
            <a:r>
              <a:rPr lang="en-US" b="1" i="0" dirty="0" err="1">
                <a:solidFill>
                  <a:srgbClr val="292929"/>
                </a:solidFill>
                <a:effectLst/>
                <a:latin typeface="charter"/>
              </a:rPr>
              <a:t>i.e</a:t>
            </a:r>
            <a:r>
              <a:rPr lang="en-US" b="1" i="0" dirty="0">
                <a:solidFill>
                  <a:srgbClr val="292929"/>
                </a:solidFill>
                <a:effectLst/>
                <a:latin typeface="charter"/>
              </a:rPr>
              <a:t> which one is better for analysis , CDF or PDF .?</a:t>
            </a:r>
            <a:endParaRPr lang="en-US"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423527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E895-CC24-4A45-8430-C153825C7F95}"/>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AE155927-15D6-4DA6-93A0-881F55E296C6}"/>
              </a:ext>
            </a:extLst>
          </p:cNvPr>
          <p:cNvSpPr>
            <a:spLocks noGrp="1"/>
          </p:cNvSpPr>
          <p:nvPr>
            <p:ph idx="1"/>
          </p:nvPr>
        </p:nvSpPr>
        <p:spPr/>
        <p:txBody>
          <a:bodyPr/>
          <a:lstStyle/>
          <a:p>
            <a:pPr algn="l"/>
            <a:r>
              <a:rPr lang="en-US" b="0" i="0" dirty="0">
                <a:solidFill>
                  <a:srgbClr val="292929"/>
                </a:solidFill>
                <a:effectLst/>
                <a:latin typeface="charter"/>
              </a:rPr>
              <a:t>How long users stays on a </a:t>
            </a:r>
            <a:r>
              <a:rPr lang="en-US" b="0" i="0" dirty="0" err="1">
                <a:solidFill>
                  <a:srgbClr val="292929"/>
                </a:solidFill>
                <a:effectLst/>
                <a:latin typeface="charter"/>
              </a:rPr>
              <a:t>a</a:t>
            </a:r>
            <a:r>
              <a:rPr lang="en-US" b="0" i="0" dirty="0">
                <a:solidFill>
                  <a:srgbClr val="292929"/>
                </a:solidFill>
                <a:effectLst/>
                <a:latin typeface="charter"/>
              </a:rPr>
              <a:t> certain website’, it may be good to show it in CDF as it shows the accumulated time he spent on that website, through the pages etc.</a:t>
            </a:r>
          </a:p>
          <a:p>
            <a:pPr algn="l"/>
            <a:r>
              <a:rPr lang="en-US" b="0" i="0" dirty="0">
                <a:solidFill>
                  <a:srgbClr val="292929"/>
                </a:solidFill>
                <a:effectLst/>
                <a:latin typeface="charter"/>
              </a:rPr>
              <a:t>On the other hand, if you want to simply show the probability of users clicking on an advert link (e.g. Google ad-words link) then present it in PDF form as it will probably be a normal distribution bell curve and you can show the probability of that happening</a:t>
            </a:r>
          </a:p>
          <a:p>
            <a:endParaRPr lang="en-IN" dirty="0"/>
          </a:p>
        </p:txBody>
      </p:sp>
    </p:spTree>
    <p:extLst>
      <p:ext uri="{BB962C8B-B14F-4D97-AF65-F5344CB8AC3E}">
        <p14:creationId xmlns:p14="http://schemas.microsoft.com/office/powerpoint/2010/main" val="359355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2E5D-63F6-42B6-94E9-75703F43C51E}"/>
              </a:ext>
            </a:extLst>
          </p:cNvPr>
          <p:cNvSpPr>
            <a:spLocks noGrp="1"/>
          </p:cNvSpPr>
          <p:nvPr>
            <p:ph type="title"/>
          </p:nvPr>
        </p:nvSpPr>
        <p:spPr>
          <a:xfrm>
            <a:off x="838200" y="365126"/>
            <a:ext cx="10515600" cy="596900"/>
          </a:xfrm>
        </p:spPr>
        <p:txBody>
          <a:bodyPr>
            <a:normAutofit fontScale="90000"/>
          </a:bodyPr>
          <a:lstStyle/>
          <a:p>
            <a:r>
              <a:rPr lang="en-IN" dirty="0"/>
              <a:t>PDF Example</a:t>
            </a:r>
          </a:p>
        </p:txBody>
      </p:sp>
      <p:sp>
        <p:nvSpPr>
          <p:cNvPr id="3" name="Content Placeholder 2">
            <a:extLst>
              <a:ext uri="{FF2B5EF4-FFF2-40B4-BE49-F238E27FC236}">
                <a16:creationId xmlns:a16="http://schemas.microsoft.com/office/drawing/2014/main" id="{D60A63E5-76D1-46C8-A3A5-B613B7BB7CE0}"/>
              </a:ext>
            </a:extLst>
          </p:cNvPr>
          <p:cNvSpPr>
            <a:spLocks noGrp="1"/>
          </p:cNvSpPr>
          <p:nvPr>
            <p:ph idx="1"/>
          </p:nvPr>
        </p:nvSpPr>
        <p:spPr>
          <a:xfrm>
            <a:off x="838200" y="828675"/>
            <a:ext cx="10515600" cy="5348288"/>
          </a:xfrm>
        </p:spPr>
        <p:txBody>
          <a:bodyPr/>
          <a:lstStyle/>
          <a:p>
            <a:pPr algn="l"/>
            <a:r>
              <a:rPr lang="en-US" b="0" i="0" dirty="0">
                <a:solidFill>
                  <a:srgbClr val="292929"/>
                </a:solidFill>
                <a:effectLst/>
                <a:latin typeface="charter"/>
              </a:rPr>
              <a:t>Suppose you have variable x which is continuous random variable. So x is variable which is typically tells you the bus travel time from Bangalore to Hyderabad is 10 to 15 hours. </a:t>
            </a:r>
          </a:p>
          <a:p>
            <a:pPr marL="0" indent="0" algn="l">
              <a:buNone/>
            </a:pPr>
            <a:r>
              <a:rPr lang="en-US" b="0" i="0" dirty="0">
                <a:solidFill>
                  <a:srgbClr val="292929"/>
                </a:solidFill>
                <a:effectLst/>
                <a:latin typeface="charter"/>
              </a:rPr>
              <a:t>1) What is the probability that bus can reach next day in exactly 13 hours?</a:t>
            </a:r>
          </a:p>
          <a:p>
            <a:pPr marL="0" indent="0">
              <a:buNone/>
            </a:pPr>
            <a:r>
              <a:rPr lang="en-IN" dirty="0"/>
              <a:t>0(Values should be in range)</a:t>
            </a:r>
          </a:p>
          <a:p>
            <a:pPr marL="0" indent="0">
              <a:buNone/>
            </a:pPr>
            <a:r>
              <a:rPr lang="en-IN" dirty="0"/>
              <a:t>2.</a:t>
            </a:r>
            <a:r>
              <a:rPr lang="en-US" b="0" i="0" dirty="0">
                <a:solidFill>
                  <a:srgbClr val="292929"/>
                </a:solidFill>
                <a:effectLst/>
                <a:latin typeface="charter"/>
              </a:rPr>
              <a:t> What is the probability that bus can reach next day in 11 -13hours</a:t>
            </a:r>
            <a:endParaRPr lang="en-IN" dirty="0"/>
          </a:p>
          <a:p>
            <a:endParaRPr lang="en-IN" dirty="0"/>
          </a:p>
        </p:txBody>
      </p:sp>
      <p:pic>
        <p:nvPicPr>
          <p:cNvPr id="2050" name="Picture 2" descr="Image for post">
            <a:extLst>
              <a:ext uri="{FF2B5EF4-FFF2-40B4-BE49-F238E27FC236}">
                <a16:creationId xmlns:a16="http://schemas.microsoft.com/office/drawing/2014/main" id="{F32AC850-967C-41B9-9041-4717EBE76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4447223"/>
            <a:ext cx="463867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10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F7CA-5E3B-4B3C-AF9A-B89CEC2BA98A}"/>
              </a:ext>
            </a:extLst>
          </p:cNvPr>
          <p:cNvSpPr>
            <a:spLocks noGrp="1"/>
          </p:cNvSpPr>
          <p:nvPr>
            <p:ph type="title"/>
          </p:nvPr>
        </p:nvSpPr>
        <p:spPr/>
        <p:txBody>
          <a:bodyPr/>
          <a:lstStyle/>
          <a:p>
            <a:r>
              <a:rPr lang="en-IN" dirty="0"/>
              <a:t>PDF</a:t>
            </a:r>
          </a:p>
        </p:txBody>
      </p:sp>
      <p:pic>
        <p:nvPicPr>
          <p:cNvPr id="3074" name="Picture 2" descr="Image for post">
            <a:extLst>
              <a:ext uri="{FF2B5EF4-FFF2-40B4-BE49-F238E27FC236}">
                <a16:creationId xmlns:a16="http://schemas.microsoft.com/office/drawing/2014/main" id="{57D3DEBD-15F5-4B62-AEAD-507ABFFD51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3244"/>
            <a:ext cx="340995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C9D2B0A-FFE8-4354-A49A-0C2E6D3DF0FE}"/>
              </a:ext>
            </a:extLst>
          </p:cNvPr>
          <p:cNvPicPr>
            <a:picLocks noChangeAspect="1"/>
          </p:cNvPicPr>
          <p:nvPr/>
        </p:nvPicPr>
        <p:blipFill>
          <a:blip r:embed="rId3"/>
          <a:stretch>
            <a:fillRect/>
          </a:stretch>
        </p:blipFill>
        <p:spPr>
          <a:xfrm>
            <a:off x="5727407" y="1609471"/>
            <a:ext cx="4191585" cy="3639058"/>
          </a:xfrm>
          <a:prstGeom prst="rect">
            <a:avLst/>
          </a:prstGeom>
        </p:spPr>
      </p:pic>
    </p:spTree>
    <p:extLst>
      <p:ext uri="{BB962C8B-B14F-4D97-AF65-F5344CB8AC3E}">
        <p14:creationId xmlns:p14="http://schemas.microsoft.com/office/powerpoint/2010/main" val="246476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1959452" y="261232"/>
            <a:ext cx="9793145" cy="112895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gn="ctr">
              <a:lnSpc>
                <a:spcPct val="100000"/>
              </a:lnSpc>
            </a:pPr>
            <a:r>
              <a:rPr lang="en-IN" sz="3991" spc="-1">
                <a:solidFill>
                  <a:srgbClr val="050505"/>
                </a:solidFill>
                <a:latin typeface="Times New Roman"/>
                <a:ea typeface="DejaVu Sans"/>
              </a:rPr>
              <a:t>Example: P.D.F  Cont...</a:t>
            </a:r>
            <a:endParaRPr lang="en-IN" sz="3991" spc="-1">
              <a:latin typeface="Arial"/>
            </a:endParaRPr>
          </a:p>
        </p:txBody>
      </p:sp>
      <p:pic>
        <p:nvPicPr>
          <p:cNvPr id="270" name="Picture 269"/>
          <p:cNvPicPr/>
          <p:nvPr/>
        </p:nvPicPr>
        <p:blipFill>
          <a:blip r:embed="rId2"/>
          <a:stretch/>
        </p:blipFill>
        <p:spPr>
          <a:xfrm>
            <a:off x="2568122" y="1490763"/>
            <a:ext cx="8226625" cy="4725683"/>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1959452" y="261232"/>
            <a:ext cx="9793145" cy="112895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gn="ctr">
              <a:lnSpc>
                <a:spcPct val="100000"/>
              </a:lnSpc>
            </a:pPr>
            <a:r>
              <a:rPr lang="en-IN" sz="3991" spc="-1">
                <a:solidFill>
                  <a:srgbClr val="050505"/>
                </a:solidFill>
                <a:latin typeface="Times New Roman"/>
                <a:ea typeface="DejaVu Sans"/>
              </a:rPr>
              <a:t>Example: P.D.F  Cont...</a:t>
            </a:r>
            <a:endParaRPr lang="en-IN" sz="3991" spc="-1">
              <a:latin typeface="Arial"/>
            </a:endParaRPr>
          </a:p>
        </p:txBody>
      </p:sp>
      <p:pic>
        <p:nvPicPr>
          <p:cNvPr id="272" name="Picture 271"/>
          <p:cNvPicPr/>
          <p:nvPr/>
        </p:nvPicPr>
        <p:blipFill>
          <a:blip r:embed="rId2"/>
          <a:stretch/>
        </p:blipFill>
        <p:spPr>
          <a:xfrm>
            <a:off x="2415302" y="1451578"/>
            <a:ext cx="9304206" cy="4257643"/>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1959452" y="261232"/>
            <a:ext cx="9793145" cy="112895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gn="ctr">
              <a:lnSpc>
                <a:spcPct val="100000"/>
              </a:lnSpc>
            </a:pPr>
            <a:r>
              <a:rPr lang="en-IN" sz="3991" spc="-1">
                <a:solidFill>
                  <a:srgbClr val="050505"/>
                </a:solidFill>
                <a:latin typeface="Times New Roman"/>
                <a:ea typeface="DejaVu Sans"/>
              </a:rPr>
              <a:t>Example: P.D.F  Cont...</a:t>
            </a:r>
            <a:endParaRPr lang="en-IN" sz="3991" spc="-1">
              <a:latin typeface="Arial"/>
            </a:endParaRPr>
          </a:p>
        </p:txBody>
      </p:sp>
      <p:pic>
        <p:nvPicPr>
          <p:cNvPr id="274" name="Picture 273"/>
          <p:cNvPicPr/>
          <p:nvPr/>
        </p:nvPicPr>
        <p:blipFill>
          <a:blip r:embed="rId2"/>
          <a:stretch/>
        </p:blipFill>
        <p:spPr>
          <a:xfrm>
            <a:off x="2722685" y="1502518"/>
            <a:ext cx="8246217" cy="4676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374C802-8EB7-4D7E-87E2-CAAF6A306635}"/>
              </a:ext>
            </a:extLst>
          </p:cNvPr>
          <p:cNvSpPr>
            <a:spLocks noGrp="1" noChangeArrowheads="1"/>
          </p:cNvSpPr>
          <p:nvPr>
            <p:ph type="title"/>
          </p:nvPr>
        </p:nvSpPr>
        <p:spPr/>
        <p:txBody>
          <a:bodyPr/>
          <a:lstStyle/>
          <a:p>
            <a:pPr eaLnBrk="1" hangingPunct="1"/>
            <a:r>
              <a:rPr lang="en-US" altLang="en-US">
                <a:latin typeface="Arial Unicode MS" pitchFamily="34" charset="-128"/>
                <a:ea typeface="Arial Unicode MS" pitchFamily="34" charset="-128"/>
              </a:rPr>
              <a:t>Continuous case: “probability density function” (pdf)</a:t>
            </a:r>
          </a:p>
        </p:txBody>
      </p:sp>
      <p:grpSp>
        <p:nvGrpSpPr>
          <p:cNvPr id="24579" name="Group 3">
            <a:extLst>
              <a:ext uri="{FF2B5EF4-FFF2-40B4-BE49-F238E27FC236}">
                <a16:creationId xmlns:a16="http://schemas.microsoft.com/office/drawing/2014/main" id="{41E95D0F-1047-4094-9081-403D898B1B91}"/>
              </a:ext>
            </a:extLst>
          </p:cNvPr>
          <p:cNvGrpSpPr>
            <a:grpSpLocks/>
          </p:cNvGrpSpPr>
          <p:nvPr/>
        </p:nvGrpSpPr>
        <p:grpSpPr bwMode="auto">
          <a:xfrm>
            <a:off x="3352800" y="2743200"/>
            <a:ext cx="5257800" cy="2514600"/>
            <a:chOff x="1152" y="1728"/>
            <a:chExt cx="3312" cy="1584"/>
          </a:xfrm>
        </p:grpSpPr>
        <p:grpSp>
          <p:nvGrpSpPr>
            <p:cNvPr id="24582" name="Group 4">
              <a:extLst>
                <a:ext uri="{FF2B5EF4-FFF2-40B4-BE49-F238E27FC236}">
                  <a16:creationId xmlns:a16="http://schemas.microsoft.com/office/drawing/2014/main" id="{E6B62713-A6BE-4D7F-96E4-E045C0D00A47}"/>
                </a:ext>
              </a:extLst>
            </p:cNvPr>
            <p:cNvGrpSpPr>
              <a:grpSpLocks/>
            </p:cNvGrpSpPr>
            <p:nvPr/>
          </p:nvGrpSpPr>
          <p:grpSpPr bwMode="auto">
            <a:xfrm>
              <a:off x="1152" y="1728"/>
              <a:ext cx="3312" cy="1584"/>
              <a:chOff x="1152" y="1728"/>
              <a:chExt cx="3312" cy="1584"/>
            </a:xfrm>
          </p:grpSpPr>
          <p:sp>
            <p:nvSpPr>
              <p:cNvPr id="24585" name="Line 5">
                <a:extLst>
                  <a:ext uri="{FF2B5EF4-FFF2-40B4-BE49-F238E27FC236}">
                    <a16:creationId xmlns:a16="http://schemas.microsoft.com/office/drawing/2014/main" id="{639CC5E2-5ABE-457D-9FED-4297704345C5}"/>
                  </a:ext>
                </a:extLst>
              </p:cNvPr>
              <p:cNvSpPr>
                <a:spLocks noChangeShapeType="1"/>
              </p:cNvSpPr>
              <p:nvPr/>
            </p:nvSpPr>
            <p:spPr bwMode="auto">
              <a:xfrm>
                <a:off x="2610" y="1728"/>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6">
                <a:extLst>
                  <a:ext uri="{FF2B5EF4-FFF2-40B4-BE49-F238E27FC236}">
                    <a16:creationId xmlns:a16="http://schemas.microsoft.com/office/drawing/2014/main" id="{E7EB94CB-5952-4EEB-99C0-143CD1E2E3D8}"/>
                  </a:ext>
                </a:extLst>
              </p:cNvPr>
              <p:cNvSpPr>
                <a:spLocks noChangeShapeType="1"/>
              </p:cNvSpPr>
              <p:nvPr/>
            </p:nvSpPr>
            <p:spPr bwMode="auto">
              <a:xfrm>
                <a:off x="1152" y="2910"/>
                <a:ext cx="29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Text Box 7">
                <a:extLst>
                  <a:ext uri="{FF2B5EF4-FFF2-40B4-BE49-F238E27FC236}">
                    <a16:creationId xmlns:a16="http://schemas.microsoft.com/office/drawing/2014/main" id="{2473FE63-21E8-4F49-8DD5-0C5BD16C37B6}"/>
                  </a:ext>
                </a:extLst>
              </p:cNvPr>
              <p:cNvSpPr txBox="1">
                <a:spLocks noChangeArrowheads="1"/>
              </p:cNvSpPr>
              <p:nvPr/>
            </p:nvSpPr>
            <p:spPr bwMode="auto">
              <a:xfrm>
                <a:off x="4172" y="2872"/>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Times New Roman" panose="02020603050405020304" pitchFamily="18" charset="0"/>
                  </a:rPr>
                  <a:t>x</a:t>
                </a:r>
              </a:p>
            </p:txBody>
          </p:sp>
          <p:sp>
            <p:nvSpPr>
              <p:cNvPr id="24588" name="Text Box 8">
                <a:extLst>
                  <a:ext uri="{FF2B5EF4-FFF2-40B4-BE49-F238E27FC236}">
                    <a16:creationId xmlns:a16="http://schemas.microsoft.com/office/drawing/2014/main" id="{EAF6374A-0925-4716-891C-23F87FF9A2A5}"/>
                  </a:ext>
                </a:extLst>
              </p:cNvPr>
              <p:cNvSpPr txBox="1">
                <a:spLocks noChangeArrowheads="1"/>
              </p:cNvSpPr>
              <p:nvPr/>
            </p:nvSpPr>
            <p:spPr bwMode="auto">
              <a:xfrm>
                <a:off x="2714" y="1728"/>
                <a:ext cx="117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Times New Roman" panose="02020603050405020304" pitchFamily="18" charset="0"/>
                  </a:rPr>
                  <a:t>p(x)=e</a:t>
                </a:r>
                <a:r>
                  <a:rPr lang="en-US" altLang="en-US" sz="2000" i="1" baseline="30000">
                    <a:latin typeface="Times New Roman" panose="02020603050405020304" pitchFamily="18" charset="0"/>
                  </a:rPr>
                  <a:t>-x</a:t>
                </a:r>
                <a:endParaRPr lang="en-US" altLang="en-US" sz="2000">
                  <a:latin typeface="Times New Roman" panose="02020603050405020304" pitchFamily="18" charset="0"/>
                </a:endParaRPr>
              </a:p>
            </p:txBody>
          </p:sp>
        </p:grpSp>
        <p:sp>
          <p:nvSpPr>
            <p:cNvPr id="24583" name="Arc 9">
              <a:extLst>
                <a:ext uri="{FF2B5EF4-FFF2-40B4-BE49-F238E27FC236}">
                  <a16:creationId xmlns:a16="http://schemas.microsoft.com/office/drawing/2014/main" id="{B5B5136F-D53F-4557-A8AE-763FF3F19E6B}"/>
                </a:ext>
              </a:extLst>
            </p:cNvPr>
            <p:cNvSpPr>
              <a:spLocks/>
            </p:cNvSpPr>
            <p:nvPr/>
          </p:nvSpPr>
          <p:spPr bwMode="auto">
            <a:xfrm rot="10800000">
              <a:off x="2608" y="2272"/>
              <a:ext cx="1495" cy="5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rot="10800000"/>
            <a:lstStyle/>
            <a:p>
              <a:endParaRPr lang="en-US"/>
            </a:p>
          </p:txBody>
        </p:sp>
        <p:sp>
          <p:nvSpPr>
            <p:cNvPr id="24584" name="Text Box 10">
              <a:extLst>
                <a:ext uri="{FF2B5EF4-FFF2-40B4-BE49-F238E27FC236}">
                  <a16:creationId xmlns:a16="http://schemas.microsoft.com/office/drawing/2014/main" id="{0CB7D60C-DD78-4A03-8FEA-C33FF8AB82D3}"/>
                </a:ext>
              </a:extLst>
            </p:cNvPr>
            <p:cNvSpPr txBox="1">
              <a:spLocks noChangeArrowheads="1"/>
            </p:cNvSpPr>
            <p:nvPr/>
          </p:nvSpPr>
          <p:spPr bwMode="auto">
            <a:xfrm>
              <a:off x="2401" y="2222"/>
              <a:ext cx="8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1</a:t>
              </a:r>
            </a:p>
          </p:txBody>
        </p:sp>
      </p:grpSp>
      <p:sp>
        <p:nvSpPr>
          <p:cNvPr id="1282059" name="Rectangle 11">
            <a:extLst>
              <a:ext uri="{FF2B5EF4-FFF2-40B4-BE49-F238E27FC236}">
                <a16:creationId xmlns:a16="http://schemas.microsoft.com/office/drawing/2014/main" id="{9C951F33-EAD4-4328-922B-88612A983C48}"/>
              </a:ext>
            </a:extLst>
          </p:cNvPr>
          <p:cNvSpPr>
            <a:spLocks noChangeArrowheads="1"/>
          </p:cNvSpPr>
          <p:nvPr/>
        </p:nvSpPr>
        <p:spPr bwMode="auto">
          <a:xfrm>
            <a:off x="1524000" y="5530850"/>
            <a:ext cx="9144000" cy="78483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latin typeface="Times New Roman" panose="02020603050405020304" pitchFamily="18" charset="0"/>
                <a:cs typeface="Times New Roman" panose="02020603050405020304" pitchFamily="18" charset="0"/>
              </a:rPr>
              <a:t>The probability that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is any exact particular value (such as 1.9976) is 0; we can only assign probabilities to possible ranges of x.  </a:t>
            </a:r>
            <a:endParaRPr lang="en-US" altLang="en-US" sz="2400">
              <a:latin typeface="Times New Roman" panose="02020603050405020304" pitchFamily="18" charset="0"/>
            </a:endParaRPr>
          </a:p>
        </p:txBody>
      </p:sp>
      <p:sp>
        <p:nvSpPr>
          <p:cNvPr id="1282060" name="Line 12">
            <a:extLst>
              <a:ext uri="{FF2B5EF4-FFF2-40B4-BE49-F238E27FC236}">
                <a16:creationId xmlns:a16="http://schemas.microsoft.com/office/drawing/2014/main" id="{5D139880-0279-48B4-BF77-8ADD5FA521E3}"/>
              </a:ext>
            </a:extLst>
          </p:cNvPr>
          <p:cNvSpPr>
            <a:spLocks noChangeShapeType="1"/>
          </p:cNvSpPr>
          <p:nvPr/>
        </p:nvSpPr>
        <p:spPr bwMode="auto">
          <a:xfrm>
            <a:off x="6324600" y="4191000"/>
            <a:ext cx="0" cy="457200"/>
          </a:xfrm>
          <a:prstGeom prst="line">
            <a:avLst/>
          </a:prstGeom>
          <a:noFill/>
          <a:ln w="952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82060"/>
                                        </p:tgtEl>
                                        <p:attrNameLst>
                                          <p:attrName>style.visibility</p:attrName>
                                        </p:attrNameLst>
                                      </p:cBhvr>
                                      <p:to>
                                        <p:strVal val="visible"/>
                                      </p:to>
                                    </p:set>
                                    <p:animEffect transition="in" filter="wipe(up)">
                                      <p:cBhvr>
                                        <p:cTn id="7" dur="500"/>
                                        <p:tgtEl>
                                          <p:spTgt spid="1282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82059"/>
                                        </p:tgtEl>
                                        <p:attrNameLst>
                                          <p:attrName>style.visibility</p:attrName>
                                        </p:attrNameLst>
                                      </p:cBhvr>
                                      <p:to>
                                        <p:strVal val="visible"/>
                                      </p:to>
                                    </p:set>
                                    <p:anim calcmode="lin" valueType="num">
                                      <p:cBhvr additive="base">
                                        <p:cTn id="12" dur="500" fill="hold"/>
                                        <p:tgtEl>
                                          <p:spTgt spid="1282059"/>
                                        </p:tgtEl>
                                        <p:attrNameLst>
                                          <p:attrName>ppt_x</p:attrName>
                                        </p:attrNameLst>
                                      </p:cBhvr>
                                      <p:tavLst>
                                        <p:tav tm="0">
                                          <p:val>
                                            <p:strVal val="0-#ppt_w/2"/>
                                          </p:val>
                                        </p:tav>
                                        <p:tav tm="100000">
                                          <p:val>
                                            <p:strVal val="#ppt_x"/>
                                          </p:val>
                                        </p:tav>
                                      </p:tavLst>
                                    </p:anim>
                                    <p:anim calcmode="lin" valueType="num">
                                      <p:cBhvr additive="base">
                                        <p:cTn id="13" dur="500" fill="hold"/>
                                        <p:tgtEl>
                                          <p:spTgt spid="1282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C79E678-1DBA-4B23-9762-8CD163EE46AC}"/>
              </a:ext>
            </a:extLst>
          </p:cNvPr>
          <p:cNvSpPr>
            <a:spLocks noChangeArrowheads="1"/>
          </p:cNvSpPr>
          <p:nvPr/>
        </p:nvSpPr>
        <p:spPr bwMode="auto">
          <a:xfrm>
            <a:off x="2514600" y="1066801"/>
            <a:ext cx="9144000" cy="90011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latin typeface="Times New Roman" panose="02020603050405020304" pitchFamily="18" charset="0"/>
                <a:ea typeface="Arial Unicode MS" pitchFamily="34" charset="-128"/>
              </a:rPr>
              <a:t>For example, the probability of </a:t>
            </a:r>
            <a:r>
              <a:rPr lang="en-US" altLang="en-US" sz="2800" i="1">
                <a:latin typeface="Times New Roman" panose="02020603050405020304" pitchFamily="18" charset="0"/>
                <a:ea typeface="Arial Unicode MS" pitchFamily="34" charset="-128"/>
              </a:rPr>
              <a:t>x</a:t>
            </a:r>
            <a:r>
              <a:rPr lang="en-US" altLang="en-US" sz="2800">
                <a:latin typeface="Times New Roman" panose="02020603050405020304" pitchFamily="18" charset="0"/>
                <a:ea typeface="Arial Unicode MS" pitchFamily="34" charset="-128"/>
              </a:rPr>
              <a:t> falling within 1 to 2:</a:t>
            </a:r>
          </a:p>
          <a:p>
            <a:pPr>
              <a:spcBef>
                <a:spcPct val="0"/>
              </a:spcBef>
              <a:buClrTx/>
              <a:buSzTx/>
              <a:buFontTx/>
              <a:buNone/>
            </a:pPr>
            <a:endParaRPr lang="en-US" altLang="en-US" sz="2800">
              <a:latin typeface="Times New Roman" panose="02020603050405020304" pitchFamily="18" charset="0"/>
            </a:endParaRPr>
          </a:p>
        </p:txBody>
      </p:sp>
      <p:grpSp>
        <p:nvGrpSpPr>
          <p:cNvPr id="1284099" name="Group 3">
            <a:extLst>
              <a:ext uri="{FF2B5EF4-FFF2-40B4-BE49-F238E27FC236}">
                <a16:creationId xmlns:a16="http://schemas.microsoft.com/office/drawing/2014/main" id="{DFEC11D9-417F-444E-BA7D-4EC5E16BB641}"/>
              </a:ext>
            </a:extLst>
          </p:cNvPr>
          <p:cNvGrpSpPr>
            <a:grpSpLocks/>
          </p:cNvGrpSpPr>
          <p:nvPr/>
        </p:nvGrpSpPr>
        <p:grpSpPr bwMode="auto">
          <a:xfrm>
            <a:off x="2133600" y="5715000"/>
            <a:ext cx="7543800" cy="1143000"/>
            <a:chOff x="384" y="3600"/>
            <a:chExt cx="4752" cy="720"/>
          </a:xfrm>
        </p:grpSpPr>
        <p:sp>
          <p:nvSpPr>
            <p:cNvPr id="26647" name="Rectangle 4">
              <a:extLst>
                <a:ext uri="{FF2B5EF4-FFF2-40B4-BE49-F238E27FC236}">
                  <a16:creationId xmlns:a16="http://schemas.microsoft.com/office/drawing/2014/main" id="{9851915A-545A-4474-88A4-63769FF4A0EF}"/>
                </a:ext>
              </a:extLst>
            </p:cNvPr>
            <p:cNvSpPr>
              <a:spLocks noChangeArrowheads="1"/>
            </p:cNvSpPr>
            <p:nvPr/>
          </p:nvSpPr>
          <p:spPr bwMode="auto">
            <a:xfrm>
              <a:off x="384" y="3600"/>
              <a:ext cx="4752" cy="7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aphicFrame>
          <p:nvGraphicFramePr>
            <p:cNvPr id="26648" name="Object 5">
              <a:extLst>
                <a:ext uri="{FF2B5EF4-FFF2-40B4-BE49-F238E27FC236}">
                  <a16:creationId xmlns:a16="http://schemas.microsoft.com/office/drawing/2014/main" id="{7D7B0788-AB40-400B-AAD3-A714974FF68D}"/>
                </a:ext>
              </a:extLst>
            </p:cNvPr>
            <p:cNvGraphicFramePr>
              <a:graphicFrameLocks noChangeAspect="1"/>
            </p:cNvGraphicFramePr>
            <p:nvPr/>
          </p:nvGraphicFramePr>
          <p:xfrm>
            <a:off x="616" y="3742"/>
            <a:ext cx="4432" cy="578"/>
          </p:xfrm>
          <a:graphic>
            <a:graphicData uri="http://schemas.openxmlformats.org/presentationml/2006/ole">
              <mc:AlternateContent xmlns:mc="http://schemas.openxmlformats.org/markup-compatibility/2006">
                <mc:Choice xmlns:v="urn:schemas-microsoft-com:vml" Requires="v">
                  <p:oleObj name="Equation" r:id="rId3" imgW="3581400" imgH="469900" progId="Equation.3">
                    <p:embed/>
                  </p:oleObj>
                </mc:Choice>
                <mc:Fallback>
                  <p:oleObj name="Equation" r:id="rId3" imgW="3581400" imgH="469900" progId="Equation.3">
                    <p:embed/>
                    <p:pic>
                      <p:nvPicPr>
                        <p:cNvPr id="26648" name="Object 5">
                          <a:extLst>
                            <a:ext uri="{FF2B5EF4-FFF2-40B4-BE49-F238E27FC236}">
                              <a16:creationId xmlns:a16="http://schemas.microsoft.com/office/drawing/2014/main" id="{7D7B0788-AB40-400B-AAD3-A714974FF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 y="3742"/>
                          <a:ext cx="4432"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6628" name="Group 6">
            <a:extLst>
              <a:ext uri="{FF2B5EF4-FFF2-40B4-BE49-F238E27FC236}">
                <a16:creationId xmlns:a16="http://schemas.microsoft.com/office/drawing/2014/main" id="{64668003-D2E9-4F73-AFD5-4DCC15BD8D37}"/>
              </a:ext>
            </a:extLst>
          </p:cNvPr>
          <p:cNvGrpSpPr>
            <a:grpSpLocks/>
          </p:cNvGrpSpPr>
          <p:nvPr/>
        </p:nvGrpSpPr>
        <p:grpSpPr bwMode="auto">
          <a:xfrm>
            <a:off x="3352800" y="2743201"/>
            <a:ext cx="5257800" cy="2525713"/>
            <a:chOff x="1152" y="1728"/>
            <a:chExt cx="3312" cy="1591"/>
          </a:xfrm>
        </p:grpSpPr>
        <p:grpSp>
          <p:nvGrpSpPr>
            <p:cNvPr id="26630" name="Group 7">
              <a:extLst>
                <a:ext uri="{FF2B5EF4-FFF2-40B4-BE49-F238E27FC236}">
                  <a16:creationId xmlns:a16="http://schemas.microsoft.com/office/drawing/2014/main" id="{7705BB53-C9B0-40A9-A615-0796F15D8A2D}"/>
                </a:ext>
              </a:extLst>
            </p:cNvPr>
            <p:cNvGrpSpPr>
              <a:grpSpLocks/>
            </p:cNvGrpSpPr>
            <p:nvPr/>
          </p:nvGrpSpPr>
          <p:grpSpPr bwMode="auto">
            <a:xfrm>
              <a:off x="1152" y="1728"/>
              <a:ext cx="3312" cy="1591"/>
              <a:chOff x="1152" y="1728"/>
              <a:chExt cx="3312" cy="1591"/>
            </a:xfrm>
          </p:grpSpPr>
          <p:grpSp>
            <p:nvGrpSpPr>
              <p:cNvPr id="26632" name="Group 8">
                <a:extLst>
                  <a:ext uri="{FF2B5EF4-FFF2-40B4-BE49-F238E27FC236}">
                    <a16:creationId xmlns:a16="http://schemas.microsoft.com/office/drawing/2014/main" id="{7E95EFA4-22EF-454D-8F1C-624C739875CE}"/>
                  </a:ext>
                </a:extLst>
              </p:cNvPr>
              <p:cNvGrpSpPr>
                <a:grpSpLocks/>
              </p:cNvGrpSpPr>
              <p:nvPr/>
            </p:nvGrpSpPr>
            <p:grpSpPr bwMode="auto">
              <a:xfrm>
                <a:off x="1152" y="1728"/>
                <a:ext cx="3312" cy="1584"/>
                <a:chOff x="1152" y="1728"/>
                <a:chExt cx="3312" cy="1584"/>
              </a:xfrm>
            </p:grpSpPr>
            <p:grpSp>
              <p:nvGrpSpPr>
                <p:cNvPr id="26640" name="Group 9">
                  <a:extLst>
                    <a:ext uri="{FF2B5EF4-FFF2-40B4-BE49-F238E27FC236}">
                      <a16:creationId xmlns:a16="http://schemas.microsoft.com/office/drawing/2014/main" id="{5C0ADD9B-84E2-4B46-887C-93C808836396}"/>
                    </a:ext>
                  </a:extLst>
                </p:cNvPr>
                <p:cNvGrpSpPr>
                  <a:grpSpLocks/>
                </p:cNvGrpSpPr>
                <p:nvPr/>
              </p:nvGrpSpPr>
              <p:grpSpPr bwMode="auto">
                <a:xfrm>
                  <a:off x="1152" y="1728"/>
                  <a:ext cx="3312" cy="1584"/>
                  <a:chOff x="1152" y="1728"/>
                  <a:chExt cx="3312" cy="1584"/>
                </a:xfrm>
              </p:grpSpPr>
              <p:sp>
                <p:nvSpPr>
                  <p:cNvPr id="26643" name="Line 10">
                    <a:extLst>
                      <a:ext uri="{FF2B5EF4-FFF2-40B4-BE49-F238E27FC236}">
                        <a16:creationId xmlns:a16="http://schemas.microsoft.com/office/drawing/2014/main" id="{0BD122E3-926A-44AE-86D1-FD6AE9CE0B97}"/>
                      </a:ext>
                    </a:extLst>
                  </p:cNvPr>
                  <p:cNvSpPr>
                    <a:spLocks noChangeShapeType="1"/>
                  </p:cNvSpPr>
                  <p:nvPr/>
                </p:nvSpPr>
                <p:spPr bwMode="auto">
                  <a:xfrm>
                    <a:off x="2610" y="1728"/>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11">
                    <a:extLst>
                      <a:ext uri="{FF2B5EF4-FFF2-40B4-BE49-F238E27FC236}">
                        <a16:creationId xmlns:a16="http://schemas.microsoft.com/office/drawing/2014/main" id="{DDB455F3-A362-4EED-86C4-41425388A35D}"/>
                      </a:ext>
                    </a:extLst>
                  </p:cNvPr>
                  <p:cNvSpPr>
                    <a:spLocks noChangeShapeType="1"/>
                  </p:cNvSpPr>
                  <p:nvPr/>
                </p:nvSpPr>
                <p:spPr bwMode="auto">
                  <a:xfrm>
                    <a:off x="1152" y="2910"/>
                    <a:ext cx="29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Text Box 12">
                    <a:extLst>
                      <a:ext uri="{FF2B5EF4-FFF2-40B4-BE49-F238E27FC236}">
                        <a16:creationId xmlns:a16="http://schemas.microsoft.com/office/drawing/2014/main" id="{5260240D-EB50-4E59-A278-9CBED7C250E2}"/>
                      </a:ext>
                    </a:extLst>
                  </p:cNvPr>
                  <p:cNvSpPr txBox="1">
                    <a:spLocks noChangeArrowheads="1"/>
                  </p:cNvSpPr>
                  <p:nvPr/>
                </p:nvSpPr>
                <p:spPr bwMode="auto">
                  <a:xfrm>
                    <a:off x="4172" y="2872"/>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Times New Roman" panose="02020603050405020304" pitchFamily="18" charset="0"/>
                      </a:rPr>
                      <a:t>x</a:t>
                    </a:r>
                  </a:p>
                </p:txBody>
              </p:sp>
              <p:sp>
                <p:nvSpPr>
                  <p:cNvPr id="26646" name="Text Box 13">
                    <a:extLst>
                      <a:ext uri="{FF2B5EF4-FFF2-40B4-BE49-F238E27FC236}">
                        <a16:creationId xmlns:a16="http://schemas.microsoft.com/office/drawing/2014/main" id="{484D53F7-1211-4677-BCCC-3A6ED0E72161}"/>
                      </a:ext>
                    </a:extLst>
                  </p:cNvPr>
                  <p:cNvSpPr txBox="1">
                    <a:spLocks noChangeArrowheads="1"/>
                  </p:cNvSpPr>
                  <p:nvPr/>
                </p:nvSpPr>
                <p:spPr bwMode="auto">
                  <a:xfrm>
                    <a:off x="2714" y="1728"/>
                    <a:ext cx="10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Times New Roman" panose="02020603050405020304" pitchFamily="18" charset="0"/>
                      </a:rPr>
                      <a:t>p(x)=e</a:t>
                    </a:r>
                    <a:r>
                      <a:rPr lang="en-US" altLang="en-US" sz="2000" i="1" baseline="30000">
                        <a:latin typeface="Times New Roman" panose="02020603050405020304" pitchFamily="18" charset="0"/>
                      </a:rPr>
                      <a:t>-x</a:t>
                    </a:r>
                  </a:p>
                </p:txBody>
              </p:sp>
            </p:grpSp>
            <p:sp>
              <p:nvSpPr>
                <p:cNvPr id="26641" name="Arc 14">
                  <a:extLst>
                    <a:ext uri="{FF2B5EF4-FFF2-40B4-BE49-F238E27FC236}">
                      <a16:creationId xmlns:a16="http://schemas.microsoft.com/office/drawing/2014/main" id="{FB4E01AA-65EA-4FB5-9970-786D1CB5C142}"/>
                    </a:ext>
                  </a:extLst>
                </p:cNvPr>
                <p:cNvSpPr>
                  <a:spLocks/>
                </p:cNvSpPr>
                <p:nvPr/>
              </p:nvSpPr>
              <p:spPr bwMode="auto">
                <a:xfrm rot="10800000">
                  <a:off x="2608" y="2272"/>
                  <a:ext cx="1495" cy="5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rot="10800000"/>
                <a:lstStyle/>
                <a:p>
                  <a:endParaRPr lang="en-US"/>
                </a:p>
              </p:txBody>
            </p:sp>
            <p:sp>
              <p:nvSpPr>
                <p:cNvPr id="26642" name="Text Box 15">
                  <a:extLst>
                    <a:ext uri="{FF2B5EF4-FFF2-40B4-BE49-F238E27FC236}">
                      <a16:creationId xmlns:a16="http://schemas.microsoft.com/office/drawing/2014/main" id="{1CA6C1C5-596F-4693-A006-C359DF5BB37A}"/>
                    </a:ext>
                  </a:extLst>
                </p:cNvPr>
                <p:cNvSpPr txBox="1">
                  <a:spLocks noChangeArrowheads="1"/>
                </p:cNvSpPr>
                <p:nvPr/>
              </p:nvSpPr>
              <p:spPr bwMode="auto">
                <a:xfrm>
                  <a:off x="2401" y="2222"/>
                  <a:ext cx="8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1</a:t>
                  </a:r>
                </a:p>
              </p:txBody>
            </p:sp>
          </p:grpSp>
          <p:grpSp>
            <p:nvGrpSpPr>
              <p:cNvPr id="26633" name="Group 16">
                <a:extLst>
                  <a:ext uri="{FF2B5EF4-FFF2-40B4-BE49-F238E27FC236}">
                    <a16:creationId xmlns:a16="http://schemas.microsoft.com/office/drawing/2014/main" id="{F04DA85C-506F-434E-8AFE-32E0D1C279C5}"/>
                  </a:ext>
                </a:extLst>
              </p:cNvPr>
              <p:cNvGrpSpPr>
                <a:grpSpLocks/>
              </p:cNvGrpSpPr>
              <p:nvPr/>
            </p:nvGrpSpPr>
            <p:grpSpPr bwMode="auto">
              <a:xfrm>
                <a:off x="2832" y="2592"/>
                <a:ext cx="472" cy="727"/>
                <a:chOff x="2832" y="2592"/>
                <a:chExt cx="472" cy="727"/>
              </a:xfrm>
            </p:grpSpPr>
            <p:sp>
              <p:nvSpPr>
                <p:cNvPr id="26634" name="AutoShape 17">
                  <a:extLst>
                    <a:ext uri="{FF2B5EF4-FFF2-40B4-BE49-F238E27FC236}">
                      <a16:creationId xmlns:a16="http://schemas.microsoft.com/office/drawing/2014/main" id="{B7083EF8-CB3F-4A5C-B841-098E51C98936}"/>
                    </a:ext>
                  </a:extLst>
                </p:cNvPr>
                <p:cNvSpPr>
                  <a:spLocks noChangeArrowheads="1"/>
                </p:cNvSpPr>
                <p:nvPr/>
              </p:nvSpPr>
              <p:spPr bwMode="auto">
                <a:xfrm>
                  <a:off x="2880" y="2592"/>
                  <a:ext cx="288" cy="144"/>
                </a:xfrm>
                <a:prstGeom prst="rtTriangle">
                  <a:avLst/>
                </a:prstGeom>
                <a:solidFill>
                  <a:schemeClr val="accent1"/>
                </a:solidFill>
                <a:ln w="34925">
                  <a:solidFill>
                    <a:schemeClr val="accent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6635" name="Rectangle 18">
                  <a:extLst>
                    <a:ext uri="{FF2B5EF4-FFF2-40B4-BE49-F238E27FC236}">
                      <a16:creationId xmlns:a16="http://schemas.microsoft.com/office/drawing/2014/main" id="{B9891395-DC7D-4950-9A51-DC018BE6A888}"/>
                    </a:ext>
                  </a:extLst>
                </p:cNvPr>
                <p:cNvSpPr>
                  <a:spLocks noChangeArrowheads="1"/>
                </p:cNvSpPr>
                <p:nvPr/>
              </p:nvSpPr>
              <p:spPr bwMode="auto">
                <a:xfrm>
                  <a:off x="2880" y="2738"/>
                  <a:ext cx="384" cy="19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6636" name="Line 19">
                  <a:extLst>
                    <a:ext uri="{FF2B5EF4-FFF2-40B4-BE49-F238E27FC236}">
                      <a16:creationId xmlns:a16="http://schemas.microsoft.com/office/drawing/2014/main" id="{57F853E8-66DF-49B8-96C3-B977A0FA1199}"/>
                    </a:ext>
                  </a:extLst>
                </p:cNvPr>
                <p:cNvSpPr>
                  <a:spLocks noChangeShapeType="1"/>
                </p:cNvSpPr>
                <p:nvPr/>
              </p:nvSpPr>
              <p:spPr bwMode="auto">
                <a:xfrm>
                  <a:off x="2880" y="29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20">
                  <a:extLst>
                    <a:ext uri="{FF2B5EF4-FFF2-40B4-BE49-F238E27FC236}">
                      <a16:creationId xmlns:a16="http://schemas.microsoft.com/office/drawing/2014/main" id="{3711E351-BF06-4374-A38D-BFC86F7A9877}"/>
                    </a:ext>
                  </a:extLst>
                </p:cNvPr>
                <p:cNvSpPr>
                  <a:spLocks noChangeShapeType="1"/>
                </p:cNvSpPr>
                <p:nvPr/>
              </p:nvSpPr>
              <p:spPr bwMode="auto">
                <a:xfrm flipH="1">
                  <a:off x="3264" y="29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Text Box 21">
                  <a:extLst>
                    <a:ext uri="{FF2B5EF4-FFF2-40B4-BE49-F238E27FC236}">
                      <a16:creationId xmlns:a16="http://schemas.microsoft.com/office/drawing/2014/main" id="{02C087F4-21DC-4A75-A3B8-0709E0DF6CD8}"/>
                    </a:ext>
                  </a:extLst>
                </p:cNvPr>
                <p:cNvSpPr txBox="1">
                  <a:spLocks noChangeArrowheads="1"/>
                </p:cNvSpPr>
                <p:nvPr/>
              </p:nvSpPr>
              <p:spPr bwMode="auto">
                <a:xfrm>
                  <a:off x="2832" y="3120"/>
                  <a:ext cx="80" cy="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1</a:t>
                  </a:r>
                </a:p>
              </p:txBody>
            </p:sp>
            <p:sp>
              <p:nvSpPr>
                <p:cNvPr id="26639" name="Text Box 22">
                  <a:extLst>
                    <a:ext uri="{FF2B5EF4-FFF2-40B4-BE49-F238E27FC236}">
                      <a16:creationId xmlns:a16="http://schemas.microsoft.com/office/drawing/2014/main" id="{8D56430A-33BF-435D-97D9-CD3CF16F7312}"/>
                    </a:ext>
                  </a:extLst>
                </p:cNvPr>
                <p:cNvSpPr txBox="1">
                  <a:spLocks noChangeArrowheads="1"/>
                </p:cNvSpPr>
                <p:nvPr/>
              </p:nvSpPr>
              <p:spPr bwMode="auto">
                <a:xfrm>
                  <a:off x="3216" y="3120"/>
                  <a:ext cx="88" cy="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2</a:t>
                  </a:r>
                </a:p>
              </p:txBody>
            </p:sp>
          </p:grpSp>
        </p:grpSp>
        <p:sp>
          <p:nvSpPr>
            <p:cNvPr id="26631" name="Line 23">
              <a:extLst>
                <a:ext uri="{FF2B5EF4-FFF2-40B4-BE49-F238E27FC236}">
                  <a16:creationId xmlns:a16="http://schemas.microsoft.com/office/drawing/2014/main" id="{5D7FBCCE-4DEB-4EA8-B446-8AE3F5A8CE6E}"/>
                </a:ext>
              </a:extLst>
            </p:cNvPr>
            <p:cNvSpPr>
              <a:spLocks noChangeShapeType="1"/>
            </p:cNvSpPr>
            <p:nvPr/>
          </p:nvSpPr>
          <p:spPr bwMode="auto">
            <a:xfrm>
              <a:off x="2880" y="2592"/>
              <a:ext cx="0" cy="336"/>
            </a:xfrm>
            <a:prstGeom prst="line">
              <a:avLst/>
            </a:prstGeom>
            <a:noFill/>
            <a:ln w="317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
        <p:nvSpPr>
          <p:cNvPr id="1284120" name="Text Box 24">
            <a:extLst>
              <a:ext uri="{FF2B5EF4-FFF2-40B4-BE49-F238E27FC236}">
                <a16:creationId xmlns:a16="http://schemas.microsoft.com/office/drawing/2014/main" id="{1AC1D652-85C6-4F3E-8E24-E0A45B2B3798}"/>
              </a:ext>
            </a:extLst>
          </p:cNvPr>
          <p:cNvSpPr txBox="1">
            <a:spLocks noChangeArrowheads="1"/>
          </p:cNvSpPr>
          <p:nvPr/>
        </p:nvSpPr>
        <p:spPr bwMode="auto">
          <a:xfrm>
            <a:off x="1905000" y="2362200"/>
            <a:ext cx="3124200" cy="21796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t>Clinical example: Survival times after lung transplant may roughly follow an exponential function.</a:t>
            </a:r>
          </a:p>
          <a:p>
            <a:pPr eaLnBrk="1" hangingPunct="1">
              <a:spcBef>
                <a:spcPct val="50000"/>
              </a:spcBef>
              <a:buClrTx/>
              <a:buSzTx/>
              <a:buFontTx/>
              <a:buNone/>
            </a:pPr>
            <a:r>
              <a:rPr lang="en-US" altLang="en-US" sz="1600"/>
              <a:t>Then, the probability that a patient will die in the second year after surgery (between years 1 and 2) is 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84099"/>
                                        </p:tgtEl>
                                        <p:attrNameLst>
                                          <p:attrName>style.visibility</p:attrName>
                                        </p:attrNameLst>
                                      </p:cBhvr>
                                      <p:to>
                                        <p:strVal val="visible"/>
                                      </p:to>
                                    </p:set>
                                    <p:anim calcmode="lin" valueType="num">
                                      <p:cBhvr additive="base">
                                        <p:cTn id="7" dur="500" fill="hold"/>
                                        <p:tgtEl>
                                          <p:spTgt spid="1284099"/>
                                        </p:tgtEl>
                                        <p:attrNameLst>
                                          <p:attrName>ppt_x</p:attrName>
                                        </p:attrNameLst>
                                      </p:cBhvr>
                                      <p:tavLst>
                                        <p:tav tm="0">
                                          <p:val>
                                            <p:strVal val="0-#ppt_w/2"/>
                                          </p:val>
                                        </p:tav>
                                        <p:tav tm="100000">
                                          <p:val>
                                            <p:strVal val="#ppt_x"/>
                                          </p:val>
                                        </p:tav>
                                      </p:tavLst>
                                    </p:anim>
                                    <p:anim calcmode="lin" valueType="num">
                                      <p:cBhvr additive="base">
                                        <p:cTn id="8" dur="500" fill="hold"/>
                                        <p:tgtEl>
                                          <p:spTgt spid="12840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84120"/>
                                        </p:tgtEl>
                                        <p:attrNameLst>
                                          <p:attrName>style.visibility</p:attrName>
                                        </p:attrNameLst>
                                      </p:cBhvr>
                                      <p:to>
                                        <p:strVal val="visible"/>
                                      </p:to>
                                    </p:set>
                                    <p:anim calcmode="lin" valueType="num">
                                      <p:cBhvr>
                                        <p:cTn id="13" dur="500" fill="hold"/>
                                        <p:tgtEl>
                                          <p:spTgt spid="1284120"/>
                                        </p:tgtEl>
                                        <p:attrNameLst>
                                          <p:attrName>ppt_w</p:attrName>
                                        </p:attrNameLst>
                                      </p:cBhvr>
                                      <p:tavLst>
                                        <p:tav tm="0">
                                          <p:val>
                                            <p:fltVal val="0"/>
                                          </p:val>
                                        </p:tav>
                                        <p:tav tm="100000">
                                          <p:val>
                                            <p:strVal val="#ppt_w"/>
                                          </p:val>
                                        </p:tav>
                                      </p:tavLst>
                                    </p:anim>
                                    <p:anim calcmode="lin" valueType="num">
                                      <p:cBhvr>
                                        <p:cTn id="14" dur="500" fill="hold"/>
                                        <p:tgtEl>
                                          <p:spTgt spid="12841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20"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849</Words>
  <Application>Microsoft Office PowerPoint</Application>
  <PresentationFormat>Widescreen</PresentationFormat>
  <Paragraphs>62</Paragraphs>
  <Slides>23</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5" baseType="lpstr">
      <vt:lpstr>Arial Unicode MS</vt:lpstr>
      <vt:lpstr>Arial</vt:lpstr>
      <vt:lpstr>Calibri</vt:lpstr>
      <vt:lpstr>Calibri Light</vt:lpstr>
      <vt:lpstr>charter</vt:lpstr>
      <vt:lpstr>Georgia</vt:lpstr>
      <vt:lpstr>Helvetica</vt:lpstr>
      <vt:lpstr>Tahoma</vt:lpstr>
      <vt:lpstr>Times New Roman</vt:lpstr>
      <vt:lpstr>Times-Roman;Times-Bold;Times-It</vt:lpstr>
      <vt:lpstr>Office Theme</vt:lpstr>
      <vt:lpstr>Equation</vt:lpstr>
      <vt:lpstr>PMF vs PDF</vt:lpstr>
      <vt:lpstr>PDF</vt:lpstr>
      <vt:lpstr>PDF Example</vt:lpstr>
      <vt:lpstr>PDF</vt:lpstr>
      <vt:lpstr>PowerPoint Presentation</vt:lpstr>
      <vt:lpstr>PowerPoint Presentation</vt:lpstr>
      <vt:lpstr>PowerPoint Presentation</vt:lpstr>
      <vt:lpstr>Continuous case: “probability density function” (pdf)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CDF</vt:lpstr>
      <vt:lpstr>PDF vs CDF</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dc:title>
  <dc:creator>Abdul Rahman</dc:creator>
  <cp:lastModifiedBy>Dr.Vithya Ganesan</cp:lastModifiedBy>
  <cp:revision>7</cp:revision>
  <dcterms:created xsi:type="dcterms:W3CDTF">2020-12-09T09:48:52Z</dcterms:created>
  <dcterms:modified xsi:type="dcterms:W3CDTF">2021-02-14T14:31:15Z</dcterms:modified>
</cp:coreProperties>
</file>