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257"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A30EF-6F50-EC6B-F7F1-722D8294CA47}" v="20" dt="2021-01-06T10:30:43.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3" d="100"/>
          <a:sy n="73" d="100"/>
        </p:scale>
        <p:origin x="-33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VADLAMUDI" userId="S::divya.movva@kluniversity.in::8ef4899c-4a8c-4a34-9ef3-80af62cd1123" providerId="AD" clId="Web-{C6FA30EF-6F50-EC6B-F7F1-722D8294CA47}"/>
    <pc:docChg chg="modSld">
      <pc:chgData name="DIVYA VADLAMUDI" userId="S::divya.movva@kluniversity.in::8ef4899c-4a8c-4a34-9ef3-80af62cd1123" providerId="AD" clId="Web-{C6FA30EF-6F50-EC6B-F7F1-722D8294CA47}" dt="2021-01-06T10:30:43.248" v="17" actId="20577"/>
      <pc:docMkLst>
        <pc:docMk/>
      </pc:docMkLst>
      <pc:sldChg chg="modSp">
        <pc:chgData name="DIVYA VADLAMUDI" userId="S::divya.movva@kluniversity.in::8ef4899c-4a8c-4a34-9ef3-80af62cd1123" providerId="AD" clId="Web-{C6FA30EF-6F50-EC6B-F7F1-722D8294CA47}" dt="2021-01-06T10:30:42.592" v="15" actId="20577"/>
        <pc:sldMkLst>
          <pc:docMk/>
          <pc:sldMk cId="3237463370" sldId="256"/>
        </pc:sldMkLst>
        <pc:spChg chg="mod">
          <ac:chgData name="DIVYA VADLAMUDI" userId="S::divya.movva@kluniversity.in::8ef4899c-4a8c-4a34-9ef3-80af62cd1123" providerId="AD" clId="Web-{C6FA30EF-6F50-EC6B-F7F1-722D8294CA47}" dt="2021-01-06T10:30:42.592" v="15" actId="20577"/>
          <ac:spMkLst>
            <pc:docMk/>
            <pc:sldMk cId="3237463370" sldId="256"/>
            <ac:spMk id="2" creationId="{00000000-0000-0000-0000-000000000000}"/>
          </ac:spMkLst>
        </pc:spChg>
        <pc:spChg chg="mod">
          <ac:chgData name="DIVYA VADLAMUDI" userId="S::divya.movva@kluniversity.in::8ef4899c-4a8c-4a34-9ef3-80af62cd1123" providerId="AD" clId="Web-{C6FA30EF-6F50-EC6B-F7F1-722D8294CA47}" dt="2021-01-06T10:30:15.685" v="5" actId="20577"/>
          <ac:spMkLst>
            <pc:docMk/>
            <pc:sldMk cId="3237463370" sldId="256"/>
            <ac:spMk id="4" creationId="{00000000-0000-0000-0000-000000000000}"/>
          </ac:spMkLst>
        </pc:spChg>
      </pc:sldChg>
      <pc:sldChg chg="delSp">
        <pc:chgData name="DIVYA VADLAMUDI" userId="S::divya.movva@kluniversity.in::8ef4899c-4a8c-4a34-9ef3-80af62cd1123" providerId="AD" clId="Web-{C6FA30EF-6F50-EC6B-F7F1-722D8294CA47}" dt="2021-01-06T10:30:21.763" v="6"/>
        <pc:sldMkLst>
          <pc:docMk/>
          <pc:sldMk cId="0" sldId="257"/>
        </pc:sldMkLst>
        <pc:spChg chg="del">
          <ac:chgData name="DIVYA VADLAMUDI" userId="S::divya.movva@kluniversity.in::8ef4899c-4a8c-4a34-9ef3-80af62cd1123" providerId="AD" clId="Web-{C6FA30EF-6F50-EC6B-F7F1-722D8294CA47}" dt="2021-01-06T10:30:21.763" v="6"/>
          <ac:spMkLst>
            <pc:docMk/>
            <pc:sldMk cId="0" sldId="257"/>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6/01/2021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dirty="0"/>
              <a:t>15CS2007</a:t>
            </a:r>
            <a:endParaRPr lang="en-AU"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Database Systems</a:t>
            </a:r>
            <a:endParaRPr lang="en-AU" dirty="0"/>
          </a:p>
        </p:txBody>
      </p:sp>
      <p:sp>
        <p:nvSpPr>
          <p:cNvPr id="5" name="Footer Placeholder 4"/>
          <p:cNvSpPr>
            <a:spLocks noGrp="1"/>
          </p:cNvSpPr>
          <p:nvPr>
            <p:ph type="ftr" sz="quarter" idx="11"/>
          </p:nvPr>
        </p:nvSpPr>
        <p:spPr>
          <a:xfrm>
            <a:off x="573578" y="6356350"/>
            <a:ext cx="9933709" cy="365125"/>
          </a:xfrm>
        </p:spPr>
        <p:txBody>
          <a:body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1026"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1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3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References</a:t>
            </a:r>
            <a:endParaRPr lang="en-AU" dirty="0"/>
          </a:p>
        </p:txBody>
      </p:sp>
      <p:sp>
        <p:nvSpPr>
          <p:cNvPr id="3" name="Footer Placeholder 2"/>
          <p:cNvSpPr>
            <a:spLocks noGrp="1"/>
          </p:cNvSpPr>
          <p:nvPr>
            <p:ph type="ftr" sz="quarter" idx="10"/>
          </p:nvPr>
        </p:nvSpPr>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dirty="0"/>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1"/>
          </p:nvPr>
        </p:nvSpPr>
        <p:spPr>
          <a:xfrm>
            <a:off x="838200" y="6356350"/>
            <a:ext cx="9669087" cy="365125"/>
          </a:xfrm>
        </p:spPr>
        <p:txBody>
          <a:bodyPr/>
          <a:lstStyle/>
          <a:p>
            <a:r>
              <a:rPr lang="en-AU"/>
              <a:t>© 2016 KL University – The contents of this presentation are an intellectual and copyrighted property of KL University. ALL RIGHTS RESERVED</a:t>
            </a:r>
            <a:endParaRPr lang="en-AU" dirty="0"/>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2050"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a:t>15CS2007</a:t>
            </a:r>
            <a:endParaRPr lang="en-AU"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Database Systems</a:t>
            </a:r>
          </a:p>
        </p:txBody>
      </p:sp>
      <p:sp>
        <p:nvSpPr>
          <p:cNvPr id="5" name="Footer Placeholder 4"/>
          <p:cNvSpPr>
            <a:spLocks noGrp="1"/>
          </p:cNvSpPr>
          <p:nvPr>
            <p:ph type="ftr" sz="quarter" idx="11"/>
          </p:nvPr>
        </p:nvSpPr>
        <p:spPr>
          <a:xfrm>
            <a:off x="831850" y="6356350"/>
            <a:ext cx="9160048" cy="365125"/>
          </a:xfrm>
        </p:spPr>
        <p:txBody>
          <a:body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3074"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6" name="Footer Placeholder 5"/>
          <p:cNvSpPr>
            <a:spLocks noGrp="1"/>
          </p:cNvSpPr>
          <p:nvPr>
            <p:ph type="ftr" sz="quarter" idx="11"/>
          </p:nvPr>
        </p:nvSpPr>
        <p:spPr/>
        <p:txBody>
          <a:bodyPr/>
          <a:lstStyle/>
          <a:p>
            <a:r>
              <a:rPr lang="en-AU"/>
              <a:t>© 2016 KL University – The contents of this presentation are an intellectual and copyrighted property of KL University. 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409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Footer Placeholder 7"/>
          <p:cNvSpPr>
            <a:spLocks noGrp="1"/>
          </p:cNvSpPr>
          <p:nvPr>
            <p:ph type="ftr" sz="quarter" idx="11"/>
          </p:nvPr>
        </p:nvSpPr>
        <p:spPr>
          <a:xfrm>
            <a:off x="839788" y="6356350"/>
            <a:ext cx="9152110" cy="365125"/>
          </a:xfrm>
        </p:spPr>
        <p:txBody>
          <a:bodyPr/>
          <a:lstStyle/>
          <a:p>
            <a:r>
              <a:rPr lang="en-AU" dirty="0">
                <a:solidFill>
                  <a:srgbClr val="C00000"/>
                </a:solidFill>
              </a:rPr>
              <a:t>© 2016</a:t>
            </a:r>
            <a:r>
              <a:rPr lang="en-AU" dirty="0"/>
              <a:t> </a:t>
            </a:r>
            <a:r>
              <a:rPr lang="en-AU" dirty="0">
                <a:solidFill>
                  <a:srgbClr val="C00000"/>
                </a:solidFill>
              </a:rPr>
              <a:t>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pic>
        <p:nvPicPr>
          <p:cNvPr id="5122"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2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4" name="Footer Placeholder 3"/>
          <p:cNvSpPr>
            <a:spLocks noGrp="1"/>
          </p:cNvSpPr>
          <p:nvPr>
            <p:ph type="ftr" sz="quarter" idx="11"/>
          </p:nvPr>
        </p:nvSpPr>
        <p:spPr>
          <a:xfrm>
            <a:off x="838200" y="6356350"/>
            <a:ext cx="9153698"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pic>
        <p:nvPicPr>
          <p:cNvPr id="6"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7898" y="6356350"/>
            <a:ext cx="914400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839788" y="6356350"/>
            <a:ext cx="9152110" cy="365125"/>
          </a:xfr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1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838200" y="6356350"/>
            <a:ext cx="91536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2016 KL University – The contents of this presentation are an intellectual and copyrighted property of KL University. ALL RIGHTS RESERVED</a:t>
            </a:r>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dirty="0"/>
          </a:p>
        </p:txBody>
      </p:sp>
    </p:spTree>
    <p:extLst>
      <p:ext uri="{BB962C8B-B14F-4D97-AF65-F5344CB8AC3E}">
        <p14:creationId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19 CS 2109</a:t>
            </a:r>
          </a:p>
        </p:txBody>
      </p:sp>
      <p:sp>
        <p:nvSpPr>
          <p:cNvPr id="3" name="Subtitle 2"/>
          <p:cNvSpPr>
            <a:spLocks noGrp="1"/>
          </p:cNvSpPr>
          <p:nvPr>
            <p:ph type="subTitle" idx="1"/>
          </p:nvPr>
        </p:nvSpPr>
        <p:spPr/>
        <p:txBody>
          <a:bodyPr/>
          <a:lstStyle/>
          <a:p>
            <a:r>
              <a:rPr lang="en-US" dirty="0"/>
              <a:t>COMPUTER NETWORKS AND SECURITY</a:t>
            </a:r>
          </a:p>
        </p:txBody>
      </p:sp>
      <p:sp>
        <p:nvSpPr>
          <p:cNvPr id="4" name="Footer Placeholder 3"/>
          <p:cNvSpPr>
            <a:spLocks noGrp="1"/>
          </p:cNvSpPr>
          <p:nvPr>
            <p:ph type="ftr" sz="quarter" idx="11"/>
          </p:nvPr>
        </p:nvSpPr>
        <p:spPr>
          <a:xfrm>
            <a:off x="573578" y="6356350"/>
            <a:ext cx="10151028" cy="365125"/>
          </a:xfrm>
        </p:spPr>
        <p:txBody>
          <a:bodyPr/>
          <a:lstStyle/>
          <a:p>
            <a:r>
              <a:rPr lang="en-AU" dirty="0"/>
              <a:t>© 2020-21 KL University – The contents of this presentation are an intellectual and copyrighted property of KL University. 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a:t>
            </a:fld>
            <a:endParaRPr lang="en-AU"/>
          </a:p>
        </p:txBody>
      </p:sp>
    </p:spTree>
    <p:extLst>
      <p:ext uri="{BB962C8B-B14F-4D97-AF65-F5344CB8AC3E}">
        <p14:creationId xmlns:p14="http://schemas.microsoft.com/office/powerpoint/2010/main" val="323746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5363" name="Content Placeholder 2"/>
          <p:cNvSpPr>
            <a:spLocks noGrp="1"/>
          </p:cNvSpPr>
          <p:nvPr>
            <p:ph idx="1"/>
          </p:nvPr>
        </p:nvSpPr>
        <p:spPr/>
        <p:txBody>
          <a:bodyPr/>
          <a:lstStyle/>
          <a:p>
            <a:pPr eaLnBrk="1" hangingPunct="1"/>
            <a:r>
              <a:rPr lang="en-US" altLang="ko-KR"/>
              <a:t>Redundancy</a:t>
            </a:r>
          </a:p>
          <a:p>
            <a:pPr eaLnBrk="1" hangingPunct="1"/>
            <a:endParaRPr lang="en-US"/>
          </a:p>
        </p:txBody>
      </p:sp>
      <p:pic>
        <p:nvPicPr>
          <p:cNvPr id="15364" name="Picture 6"/>
          <p:cNvPicPr>
            <a:picLocks noChangeAspect="1" noChangeArrowheads="1"/>
          </p:cNvPicPr>
          <p:nvPr/>
        </p:nvPicPr>
        <p:blipFill>
          <a:blip r:embed="rId2"/>
          <a:srcRect/>
          <a:stretch>
            <a:fillRect/>
          </a:stretch>
        </p:blipFill>
        <p:spPr bwMode="auto">
          <a:xfrm>
            <a:off x="1007533" y="2205038"/>
            <a:ext cx="10464800" cy="4089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6387" name="Content Placeholder 2"/>
          <p:cNvSpPr>
            <a:spLocks noGrp="1"/>
          </p:cNvSpPr>
          <p:nvPr>
            <p:ph idx="1"/>
          </p:nvPr>
        </p:nvSpPr>
        <p:spPr/>
        <p:txBody>
          <a:bodyPr/>
          <a:lstStyle/>
          <a:p>
            <a:pPr eaLnBrk="1" hangingPunct="1"/>
            <a:r>
              <a:rPr lang="en-US" altLang="ko-KR">
                <a:solidFill>
                  <a:srgbClr val="000000"/>
                </a:solidFill>
              </a:rPr>
              <a:t>Detection methods</a:t>
            </a:r>
          </a:p>
          <a:p>
            <a:pPr eaLnBrk="1" hangingPunct="1"/>
            <a:endParaRPr lang="en-US"/>
          </a:p>
        </p:txBody>
      </p:sp>
      <p:pic>
        <p:nvPicPr>
          <p:cNvPr id="16388" name="Picture 11"/>
          <p:cNvPicPr>
            <a:picLocks noChangeAspect="1" noChangeArrowheads="1"/>
          </p:cNvPicPr>
          <p:nvPr/>
        </p:nvPicPr>
        <p:blipFill>
          <a:blip r:embed="rId2"/>
          <a:srcRect/>
          <a:stretch>
            <a:fillRect/>
          </a:stretch>
        </p:blipFill>
        <p:spPr bwMode="auto">
          <a:xfrm>
            <a:off x="334433" y="2781300"/>
            <a:ext cx="11616267" cy="20589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7411" name="Content Placeholder 2"/>
          <p:cNvSpPr>
            <a:spLocks noGrp="1"/>
          </p:cNvSpPr>
          <p:nvPr>
            <p:ph idx="1"/>
          </p:nvPr>
        </p:nvSpPr>
        <p:spPr/>
        <p:txBody>
          <a:bodyPr/>
          <a:lstStyle/>
          <a:p>
            <a:pPr eaLnBrk="1" hangingPunct="1"/>
            <a:r>
              <a:rPr lang="en-US" altLang="ko-KR" sz="2000">
                <a:solidFill>
                  <a:srgbClr val="000000"/>
                </a:solidFill>
              </a:rPr>
              <a:t>Parity Check</a:t>
            </a:r>
          </a:p>
          <a:p>
            <a:pPr lvl="1" eaLnBrk="1" hangingPunct="1"/>
            <a:r>
              <a:rPr lang="en-US" altLang="ko-KR" sz="2000">
                <a:solidFill>
                  <a:srgbClr val="000000"/>
                </a:solidFill>
              </a:rPr>
              <a:t>A parity bit is added to every data unit so that the total number of 1s(including the parity bit) becomes even for even-parity check or odd for odd-parity check </a:t>
            </a:r>
          </a:p>
          <a:p>
            <a:pPr lvl="1" eaLnBrk="1" hangingPunct="1"/>
            <a:r>
              <a:rPr lang="en-US" altLang="ko-KR" sz="2000">
                <a:solidFill>
                  <a:srgbClr val="000000"/>
                </a:solidFill>
              </a:rPr>
              <a:t> Simple parity check</a:t>
            </a:r>
          </a:p>
          <a:p>
            <a:pPr eaLnBrk="1" hangingPunct="1"/>
            <a:endParaRPr lang="en-US"/>
          </a:p>
        </p:txBody>
      </p:sp>
      <p:pic>
        <p:nvPicPr>
          <p:cNvPr id="17412" name="Picture 4"/>
          <p:cNvPicPr>
            <a:picLocks noChangeAspect="1" noChangeArrowheads="1"/>
          </p:cNvPicPr>
          <p:nvPr/>
        </p:nvPicPr>
        <p:blipFill>
          <a:blip r:embed="rId2"/>
          <a:srcRect/>
          <a:stretch>
            <a:fillRect/>
          </a:stretch>
        </p:blipFill>
        <p:spPr bwMode="auto">
          <a:xfrm>
            <a:off x="2446867" y="3573464"/>
            <a:ext cx="7586133" cy="31083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18435" name="Content Placeholder 2"/>
          <p:cNvSpPr>
            <a:spLocks noGrp="1"/>
          </p:cNvSpPr>
          <p:nvPr>
            <p:ph idx="1"/>
          </p:nvPr>
        </p:nvSpPr>
        <p:spPr>
          <a:xfrm>
            <a:off x="239185" y="1600201"/>
            <a:ext cx="11713633" cy="4525963"/>
          </a:xfrm>
        </p:spPr>
        <p:txBody>
          <a:bodyPr/>
          <a:lstStyle/>
          <a:p>
            <a:pPr eaLnBrk="1" hangingPunct="1">
              <a:buFont typeface="Arial" charset="0"/>
              <a:buNone/>
            </a:pPr>
            <a:r>
              <a:rPr lang="en-US" altLang="ko-KR" b="1" i="1">
                <a:latin typeface="Times New Roman" pitchFamily="18" charset="0"/>
                <a:ea typeface="굴림" pitchFamily="50" charset="-127"/>
              </a:rPr>
              <a:t>Example 1</a:t>
            </a:r>
          </a:p>
          <a:p>
            <a:pPr eaLnBrk="1" hangingPunct="1">
              <a:spcBef>
                <a:spcPct val="50000"/>
              </a:spcBef>
              <a:buFont typeface="Arial" charset="0"/>
              <a:buNone/>
            </a:pPr>
            <a:r>
              <a:rPr lang="en-US" altLang="ko-KR">
                <a:latin typeface="Times" pitchFamily="18" charset="0"/>
                <a:ea typeface="굴림" pitchFamily="50" charset="-127"/>
              </a:rPr>
              <a:t>Suppose the sender wants to send the word </a:t>
            </a:r>
            <a:r>
              <a:rPr lang="en-US" altLang="ko-KR" i="1">
                <a:latin typeface="Times" pitchFamily="18" charset="0"/>
                <a:ea typeface="굴림" pitchFamily="50" charset="-127"/>
              </a:rPr>
              <a:t>world</a:t>
            </a:r>
            <a:r>
              <a:rPr lang="en-US" altLang="ko-KR">
                <a:latin typeface="Times" pitchFamily="18" charset="0"/>
                <a:ea typeface="굴림" pitchFamily="50" charset="-127"/>
              </a:rPr>
              <a:t>. </a:t>
            </a:r>
          </a:p>
          <a:p>
            <a:pPr eaLnBrk="1" hangingPunct="1">
              <a:spcBef>
                <a:spcPct val="50000"/>
              </a:spcBef>
              <a:buFont typeface="Arial" charset="0"/>
              <a:buNone/>
            </a:pPr>
            <a:r>
              <a:rPr lang="en-US" altLang="ko-KR">
                <a:latin typeface="Times" pitchFamily="18" charset="0"/>
                <a:ea typeface="굴림" pitchFamily="50" charset="-127"/>
              </a:rPr>
              <a:t>In ASCII the five characters are coded as </a:t>
            </a:r>
          </a:p>
          <a:p>
            <a:pPr eaLnBrk="1" hangingPunct="1">
              <a:spcBef>
                <a:spcPct val="50000"/>
              </a:spcBef>
              <a:buFont typeface="Arial" charset="0"/>
              <a:buNone/>
            </a:pPr>
            <a:r>
              <a:rPr lang="en-US" altLang="ko-KR">
                <a:latin typeface="Times" pitchFamily="18" charset="0"/>
                <a:ea typeface="굴림" pitchFamily="50" charset="-127"/>
              </a:rPr>
              <a:t> </a:t>
            </a:r>
            <a:r>
              <a:rPr lang="en-US" altLang="ko-KR" b="1">
                <a:latin typeface="Times New Roman" pitchFamily="18" charset="0"/>
                <a:ea typeface="굴림" pitchFamily="50" charset="-127"/>
              </a:rPr>
              <a:t>1110111   1101111   1110010   1101100   1100100</a:t>
            </a:r>
          </a:p>
          <a:p>
            <a:pPr eaLnBrk="1" hangingPunct="1">
              <a:spcBef>
                <a:spcPct val="50000"/>
              </a:spcBef>
              <a:buFont typeface="Arial" charset="0"/>
              <a:buNone/>
            </a:pPr>
            <a:r>
              <a:rPr lang="en-US" altLang="ko-KR">
                <a:latin typeface="Times" pitchFamily="18" charset="0"/>
                <a:ea typeface="굴림" pitchFamily="50" charset="-127"/>
              </a:rPr>
              <a:t>The following shows the actual bits sent</a:t>
            </a:r>
          </a:p>
          <a:p>
            <a:pPr eaLnBrk="1" hangingPunct="1">
              <a:spcBef>
                <a:spcPct val="50000"/>
              </a:spcBef>
              <a:buFont typeface="Arial" charset="0"/>
              <a:buNone/>
            </a:pPr>
            <a:r>
              <a:rPr lang="en-US" altLang="ko-KR">
                <a:latin typeface="Times" pitchFamily="18" charset="0"/>
                <a:ea typeface="굴림" pitchFamily="50" charset="-127"/>
              </a:rPr>
              <a:t> </a:t>
            </a:r>
            <a:r>
              <a:rPr lang="en-US" altLang="ko-KR" sz="2800">
                <a:latin typeface="Times" pitchFamily="18" charset="0"/>
                <a:ea typeface="굴림" pitchFamily="50" charset="-127"/>
              </a:rPr>
              <a:t>1110111</a:t>
            </a:r>
            <a:r>
              <a:rPr lang="en-US" altLang="ko-KR" sz="2800" b="1" u="sng">
                <a:solidFill>
                  <a:schemeClr val="hlink"/>
                </a:solidFill>
                <a:latin typeface="Times" pitchFamily="18" charset="0"/>
                <a:ea typeface="굴림" pitchFamily="50" charset="-127"/>
              </a:rPr>
              <a:t>0</a:t>
            </a:r>
            <a:r>
              <a:rPr lang="en-US" altLang="ko-KR" sz="2800">
                <a:latin typeface="Times" pitchFamily="18" charset="0"/>
                <a:ea typeface="굴림" pitchFamily="50" charset="-127"/>
              </a:rPr>
              <a:t>   1101111</a:t>
            </a:r>
            <a:r>
              <a:rPr lang="en-US" altLang="ko-KR" sz="2800" b="1" u="sng">
                <a:solidFill>
                  <a:schemeClr val="hlink"/>
                </a:solidFill>
                <a:latin typeface="Times" pitchFamily="18" charset="0"/>
                <a:ea typeface="굴림" pitchFamily="50" charset="-127"/>
              </a:rPr>
              <a:t>0</a:t>
            </a:r>
            <a:r>
              <a:rPr lang="en-US" altLang="ko-KR" sz="2800">
                <a:latin typeface="Times" pitchFamily="18" charset="0"/>
                <a:ea typeface="굴림" pitchFamily="50" charset="-127"/>
              </a:rPr>
              <a:t>   1110010</a:t>
            </a:r>
            <a:r>
              <a:rPr lang="en-US" altLang="ko-KR" sz="2800" b="1" u="sng">
                <a:solidFill>
                  <a:schemeClr val="hlink"/>
                </a:solidFill>
                <a:latin typeface="Times" pitchFamily="18" charset="0"/>
                <a:ea typeface="굴림" pitchFamily="50" charset="-127"/>
              </a:rPr>
              <a:t>0</a:t>
            </a:r>
            <a:r>
              <a:rPr lang="en-US" altLang="ko-KR" sz="2800">
                <a:latin typeface="Times" pitchFamily="18" charset="0"/>
                <a:ea typeface="굴림" pitchFamily="50" charset="-127"/>
              </a:rPr>
              <a:t>   1101100</a:t>
            </a:r>
            <a:r>
              <a:rPr lang="en-US" altLang="ko-KR" sz="2800" b="1" u="sng">
                <a:solidFill>
                  <a:schemeClr val="hlink"/>
                </a:solidFill>
                <a:latin typeface="Times" pitchFamily="18" charset="0"/>
                <a:ea typeface="굴림" pitchFamily="50" charset="-127"/>
              </a:rPr>
              <a:t>0</a:t>
            </a:r>
            <a:r>
              <a:rPr lang="en-US" altLang="ko-KR" sz="2800">
                <a:latin typeface="Times" pitchFamily="18" charset="0"/>
                <a:ea typeface="굴림" pitchFamily="50" charset="-127"/>
              </a:rPr>
              <a:t>   1100100</a:t>
            </a:r>
            <a:r>
              <a:rPr lang="en-US" altLang="ko-KR" sz="2800" b="1" u="sng">
                <a:solidFill>
                  <a:schemeClr val="hlink"/>
                </a:solidFill>
                <a:latin typeface="Times" pitchFamily="18" charset="0"/>
                <a:ea typeface="굴림" pitchFamily="50" charset="-127"/>
              </a:rPr>
              <a:t>1</a:t>
            </a:r>
          </a:p>
          <a:p>
            <a:pPr eaLnBrk="1" hangingPunct="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0" y="1628776"/>
            <a:ext cx="11760200" cy="4525963"/>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2</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received by the receiver without being corrupted in transmission. </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11101110   11011110   11100100   11011000 11001001</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numbers (6, 6, 4, 4, 4). The data are accepted. </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1" y="1600201"/>
            <a:ext cx="11952817" cy="4525963"/>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3</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corrupted during transmission.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11111110   11011110   11101100   11011000   11001001</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and odd numbers (7, 6, 5, 4, 4). The receiver knows that the data are corrupted, discards them, and asks for retransmission.</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Two –Dimensional Parity Check</a:t>
            </a:r>
            <a:endParaRPr lang="en-US" dirty="0"/>
          </a:p>
        </p:txBody>
      </p:sp>
      <p:pic>
        <p:nvPicPr>
          <p:cNvPr id="21507" name="Picture 4"/>
          <p:cNvPicPr>
            <a:picLocks noGrp="1" noChangeAspect="1" noChangeArrowheads="1"/>
          </p:cNvPicPr>
          <p:nvPr>
            <p:ph idx="1"/>
          </p:nvPr>
        </p:nvPicPr>
        <p:blipFill>
          <a:blip r:embed="rId2"/>
          <a:srcRect/>
          <a:stretch>
            <a:fillRect/>
          </a:stretch>
        </p:blipFill>
        <p:spPr>
          <a:xfrm>
            <a:off x="527051" y="1600200"/>
            <a:ext cx="11137900" cy="4852988"/>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 example</a:t>
            </a:r>
            <a:endParaRPr lang="en-US" dirty="0"/>
          </a:p>
        </p:txBody>
      </p:sp>
      <p:sp>
        <p:nvSpPr>
          <p:cNvPr id="3" name="Content Placeholder 2"/>
          <p:cNvSpPr>
            <a:spLocks noGrp="1"/>
          </p:cNvSpPr>
          <p:nvPr>
            <p:ph idx="1"/>
          </p:nvPr>
        </p:nvSpPr>
        <p:spPr>
          <a:xfrm>
            <a:off x="431801" y="1600201"/>
            <a:ext cx="11521017" cy="4525963"/>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4</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Suppose the following block is sent:</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10101001   00111001   11011101   11100111   10101010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However, it is hit by a burst noise of length 8, and some bits are corrupted.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1010</a:t>
            </a:r>
            <a:r>
              <a:rPr lang="en-US" altLang="ko-KR" b="1" u="sng" dirty="0">
                <a:solidFill>
                  <a:schemeClr val="hlink"/>
                </a:solidFill>
                <a:latin typeface="Times" pitchFamily="18" charset="0"/>
                <a:ea typeface="굴림" pitchFamily="50" charset="-127"/>
              </a:rPr>
              <a:t>0011</a:t>
            </a:r>
            <a:r>
              <a:rPr lang="en-US" altLang="ko-KR" dirty="0">
                <a:latin typeface="Times" pitchFamily="18" charset="0"/>
                <a:ea typeface="굴림" pitchFamily="50" charset="-127"/>
              </a:rPr>
              <a:t>   </a:t>
            </a:r>
            <a:r>
              <a:rPr lang="en-US" altLang="ko-KR" b="1" u="sng" dirty="0">
                <a:solidFill>
                  <a:schemeClr val="hlink"/>
                </a:solidFill>
                <a:latin typeface="Times" pitchFamily="18" charset="0"/>
                <a:ea typeface="굴림" pitchFamily="50" charset="-127"/>
              </a:rPr>
              <a:t>1000</a:t>
            </a:r>
            <a:r>
              <a:rPr lang="en-US" altLang="ko-KR" dirty="0">
                <a:latin typeface="Times" pitchFamily="18" charset="0"/>
                <a:ea typeface="굴림" pitchFamily="50" charset="-127"/>
              </a:rPr>
              <a:t>1001   11011101   11100111   10101010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When the receiver checks the parity bits, some of the bits do not follow the even-parity rule and the whole block is discarded.</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10100011   10001001   11011101   11100111   </a:t>
            </a:r>
            <a:r>
              <a:rPr lang="en-US" altLang="ko-KR" b="1" u="sng" dirty="0">
                <a:latin typeface="Times" pitchFamily="18" charset="0"/>
                <a:ea typeface="굴림" pitchFamily="50" charset="-127"/>
              </a:rPr>
              <a:t>1</a:t>
            </a:r>
            <a:r>
              <a:rPr lang="en-US" altLang="ko-KR" dirty="0">
                <a:latin typeface="Times" pitchFamily="18" charset="0"/>
                <a:ea typeface="굴림" pitchFamily="50" charset="-127"/>
              </a:rPr>
              <a:t>0</a:t>
            </a:r>
            <a:r>
              <a:rPr lang="en-US" altLang="ko-KR" b="1" u="sng" dirty="0">
                <a:latin typeface="Times" pitchFamily="18" charset="0"/>
                <a:ea typeface="굴림" pitchFamily="50" charset="-127"/>
              </a:rPr>
              <a:t>101</a:t>
            </a:r>
            <a:r>
              <a:rPr lang="en-US" altLang="ko-KR" dirty="0">
                <a:latin typeface="Times" pitchFamily="18" charset="0"/>
                <a:ea typeface="굴림" pitchFamily="50" charset="-127"/>
              </a:rPr>
              <a:t>0</a:t>
            </a:r>
            <a:r>
              <a:rPr lang="en-US" altLang="ko-KR" b="1" u="sng" dirty="0">
                <a:latin typeface="Times" pitchFamily="18" charset="0"/>
                <a:ea typeface="굴림" pitchFamily="50" charset="-127"/>
              </a:rPr>
              <a:t>1</a:t>
            </a:r>
            <a:r>
              <a:rPr lang="en-US" altLang="ko-KR" dirty="0">
                <a:latin typeface="Times" pitchFamily="18" charset="0"/>
                <a:ea typeface="굴림" pitchFamily="50" charset="-127"/>
              </a:rPr>
              <a:t>0</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3555" name="Content Placeholder 2"/>
          <p:cNvSpPr>
            <a:spLocks noGrp="1"/>
          </p:cNvSpPr>
          <p:nvPr>
            <p:ph idx="1"/>
          </p:nvPr>
        </p:nvSpPr>
        <p:spPr/>
        <p:txBody>
          <a:bodyPr/>
          <a:lstStyle/>
          <a:p>
            <a:pPr algn="just" eaLnBrk="1" hangingPunct="1"/>
            <a:r>
              <a:rPr lang="en-US" altLang="ko-KR">
                <a:solidFill>
                  <a:srgbClr val="000000"/>
                </a:solidFill>
              </a:rPr>
              <a:t>CRC(Cyclic Redundancy Check)</a:t>
            </a:r>
          </a:p>
          <a:p>
            <a:pPr eaLnBrk="1" hangingPunct="1">
              <a:buFont typeface="Wingdings" pitchFamily="2" charset="2"/>
              <a:buNone/>
            </a:pPr>
            <a:r>
              <a:rPr lang="en-US" altLang="ko-KR">
                <a:solidFill>
                  <a:srgbClr val="000000"/>
                </a:solidFill>
              </a:rPr>
              <a:t>~ 	is based on binary division.</a:t>
            </a:r>
          </a:p>
          <a:p>
            <a:pPr eaLnBrk="1" hangingPunct="1"/>
            <a:endParaRPr lang="en-US"/>
          </a:p>
        </p:txBody>
      </p:sp>
      <p:pic>
        <p:nvPicPr>
          <p:cNvPr id="23556" name="Picture 8"/>
          <p:cNvPicPr>
            <a:picLocks noChangeAspect="1" noChangeArrowheads="1"/>
          </p:cNvPicPr>
          <p:nvPr/>
        </p:nvPicPr>
        <p:blipFill>
          <a:blip r:embed="rId2"/>
          <a:srcRect/>
          <a:stretch>
            <a:fillRect/>
          </a:stretch>
        </p:blipFill>
        <p:spPr bwMode="auto">
          <a:xfrm>
            <a:off x="912284" y="3284539"/>
            <a:ext cx="10176933" cy="33559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4579" name="Content Placeholder 2"/>
          <p:cNvSpPr>
            <a:spLocks noGrp="1"/>
          </p:cNvSpPr>
          <p:nvPr>
            <p:ph idx="1"/>
          </p:nvPr>
        </p:nvSpPr>
        <p:spPr/>
        <p:txBody>
          <a:bodyPr/>
          <a:lstStyle/>
          <a:p>
            <a:pPr algn="just" eaLnBrk="1" hangingPunct="1"/>
            <a:r>
              <a:rPr lang="en-US" altLang="ko-KR">
                <a:solidFill>
                  <a:srgbClr val="000000"/>
                </a:solidFill>
              </a:rPr>
              <a:t>CRC generator</a:t>
            </a:r>
          </a:p>
          <a:p>
            <a:pPr eaLnBrk="1" hangingPunct="1">
              <a:buFont typeface="Wingdings" pitchFamily="2" charset="2"/>
              <a:buNone/>
            </a:pPr>
            <a:r>
              <a:rPr lang="en-US" altLang="ko-KR" sz="2800">
                <a:solidFill>
                  <a:srgbClr val="000000"/>
                </a:solidFill>
              </a:rPr>
              <a:t>~ 	uses modular-2 </a:t>
            </a:r>
          </a:p>
          <a:p>
            <a:pPr eaLnBrk="1" hangingPunct="1">
              <a:buFont typeface="Wingdings" pitchFamily="2" charset="2"/>
              <a:buNone/>
            </a:pPr>
            <a:r>
              <a:rPr lang="en-US" altLang="ko-KR" sz="2800">
                <a:solidFill>
                  <a:srgbClr val="000000"/>
                </a:solidFill>
              </a:rPr>
              <a:t>division.</a:t>
            </a:r>
          </a:p>
          <a:p>
            <a:pPr eaLnBrk="1" hangingPunct="1">
              <a:buFont typeface="Wingdings" pitchFamily="2" charset="2"/>
              <a:buNone/>
            </a:pPr>
            <a:endParaRPr lang="en-US" altLang="ko-KR" sz="2800">
              <a:solidFill>
                <a:srgbClr val="000000"/>
              </a:solidFill>
            </a:endParaRPr>
          </a:p>
          <a:p>
            <a:pPr eaLnBrk="1" hangingPunct="1">
              <a:spcBef>
                <a:spcPct val="0"/>
              </a:spcBef>
              <a:buFont typeface="Arial" charset="0"/>
              <a:buNone/>
            </a:pPr>
            <a:r>
              <a:rPr lang="en-US" altLang="ko-KR" sz="2800">
                <a:latin typeface="Times New Roman" pitchFamily="18" charset="0"/>
                <a:ea typeface="굴림" pitchFamily="50" charset="-127"/>
              </a:rPr>
              <a:t>Binary Division</a:t>
            </a:r>
          </a:p>
          <a:p>
            <a:pPr eaLnBrk="1" hangingPunct="1">
              <a:spcBef>
                <a:spcPct val="0"/>
              </a:spcBef>
              <a:buFont typeface="Arial" charset="0"/>
              <a:buNone/>
            </a:pPr>
            <a:r>
              <a:rPr lang="en-US" altLang="ko-KR" sz="2800">
                <a:latin typeface="Times New Roman" pitchFamily="18" charset="0"/>
                <a:ea typeface="굴림" pitchFamily="50" charset="-127"/>
              </a:rPr>
              <a:t>in a</a:t>
            </a:r>
          </a:p>
          <a:p>
            <a:pPr eaLnBrk="1" hangingPunct="1">
              <a:spcBef>
                <a:spcPct val="0"/>
              </a:spcBef>
              <a:buFont typeface="Arial" charset="0"/>
              <a:buNone/>
            </a:pPr>
            <a:r>
              <a:rPr lang="en-US" altLang="ko-KR" sz="2800">
                <a:latin typeface="Times New Roman" pitchFamily="18" charset="0"/>
                <a:ea typeface="굴림" pitchFamily="50" charset="-127"/>
              </a:rPr>
              <a:t>CRC Generator</a:t>
            </a:r>
          </a:p>
          <a:p>
            <a:pPr eaLnBrk="1" hangingPunct="1"/>
            <a:endParaRPr lang="en-US" altLang="ko-KR">
              <a:latin typeface="Times New Roman" pitchFamily="18" charset="0"/>
              <a:ea typeface="굴림" pitchFamily="50" charset="-127"/>
            </a:endParaRPr>
          </a:p>
          <a:p>
            <a:pPr eaLnBrk="1" hangingPunct="1"/>
            <a:endParaRPr lang="en-US"/>
          </a:p>
        </p:txBody>
      </p:sp>
      <p:pic>
        <p:nvPicPr>
          <p:cNvPr id="24580" name="Picture 6"/>
          <p:cNvPicPr>
            <a:picLocks noChangeAspect="1" noChangeArrowheads="1"/>
          </p:cNvPicPr>
          <p:nvPr/>
        </p:nvPicPr>
        <p:blipFill>
          <a:blip r:embed="rId2"/>
          <a:srcRect/>
          <a:stretch>
            <a:fillRect/>
          </a:stretch>
        </p:blipFill>
        <p:spPr bwMode="auto">
          <a:xfrm>
            <a:off x="4464051" y="1196976"/>
            <a:ext cx="7727949" cy="56610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769520" y="6492875"/>
            <a:ext cx="9933709" cy="3651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06B4493-6AAE-49A2-80F4-790F5E0A788E}" type="slidenum">
              <a:rPr lang="en-US"/>
              <a:pPr/>
              <a:t>2</a:t>
            </a:fld>
            <a:endParaRPr lang="en-US" dirty="0"/>
          </a:p>
        </p:txBody>
      </p:sp>
      <p:sp>
        <p:nvSpPr>
          <p:cNvPr id="5122" name="Rectangle 2"/>
          <p:cNvSpPr>
            <a:spLocks noGrp="1" noChangeArrowheads="1"/>
          </p:cNvSpPr>
          <p:nvPr>
            <p:ph type="ctrTitle"/>
          </p:nvPr>
        </p:nvSpPr>
        <p:spPr>
          <a:xfrm>
            <a:off x="979714" y="2704011"/>
            <a:ext cx="103632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eaLnBrk="1" hangingPunct="1"/>
            <a:r>
              <a:rPr lang="en-US" dirty="0"/>
              <a:t>Error Control</a:t>
            </a:r>
          </a:p>
        </p:txBody>
      </p:sp>
      <p:sp>
        <p:nvSpPr>
          <p:cNvPr id="5" name="Rectangle 3"/>
          <p:cNvSpPr>
            <a:spLocks noGrp="1" noChangeArrowheads="1"/>
          </p:cNvSpPr>
          <p:nvPr>
            <p:ph type="subTitle" idx="1"/>
          </p:nvPr>
        </p:nvSpPr>
        <p:spPr>
          <a:xfrm>
            <a:off x="1854200" y="1390650"/>
            <a:ext cx="8534400" cy="795338"/>
          </a:xfrm>
        </p:spPr>
        <p:txBody>
          <a:bodyPr>
            <a:normAutofit fontScale="92500" lnSpcReduction="10000"/>
          </a:bodyPr>
          <a:lstStyle/>
          <a:p>
            <a:r>
              <a:rPr lang="en-US" altLang="zh-TW" sz="6000" b="1" dirty="0">
                <a:solidFill>
                  <a:srgbClr val="FF3300"/>
                </a:solidFill>
                <a:ea typeface="新細明體" pitchFamily="18" charset="-120"/>
              </a:rPr>
              <a:t>Session-9 and 10</a:t>
            </a:r>
            <a:endParaRPr lang="en-US" altLang="zh-TW" sz="3200" b="1" dirty="0">
              <a:ea typeface="新細明體"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5603" name="Content Placeholder 2"/>
          <p:cNvSpPr>
            <a:spLocks noGrp="1"/>
          </p:cNvSpPr>
          <p:nvPr>
            <p:ph idx="1"/>
          </p:nvPr>
        </p:nvSpPr>
        <p:spPr/>
        <p:txBody>
          <a:bodyPr/>
          <a:lstStyle/>
          <a:p>
            <a:pPr eaLnBrk="1" hangingPunct="1"/>
            <a:r>
              <a:rPr lang="en-US" altLang="ko-KR">
                <a:solidFill>
                  <a:srgbClr val="000000"/>
                </a:solidFill>
              </a:rPr>
              <a:t>Polynomials</a:t>
            </a:r>
          </a:p>
          <a:p>
            <a:pPr lvl="1" eaLnBrk="1" hangingPunct="1"/>
            <a:r>
              <a:rPr lang="en-US" altLang="ko-KR">
                <a:solidFill>
                  <a:srgbClr val="000000"/>
                </a:solidFill>
              </a:rPr>
              <a:t>CRC generator(divisor) is most often represented not as a string of 1s and 0s, but as an algebraic polynomial.</a:t>
            </a:r>
          </a:p>
          <a:p>
            <a:pPr eaLnBrk="1" hangingPunct="1"/>
            <a:endParaRPr lang="en-US"/>
          </a:p>
        </p:txBody>
      </p:sp>
      <p:pic>
        <p:nvPicPr>
          <p:cNvPr id="25604" name="Picture 5"/>
          <p:cNvPicPr>
            <a:picLocks noChangeAspect="1" noChangeArrowheads="1"/>
          </p:cNvPicPr>
          <p:nvPr/>
        </p:nvPicPr>
        <p:blipFill>
          <a:blip r:embed="rId2"/>
          <a:srcRect/>
          <a:stretch>
            <a:fillRect/>
          </a:stretch>
        </p:blipFill>
        <p:spPr bwMode="auto">
          <a:xfrm>
            <a:off x="1200152" y="3716339"/>
            <a:ext cx="10367433" cy="15843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6627" name="Content Placeholder 2"/>
          <p:cNvSpPr>
            <a:spLocks noGrp="1"/>
          </p:cNvSpPr>
          <p:nvPr>
            <p:ph idx="1"/>
          </p:nvPr>
        </p:nvSpPr>
        <p:spPr/>
        <p:txBody>
          <a:bodyPr/>
          <a:lstStyle/>
          <a:p>
            <a:pPr eaLnBrk="1" hangingPunct="1"/>
            <a:r>
              <a:rPr lang="en-US" altLang="ko-KR">
                <a:solidFill>
                  <a:srgbClr val="000000"/>
                </a:solidFill>
              </a:rPr>
              <a:t>A polynomial representing a divisor</a:t>
            </a:r>
          </a:p>
          <a:p>
            <a:pPr eaLnBrk="1" hangingPunct="1"/>
            <a:endParaRPr lang="en-US"/>
          </a:p>
        </p:txBody>
      </p:sp>
      <p:pic>
        <p:nvPicPr>
          <p:cNvPr id="26628" name="Picture 5"/>
          <p:cNvPicPr>
            <a:picLocks noChangeAspect="1" noChangeArrowheads="1"/>
          </p:cNvPicPr>
          <p:nvPr/>
        </p:nvPicPr>
        <p:blipFill>
          <a:blip r:embed="rId2"/>
          <a:srcRect/>
          <a:stretch>
            <a:fillRect/>
          </a:stretch>
        </p:blipFill>
        <p:spPr bwMode="auto">
          <a:xfrm>
            <a:off x="3407834" y="2349501"/>
            <a:ext cx="5808133" cy="41751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7651" name="Content Placeholder 2"/>
          <p:cNvSpPr>
            <a:spLocks noGrp="1"/>
          </p:cNvSpPr>
          <p:nvPr>
            <p:ph idx="1"/>
          </p:nvPr>
        </p:nvSpPr>
        <p:spPr/>
        <p:txBody>
          <a:bodyPr/>
          <a:lstStyle/>
          <a:p>
            <a:pPr eaLnBrk="1" hangingPunct="1"/>
            <a:r>
              <a:rPr lang="en-US" altLang="ko-KR">
                <a:solidFill>
                  <a:srgbClr val="000000"/>
                </a:solidFill>
              </a:rPr>
              <a:t>Standard polynomials</a:t>
            </a:r>
          </a:p>
          <a:p>
            <a:pPr eaLnBrk="1" hangingPunct="1"/>
            <a:endParaRPr lang="en-US"/>
          </a:p>
        </p:txBody>
      </p:sp>
      <p:pic>
        <p:nvPicPr>
          <p:cNvPr id="27652" name="Picture 5"/>
          <p:cNvPicPr>
            <a:picLocks noChangeAspect="1" noChangeArrowheads="1"/>
          </p:cNvPicPr>
          <p:nvPr/>
        </p:nvPicPr>
        <p:blipFill>
          <a:blip r:embed="rId2"/>
          <a:srcRect/>
          <a:stretch>
            <a:fillRect/>
          </a:stretch>
        </p:blipFill>
        <p:spPr bwMode="auto">
          <a:xfrm>
            <a:off x="431801" y="2708275"/>
            <a:ext cx="10945284" cy="23050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8675" name="Content Placeholder 2"/>
          <p:cNvSpPr>
            <a:spLocks noGrp="1"/>
          </p:cNvSpPr>
          <p:nvPr>
            <p:ph idx="1"/>
          </p:nvPr>
        </p:nvSpPr>
        <p:spPr/>
        <p:txBody>
          <a:bodyPr/>
          <a:lstStyle/>
          <a:p>
            <a:pPr algn="just" eaLnBrk="1" hangingPunct="1"/>
            <a:r>
              <a:rPr lang="en-US" altLang="ko-KR">
                <a:solidFill>
                  <a:srgbClr val="000000"/>
                </a:solidFill>
              </a:rPr>
              <a:t>Checksum</a:t>
            </a:r>
          </a:p>
          <a:p>
            <a:pPr eaLnBrk="1" hangingPunct="1">
              <a:buFont typeface="Wingdings" pitchFamily="2" charset="2"/>
              <a:buNone/>
            </a:pPr>
            <a:r>
              <a:rPr lang="en-US" altLang="ko-KR">
                <a:solidFill>
                  <a:srgbClr val="000000"/>
                </a:solidFill>
              </a:rPr>
              <a:t>~ 	used by the higher layer protocols</a:t>
            </a:r>
          </a:p>
          <a:p>
            <a:pPr eaLnBrk="1" hangingPunct="1">
              <a:buFont typeface="Wingdings" pitchFamily="2" charset="2"/>
              <a:buNone/>
            </a:pPr>
            <a:r>
              <a:rPr lang="en-US" altLang="ko-KR">
                <a:solidFill>
                  <a:srgbClr val="000000"/>
                </a:solidFill>
              </a:rPr>
              <a:t>~ 	is based on the concept of redundancy(VRC, LRC, CRC ….)</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9699" name="Content Placeholder 2"/>
          <p:cNvSpPr>
            <a:spLocks noGrp="1"/>
          </p:cNvSpPr>
          <p:nvPr>
            <p:ph idx="1"/>
          </p:nvPr>
        </p:nvSpPr>
        <p:spPr/>
        <p:txBody>
          <a:bodyPr/>
          <a:lstStyle/>
          <a:p>
            <a:pPr eaLnBrk="1" hangingPunct="1"/>
            <a:r>
              <a:rPr lang="en-US" altLang="ko-KR"/>
              <a:t>Checksum Generator</a:t>
            </a:r>
          </a:p>
          <a:p>
            <a:pPr eaLnBrk="1" hangingPunct="1"/>
            <a:endParaRPr lang="en-US"/>
          </a:p>
        </p:txBody>
      </p:sp>
      <p:pic>
        <p:nvPicPr>
          <p:cNvPr id="29700" name="Picture 5"/>
          <p:cNvPicPr>
            <a:picLocks noChangeAspect="1" noChangeArrowheads="1"/>
          </p:cNvPicPr>
          <p:nvPr/>
        </p:nvPicPr>
        <p:blipFill>
          <a:blip r:embed="rId2"/>
          <a:srcRect/>
          <a:stretch>
            <a:fillRect/>
          </a:stretch>
        </p:blipFill>
        <p:spPr bwMode="auto">
          <a:xfrm>
            <a:off x="1016000" y="2565400"/>
            <a:ext cx="10261600" cy="3454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altLang="ko-KR" dirty="0">
                <a:solidFill>
                  <a:srgbClr val="000000"/>
                </a:solidFill>
              </a:rPr>
              <a:t>To create the checksum the sender does the following:</a:t>
            </a:r>
          </a:p>
          <a:p>
            <a:pPr lvl="1" eaLnBrk="1" fontAlgn="auto" hangingPunct="1">
              <a:spcAft>
                <a:spcPts val="0"/>
              </a:spcAft>
              <a:buFont typeface="Arial" pitchFamily="34" charset="0"/>
              <a:buChar char="–"/>
              <a:defRPr/>
            </a:pPr>
            <a:r>
              <a:rPr lang="en-US" altLang="ko-KR" dirty="0">
                <a:solidFill>
                  <a:srgbClr val="000000"/>
                </a:solidFill>
              </a:rPr>
              <a:t>The unit is divided into K sections, each of n bits.</a:t>
            </a:r>
          </a:p>
          <a:p>
            <a:pPr lvl="1" eaLnBrk="1" fontAlgn="auto" hangingPunct="1">
              <a:spcAft>
                <a:spcPts val="0"/>
              </a:spcAft>
              <a:buFont typeface="Arial" pitchFamily="34" charset="0"/>
              <a:buChar char="–"/>
              <a:defRPr/>
            </a:pPr>
            <a:r>
              <a:rPr lang="en-US" altLang="ko-KR" dirty="0">
                <a:solidFill>
                  <a:srgbClr val="000000"/>
                </a:solidFill>
              </a:rPr>
              <a:t>Section 1 and 2 are added together using one’s complement.</a:t>
            </a:r>
          </a:p>
          <a:p>
            <a:pPr lvl="1" eaLnBrk="1" fontAlgn="auto" hangingPunct="1">
              <a:spcAft>
                <a:spcPts val="0"/>
              </a:spcAft>
              <a:buFont typeface="Arial" pitchFamily="34" charset="0"/>
              <a:buChar char="–"/>
              <a:defRPr/>
            </a:pPr>
            <a:r>
              <a:rPr lang="en-US" altLang="ko-KR" dirty="0">
                <a:solidFill>
                  <a:srgbClr val="000000"/>
                </a:solidFill>
              </a:rPr>
              <a:t>Section 3 is added to the result of the previous step.</a:t>
            </a:r>
          </a:p>
          <a:p>
            <a:pPr lvl="1" eaLnBrk="1" fontAlgn="auto" hangingPunct="1">
              <a:spcAft>
                <a:spcPts val="0"/>
              </a:spcAft>
              <a:buFont typeface="Arial" pitchFamily="34" charset="0"/>
              <a:buChar char="–"/>
              <a:defRPr/>
            </a:pPr>
            <a:r>
              <a:rPr lang="en-US" altLang="ko-KR" dirty="0">
                <a:solidFill>
                  <a:srgbClr val="000000"/>
                </a:solidFill>
              </a:rPr>
              <a:t>Section 4 is added to the result of the previous step.</a:t>
            </a:r>
          </a:p>
          <a:p>
            <a:pPr lvl="1" eaLnBrk="1" fontAlgn="auto" hangingPunct="1">
              <a:spcAft>
                <a:spcPts val="0"/>
              </a:spcAft>
              <a:buFont typeface="Arial" pitchFamily="34" charset="0"/>
              <a:buChar char="–"/>
              <a:defRPr/>
            </a:pPr>
            <a:r>
              <a:rPr lang="en-US" altLang="ko-KR" dirty="0">
                <a:solidFill>
                  <a:srgbClr val="000000"/>
                </a:solidFill>
              </a:rPr>
              <a:t>The process repeats until section k is added to the result of the previous step.</a:t>
            </a:r>
          </a:p>
          <a:p>
            <a:pPr lvl="1" eaLnBrk="1" fontAlgn="auto" hangingPunct="1">
              <a:spcAft>
                <a:spcPts val="0"/>
              </a:spcAft>
              <a:buFont typeface="Arial" pitchFamily="34" charset="0"/>
              <a:buChar char="–"/>
              <a:defRPr/>
            </a:pPr>
            <a:r>
              <a:rPr lang="en-US" altLang="ko-KR" dirty="0">
                <a:solidFill>
                  <a:srgbClr val="000000"/>
                </a:solidFill>
              </a:rPr>
              <a:t>The final result is complemented to make the checksum.</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028" name="Content Placeholder 2"/>
          <p:cNvSpPr>
            <a:spLocks noGrp="1"/>
          </p:cNvSpPr>
          <p:nvPr>
            <p:ph idx="1"/>
          </p:nvPr>
        </p:nvSpPr>
        <p:spPr/>
        <p:txBody>
          <a:bodyPr/>
          <a:lstStyle/>
          <a:p>
            <a:pPr eaLnBrk="1" hangingPunct="1"/>
            <a:r>
              <a:rPr lang="en-US" altLang="ko-KR">
                <a:solidFill>
                  <a:srgbClr val="000000"/>
                </a:solidFill>
              </a:rPr>
              <a:t>data unit and checksum</a:t>
            </a:r>
            <a:endParaRPr lang="en-US" altLang="ko-KR"/>
          </a:p>
          <a:p>
            <a:pPr eaLnBrk="1" hangingPunct="1"/>
            <a:endParaRPr lang="en-US"/>
          </a:p>
        </p:txBody>
      </p:sp>
      <p:grpSp>
        <p:nvGrpSpPr>
          <p:cNvPr id="3" name="Group 6"/>
          <p:cNvGrpSpPr>
            <a:grpSpLocks/>
          </p:cNvGrpSpPr>
          <p:nvPr/>
        </p:nvGrpSpPr>
        <p:grpSpPr bwMode="auto">
          <a:xfrm>
            <a:off x="455085" y="2565400"/>
            <a:ext cx="11017249" cy="3416300"/>
            <a:chOff x="336" y="1344"/>
            <a:chExt cx="5545" cy="2152"/>
          </a:xfrm>
        </p:grpSpPr>
        <p:graphicFrame>
          <p:nvGraphicFramePr>
            <p:cNvPr id="1026" name="Object 2"/>
            <p:cNvGraphicFramePr>
              <a:graphicFrameLocks noChangeAspect="1"/>
            </p:cNvGraphicFramePr>
            <p:nvPr/>
          </p:nvGraphicFramePr>
          <p:xfrm>
            <a:off x="336" y="1344"/>
            <a:ext cx="5472" cy="1229"/>
          </p:xfrm>
          <a:graphic>
            <a:graphicData uri="http://schemas.openxmlformats.org/presentationml/2006/ole">
              <mc:AlternateContent xmlns:mc="http://schemas.openxmlformats.org/markup-compatibility/2006">
                <mc:Choice xmlns:v="urn:schemas-microsoft-com:vml" Requires="v">
                  <p:oleObj spid="_x0000_s19464" name="Image" r:id="rId3" imgW="10242146" imgH="2300035" progId="Photoshop.Image.5">
                    <p:embed/>
                  </p:oleObj>
                </mc:Choice>
                <mc:Fallback>
                  <p:oleObj name="Image" r:id="rId3" imgW="10242146" imgH="2300035" progId="Photoshop.Image.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344"/>
                          <a:ext cx="5472" cy="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0" name="Picture 5"/>
            <p:cNvPicPr>
              <a:picLocks noChangeAspect="1" noChangeArrowheads="1"/>
            </p:cNvPicPr>
            <p:nvPr/>
          </p:nvPicPr>
          <p:blipFill>
            <a:blip r:embed="rId5"/>
            <a:srcRect/>
            <a:stretch>
              <a:fillRect/>
            </a:stretch>
          </p:blipFill>
          <p:spPr bwMode="auto">
            <a:xfrm>
              <a:off x="336" y="1920"/>
              <a:ext cx="5545" cy="1576"/>
            </a:xfrm>
            <a:prstGeom prst="rect">
              <a:avLst/>
            </a:prstGeom>
            <a:noFill/>
            <a:ln w="9525">
              <a:noFill/>
              <a:miter lim="800000"/>
              <a:headEnd/>
              <a:tailEnd/>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pic>
        <p:nvPicPr>
          <p:cNvPr id="31747" name="Picture 4"/>
          <p:cNvPicPr>
            <a:picLocks noGrp="1" noChangeAspect="1" noChangeArrowheads="1"/>
          </p:cNvPicPr>
          <p:nvPr>
            <p:ph idx="1"/>
          </p:nvPr>
        </p:nvPicPr>
        <p:blipFill>
          <a:blip r:embed="rId2"/>
          <a:srcRect/>
          <a:stretch>
            <a:fillRect/>
          </a:stretch>
        </p:blipFill>
        <p:spPr>
          <a:xfrm>
            <a:off x="1678518" y="1600201"/>
            <a:ext cx="9313333" cy="4525963"/>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altLang="ko-KR" dirty="0"/>
              <a:t>Example ( at a sender) </a:t>
            </a:r>
          </a:p>
          <a:p>
            <a:pPr eaLnBrk="1" fontAlgn="auto" hangingPunct="1">
              <a:spcAft>
                <a:spcPts val="0"/>
              </a:spcAft>
              <a:buFont typeface="Wingdings" pitchFamily="2" charset="2"/>
              <a:buNone/>
              <a:defRPr/>
            </a:pPr>
            <a:r>
              <a:rPr lang="en-US" altLang="ko-KR" dirty="0"/>
              <a:t>Original data : 10101001 00111001</a:t>
            </a:r>
          </a:p>
          <a:p>
            <a:pPr eaLnBrk="1" fontAlgn="auto" hangingPunct="1">
              <a:spcAft>
                <a:spcPts val="0"/>
              </a:spcAft>
              <a:buFont typeface="Wingdings" pitchFamily="2" charset="2"/>
              <a:buNone/>
              <a:defRPr/>
            </a:pPr>
            <a:r>
              <a:rPr lang="en-US" altLang="ko-KR" dirty="0"/>
              <a:t>10101001</a:t>
            </a:r>
          </a:p>
          <a:p>
            <a:pPr eaLnBrk="1" fontAlgn="auto" hangingPunct="1">
              <a:spcAft>
                <a:spcPts val="0"/>
              </a:spcAft>
              <a:buFont typeface="Wingdings" pitchFamily="2" charset="2"/>
              <a:buNone/>
              <a:defRPr/>
            </a:pPr>
            <a:r>
              <a:rPr lang="en-US" altLang="ko-KR" dirty="0"/>
              <a:t>00111001</a:t>
            </a:r>
          </a:p>
          <a:p>
            <a:pPr eaLnBrk="1" fontAlgn="auto" hangingPunct="1">
              <a:spcAft>
                <a:spcPts val="0"/>
              </a:spcAft>
              <a:buFont typeface="Wingdings" pitchFamily="2" charset="2"/>
              <a:buNone/>
              <a:defRPr/>
            </a:pPr>
            <a:r>
              <a:rPr lang="en-US" altLang="ko-KR" dirty="0"/>
              <a:t>--------------</a:t>
            </a:r>
          </a:p>
          <a:p>
            <a:pPr eaLnBrk="1" fontAlgn="auto" hangingPunct="1">
              <a:spcAft>
                <a:spcPts val="0"/>
              </a:spcAft>
              <a:buFont typeface="Wingdings" pitchFamily="2" charset="2"/>
              <a:buNone/>
              <a:defRPr/>
            </a:pPr>
            <a:r>
              <a:rPr lang="en-US" altLang="ko-KR" dirty="0"/>
              <a:t>11100010	Sum</a:t>
            </a:r>
          </a:p>
          <a:p>
            <a:pPr eaLnBrk="1" fontAlgn="auto" hangingPunct="1">
              <a:spcAft>
                <a:spcPts val="0"/>
              </a:spcAft>
              <a:buFont typeface="Wingdings" pitchFamily="2" charset="2"/>
              <a:buNone/>
              <a:defRPr/>
            </a:pPr>
            <a:r>
              <a:rPr lang="en-US" altLang="ko-KR" dirty="0"/>
              <a:t>00011101	Checksum</a:t>
            </a:r>
          </a:p>
          <a:p>
            <a:pPr eaLnBrk="1" fontAlgn="auto" hangingPunct="1">
              <a:spcAft>
                <a:spcPts val="0"/>
              </a:spcAft>
              <a:buFont typeface="Wingdings" pitchFamily="2" charset="2"/>
              <a:buNone/>
              <a:defRPr/>
            </a:pPr>
            <a:r>
              <a:rPr lang="en-US" altLang="ko-KR" dirty="0"/>
              <a:t>10101001 00111001 </a:t>
            </a:r>
            <a:r>
              <a:rPr lang="en-US" altLang="ko-KR" dirty="0">
                <a:solidFill>
                  <a:schemeClr val="hlink"/>
                </a:solidFill>
              </a:rPr>
              <a:t>00011101</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altLang="ko-KR" dirty="0"/>
              <a:t>Example ( at a receiver)</a:t>
            </a:r>
          </a:p>
          <a:p>
            <a:pPr eaLnBrk="1" fontAlgn="auto" hangingPunct="1">
              <a:spcAft>
                <a:spcPts val="0"/>
              </a:spcAft>
              <a:buFont typeface="Wingdings" pitchFamily="2" charset="2"/>
              <a:buNone/>
              <a:defRPr/>
            </a:pPr>
            <a:r>
              <a:rPr lang="en-US" altLang="ko-KR" dirty="0"/>
              <a:t>Received data : 10101001 00111001 00011101</a:t>
            </a:r>
          </a:p>
          <a:p>
            <a:pPr eaLnBrk="1" fontAlgn="auto" hangingPunct="1">
              <a:spcAft>
                <a:spcPts val="0"/>
              </a:spcAft>
              <a:buFont typeface="Wingdings" pitchFamily="2" charset="2"/>
              <a:buNone/>
              <a:defRPr/>
            </a:pPr>
            <a:r>
              <a:rPr lang="en-US" altLang="ko-KR" dirty="0"/>
              <a:t>10101001</a:t>
            </a:r>
          </a:p>
          <a:p>
            <a:pPr eaLnBrk="1" fontAlgn="auto" hangingPunct="1">
              <a:spcAft>
                <a:spcPts val="0"/>
              </a:spcAft>
              <a:buFont typeface="Wingdings" pitchFamily="2" charset="2"/>
              <a:buNone/>
              <a:defRPr/>
            </a:pPr>
            <a:r>
              <a:rPr lang="en-US" altLang="ko-KR" dirty="0"/>
              <a:t> 00111001</a:t>
            </a:r>
          </a:p>
          <a:p>
            <a:pPr eaLnBrk="1" fontAlgn="auto" hangingPunct="1">
              <a:spcAft>
                <a:spcPts val="0"/>
              </a:spcAft>
              <a:buFont typeface="Wingdings" pitchFamily="2" charset="2"/>
              <a:buNone/>
              <a:defRPr/>
            </a:pPr>
            <a:r>
              <a:rPr lang="en-US" altLang="ko-KR" dirty="0"/>
              <a:t> 00011101</a:t>
            </a:r>
          </a:p>
          <a:p>
            <a:pPr eaLnBrk="1" fontAlgn="auto" hangingPunct="1">
              <a:spcAft>
                <a:spcPts val="0"/>
              </a:spcAft>
              <a:buFont typeface="Wingdings" pitchFamily="2" charset="2"/>
              <a:buNone/>
              <a:defRPr/>
            </a:pPr>
            <a:r>
              <a:rPr lang="en-US" altLang="ko-KR" dirty="0"/>
              <a:t>---------------</a:t>
            </a:r>
          </a:p>
          <a:p>
            <a:pPr eaLnBrk="1" fontAlgn="auto" hangingPunct="1">
              <a:spcAft>
                <a:spcPts val="0"/>
              </a:spcAft>
              <a:buFont typeface="Wingdings" pitchFamily="2" charset="2"/>
              <a:buNone/>
              <a:defRPr/>
            </a:pPr>
            <a:r>
              <a:rPr lang="en-US" altLang="ko-KR" dirty="0"/>
              <a:t>11111111 </a:t>
            </a:r>
            <a:r>
              <a:rPr lang="en-US" altLang="ko-KR" dirty="0">
                <a:sym typeface="Wingdings" pitchFamily="2" charset="2"/>
              </a:rPr>
              <a:t> Sum</a:t>
            </a:r>
            <a:endParaRPr lang="en-US" altLang="ko-KR" dirty="0"/>
          </a:p>
          <a:p>
            <a:pPr eaLnBrk="1" fontAlgn="auto" hangingPunct="1">
              <a:spcAft>
                <a:spcPts val="0"/>
              </a:spcAft>
              <a:buFont typeface="Wingdings" pitchFamily="2" charset="2"/>
              <a:buNone/>
              <a:defRPr/>
            </a:pPr>
            <a:r>
              <a:rPr lang="en-US" altLang="ko-KR" dirty="0"/>
              <a:t>00000000 </a:t>
            </a:r>
            <a:r>
              <a:rPr lang="en-US" altLang="ko-KR" dirty="0">
                <a:sym typeface="Wingdings" pitchFamily="2" charset="2"/>
              </a:rPr>
              <a:t> Complement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Detection and Correction</a:t>
            </a:r>
            <a:endParaRPr lang="en-US" dirty="0"/>
          </a:p>
        </p:txBody>
      </p:sp>
      <p:sp>
        <p:nvSpPr>
          <p:cNvPr id="8195" name="Content Placeholder 2"/>
          <p:cNvSpPr>
            <a:spLocks noGrp="1"/>
          </p:cNvSpPr>
          <p:nvPr>
            <p:ph idx="1"/>
          </p:nvPr>
        </p:nvSpPr>
        <p:spPr/>
        <p:txBody>
          <a:bodyPr/>
          <a:lstStyle/>
          <a:p>
            <a:pPr algn="just" eaLnBrk="1" hangingPunct="1">
              <a:lnSpc>
                <a:spcPct val="150000"/>
              </a:lnSpc>
            </a:pPr>
            <a:r>
              <a:rPr lang="en-US" altLang="ko-KR">
                <a:solidFill>
                  <a:srgbClr val="000000"/>
                </a:solidFill>
              </a:rPr>
              <a:t>Types of Errors</a:t>
            </a:r>
          </a:p>
          <a:p>
            <a:pPr algn="just" eaLnBrk="1" hangingPunct="1">
              <a:lnSpc>
                <a:spcPct val="150000"/>
              </a:lnSpc>
            </a:pPr>
            <a:r>
              <a:rPr lang="en-US" altLang="ko-KR">
                <a:solidFill>
                  <a:srgbClr val="000000"/>
                </a:solidFill>
              </a:rPr>
              <a:t>Detection</a:t>
            </a:r>
          </a:p>
          <a:p>
            <a:pPr algn="just" eaLnBrk="1" hangingPunct="1">
              <a:lnSpc>
                <a:spcPct val="150000"/>
              </a:lnSpc>
            </a:pPr>
            <a:r>
              <a:rPr lang="en-US" altLang="ko-KR">
                <a:solidFill>
                  <a:srgbClr val="000000"/>
                </a:solidFill>
              </a:rPr>
              <a:t>Error Correction</a:t>
            </a:r>
            <a:endParaRPr lang="en-US" altLang="ko-KR"/>
          </a:p>
          <a:p>
            <a:pPr eaLnBrk="1" hangingPunct="1"/>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a:t>
            </a:r>
            <a:endParaRPr lang="en-US" dirty="0"/>
          </a:p>
        </p:txBody>
      </p:sp>
      <p:sp>
        <p:nvSpPr>
          <p:cNvPr id="34819" name="Content Placeholder 2"/>
          <p:cNvSpPr>
            <a:spLocks noGrp="1"/>
          </p:cNvSpPr>
          <p:nvPr>
            <p:ph idx="1"/>
          </p:nvPr>
        </p:nvSpPr>
        <p:spPr/>
        <p:txBody>
          <a:bodyPr/>
          <a:lstStyle/>
          <a:p>
            <a:pPr eaLnBrk="1" hangingPunct="1">
              <a:buFont typeface="Wingdings" pitchFamily="2" charset="2"/>
              <a:buNone/>
            </a:pPr>
            <a:r>
              <a:rPr lang="en-US" altLang="ko-KR">
                <a:solidFill>
                  <a:srgbClr val="000000"/>
                </a:solidFill>
              </a:rPr>
              <a:t>Error correction can be handled in two ways</a:t>
            </a:r>
          </a:p>
          <a:p>
            <a:pPr eaLnBrk="1" hangingPunct="1">
              <a:buFont typeface="Wingdings" pitchFamily="2" charset="2"/>
              <a:buNone/>
            </a:pPr>
            <a:endParaRPr lang="en-US" altLang="ko-KR">
              <a:solidFill>
                <a:srgbClr val="000000"/>
              </a:solidFill>
              <a:sym typeface="Monotype Sorts" pitchFamily="2" charset="2"/>
            </a:endParaRPr>
          </a:p>
          <a:p>
            <a:pPr eaLnBrk="1" hangingPunct="1"/>
            <a:r>
              <a:rPr lang="en-US" altLang="ko-KR">
                <a:solidFill>
                  <a:srgbClr val="000000"/>
                </a:solidFill>
              </a:rPr>
              <a:t> when an error is discovered, the receiver can have the sender retransmit the entire data unit.</a:t>
            </a:r>
          </a:p>
          <a:p>
            <a:pPr eaLnBrk="1" hangingPunct="1"/>
            <a:endParaRPr lang="en-US" altLang="ko-KR">
              <a:solidFill>
                <a:srgbClr val="000000"/>
              </a:solidFill>
              <a:sym typeface="Monotype Sorts" pitchFamily="2" charset="2"/>
            </a:endParaRPr>
          </a:p>
          <a:p>
            <a:pPr eaLnBrk="1" hangingPunct="1"/>
            <a:r>
              <a:rPr lang="en-US" altLang="ko-KR">
                <a:solidFill>
                  <a:srgbClr val="000000"/>
                </a:solidFill>
                <a:sym typeface="Monotype Sorts" pitchFamily="2" charset="2"/>
              </a:rPr>
              <a:t> </a:t>
            </a:r>
            <a:r>
              <a:rPr lang="en-US" altLang="ko-KR">
                <a:solidFill>
                  <a:srgbClr val="000000"/>
                </a:solidFill>
              </a:rPr>
              <a:t>a receiver can use an error-correcting code, which automatically corrects certain errors.</a:t>
            </a:r>
          </a:p>
          <a:p>
            <a:pPr eaLnBrk="1" hangingPunct="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35843" name="Content Placeholder 2"/>
          <p:cNvSpPr>
            <a:spLocks noGrp="1"/>
          </p:cNvSpPr>
          <p:nvPr>
            <p:ph idx="1"/>
          </p:nvPr>
        </p:nvSpPr>
        <p:spPr/>
        <p:txBody>
          <a:bodyPr/>
          <a:lstStyle/>
          <a:p>
            <a:pPr eaLnBrk="1" hangingPunct="1"/>
            <a:r>
              <a:rPr lang="en-US" altLang="ko-KR">
                <a:solidFill>
                  <a:srgbClr val="000000"/>
                </a:solidFill>
              </a:rPr>
              <a:t>Single-Bit Error Correction</a:t>
            </a:r>
          </a:p>
          <a:p>
            <a:pPr lvl="1" eaLnBrk="1" hangingPunct="1"/>
            <a:r>
              <a:rPr lang="en-US" altLang="ko-KR">
                <a:solidFill>
                  <a:srgbClr val="000000"/>
                </a:solidFill>
              </a:rPr>
              <a:t> parity bit</a:t>
            </a:r>
          </a:p>
          <a:p>
            <a:pPr lvl="1" eaLnBrk="1" hangingPunct="1"/>
            <a:r>
              <a:rPr lang="en-US" altLang="ko-KR">
                <a:solidFill>
                  <a:srgbClr val="000000"/>
                </a:solidFill>
              </a:rPr>
              <a:t> The secret of error correction is to locate the invalid bit or bits </a:t>
            </a:r>
          </a:p>
          <a:p>
            <a:pPr lvl="1" eaLnBrk="1" hangingPunct="1"/>
            <a:r>
              <a:rPr lang="en-US" altLang="ko-KR">
                <a:solidFill>
                  <a:srgbClr val="000000"/>
                </a:solidFill>
              </a:rPr>
              <a:t> For ASCII code, it needs a three-bit redundancy code(000-111)</a:t>
            </a:r>
          </a:p>
          <a:p>
            <a:pPr eaLnBrk="1" hangingPunct="1"/>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36867" name="Content Placeholder 2"/>
          <p:cNvSpPr>
            <a:spLocks noGrp="1"/>
          </p:cNvSpPr>
          <p:nvPr>
            <p:ph idx="1"/>
          </p:nvPr>
        </p:nvSpPr>
        <p:spPr/>
        <p:txBody>
          <a:bodyPr/>
          <a:lstStyle/>
          <a:p>
            <a:pPr eaLnBrk="1" hangingPunct="1"/>
            <a:r>
              <a:rPr lang="en-US" altLang="ko-KR">
                <a:solidFill>
                  <a:srgbClr val="000000"/>
                </a:solidFill>
              </a:rPr>
              <a:t>Redundancy Bits</a:t>
            </a:r>
          </a:p>
          <a:p>
            <a:pPr eaLnBrk="1" hangingPunct="1">
              <a:buFont typeface="Wingdings" pitchFamily="2" charset="2"/>
              <a:buNone/>
            </a:pPr>
            <a:r>
              <a:rPr lang="en-US" altLang="ko-KR">
                <a:solidFill>
                  <a:srgbClr val="000000"/>
                </a:solidFill>
              </a:rPr>
              <a:t>~ 	to calculate the number of redundancy bits (R) required to correct a given number of data bit (M)</a:t>
            </a:r>
          </a:p>
          <a:p>
            <a:pPr eaLnBrk="1" hangingPunct="1"/>
            <a:endParaRPr lang="en-US"/>
          </a:p>
        </p:txBody>
      </p:sp>
      <p:pic>
        <p:nvPicPr>
          <p:cNvPr id="36868" name="Picture 5"/>
          <p:cNvPicPr>
            <a:picLocks noChangeAspect="1" noChangeArrowheads="1"/>
          </p:cNvPicPr>
          <p:nvPr/>
        </p:nvPicPr>
        <p:blipFill>
          <a:blip r:embed="rId2"/>
          <a:srcRect/>
          <a:stretch>
            <a:fillRect/>
          </a:stretch>
        </p:blipFill>
        <p:spPr bwMode="auto">
          <a:xfrm>
            <a:off x="1007533" y="3933826"/>
            <a:ext cx="10128251" cy="26336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37891" name="Content Placeholder 2"/>
          <p:cNvSpPr>
            <a:spLocks noGrp="1"/>
          </p:cNvSpPr>
          <p:nvPr>
            <p:ph idx="1"/>
          </p:nvPr>
        </p:nvSpPr>
        <p:spPr/>
        <p:txBody>
          <a:bodyPr/>
          <a:lstStyle/>
          <a:p>
            <a:pPr eaLnBrk="1" hangingPunct="1"/>
            <a:r>
              <a:rPr lang="en-US" altLang="ko-KR">
                <a:solidFill>
                  <a:srgbClr val="000000"/>
                </a:solidFill>
              </a:rPr>
              <a:t>If the total number of bits in a transmittable unit is m+r, then r must be able to indicate at least m+r+1 different states</a:t>
            </a:r>
          </a:p>
          <a:p>
            <a:pPr eaLnBrk="1" fontAlgn="t" hangingPunct="1">
              <a:buFont typeface="Wingdings" pitchFamily="2" charset="2"/>
              <a:buNone/>
            </a:pPr>
            <a:r>
              <a:rPr lang="en-US" altLang="ko-KR">
                <a:solidFill>
                  <a:srgbClr val="000000"/>
                </a:solidFill>
              </a:rPr>
              <a:t>	 2</a:t>
            </a:r>
            <a:r>
              <a:rPr lang="en-US" altLang="ko-KR" baseline="30000">
                <a:solidFill>
                  <a:srgbClr val="000000"/>
                </a:solidFill>
              </a:rPr>
              <a:t>r</a:t>
            </a:r>
            <a:r>
              <a:rPr lang="en-US" altLang="ko-KR">
                <a:solidFill>
                  <a:srgbClr val="000000"/>
                </a:solidFill>
              </a:rPr>
              <a:t> </a:t>
            </a:r>
            <a:r>
              <a:rPr lang="en-US" altLang="ko-KR">
                <a:solidFill>
                  <a:srgbClr val="000000"/>
                </a:solidFill>
                <a:sym typeface="Symbol" pitchFamily="18" charset="2"/>
              </a:rPr>
              <a:t></a:t>
            </a:r>
            <a:r>
              <a:rPr lang="en-US" altLang="ko-KR">
                <a:solidFill>
                  <a:srgbClr val="000000"/>
                </a:solidFill>
              </a:rPr>
              <a:t> m + r + 1</a:t>
            </a:r>
          </a:p>
          <a:p>
            <a:pPr eaLnBrk="1" hangingPunct="1">
              <a:buFont typeface="Wingdings" pitchFamily="2" charset="2"/>
              <a:buNone/>
            </a:pPr>
            <a:endParaRPr lang="en-US" altLang="ko-KR">
              <a:solidFill>
                <a:srgbClr val="000000"/>
              </a:solidFill>
            </a:endParaRPr>
          </a:p>
          <a:p>
            <a:pPr eaLnBrk="1" hangingPunct="1">
              <a:buFont typeface="Wingdings" pitchFamily="2" charset="2"/>
              <a:buNone/>
            </a:pPr>
            <a:r>
              <a:rPr lang="en-US" altLang="ko-KR">
                <a:solidFill>
                  <a:srgbClr val="000000"/>
                </a:solidFill>
              </a:rPr>
              <a:t>ex) For value of  m is 7(ASCII), the smallest r value   that can satisfy this equation is 4 </a:t>
            </a:r>
          </a:p>
          <a:p>
            <a:pPr eaLnBrk="1" hangingPunct="1">
              <a:buFont typeface="Wingdings" pitchFamily="2" charset="2"/>
              <a:buNone/>
            </a:pPr>
            <a:r>
              <a:rPr lang="en-US" altLang="ko-KR">
                <a:solidFill>
                  <a:srgbClr val="000000"/>
                </a:solidFill>
              </a:rPr>
              <a:t>	2</a:t>
            </a:r>
            <a:r>
              <a:rPr lang="en-US" altLang="ko-KR" baseline="30000">
                <a:solidFill>
                  <a:srgbClr val="000000"/>
                </a:solidFill>
              </a:rPr>
              <a:t>4</a:t>
            </a:r>
            <a:r>
              <a:rPr lang="en-US" altLang="ko-KR">
                <a:solidFill>
                  <a:srgbClr val="000000"/>
                </a:solidFill>
              </a:rPr>
              <a:t> </a:t>
            </a:r>
            <a:r>
              <a:rPr lang="en-US" altLang="ko-KR">
                <a:solidFill>
                  <a:srgbClr val="000000"/>
                </a:solidFill>
                <a:sym typeface="Symbol" pitchFamily="18" charset="2"/>
              </a:rPr>
              <a:t></a:t>
            </a:r>
            <a:r>
              <a:rPr lang="en-US" altLang="ko-KR">
                <a:solidFill>
                  <a:srgbClr val="000000"/>
                </a:solidFill>
              </a:rPr>
              <a:t> 7 + 4 + 1</a:t>
            </a:r>
          </a:p>
          <a:p>
            <a:pPr eaLnBrk="1" hangingPunct="1"/>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7" y="620713"/>
            <a:ext cx="10972800" cy="1143000"/>
          </a:xfrm>
        </p:spPr>
        <p:txBody>
          <a:bodyPr rtlCol="0">
            <a:normAutofit fontScale="90000"/>
          </a:bodyPr>
          <a:lstStyle/>
          <a:p>
            <a:pPr algn="l"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br>
              <a:rPr lang="en-US" altLang="ko-KR" dirty="0">
                <a:solidFill>
                  <a:srgbClr val="000000"/>
                </a:solidFill>
                <a:effectLst>
                  <a:outerShdw blurRad="38100" dist="38100" dir="2700000" algn="tl">
                    <a:srgbClr val="FFFFFF"/>
                  </a:outerShdw>
                </a:effectLst>
              </a:rPr>
            </a:br>
            <a:r>
              <a:rPr lang="en-US" altLang="ko-KR" dirty="0"/>
              <a:t>Relationship between data and redundancy bits</a:t>
            </a:r>
            <a:br>
              <a:rPr lang="en-US" altLang="ko-KR" dirty="0"/>
            </a:br>
            <a:endParaRPr lang="en-US" dirty="0"/>
          </a:p>
        </p:txBody>
      </p:sp>
      <p:pic>
        <p:nvPicPr>
          <p:cNvPr id="38915" name="Picture 2"/>
          <p:cNvPicPr>
            <a:picLocks noGrp="1" noChangeAspect="1" noChangeArrowheads="1"/>
          </p:cNvPicPr>
          <p:nvPr>
            <p:ph idx="1"/>
          </p:nvPr>
        </p:nvPicPr>
        <p:blipFill>
          <a:blip r:embed="rId2"/>
          <a:srcRect/>
          <a:stretch>
            <a:fillRect/>
          </a:stretch>
        </p:blipFill>
        <p:spPr>
          <a:xfrm>
            <a:off x="1295400" y="2205038"/>
            <a:ext cx="9984317" cy="3529012"/>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39939" name="Content Placeholder 2"/>
          <p:cNvSpPr>
            <a:spLocks noGrp="1"/>
          </p:cNvSpPr>
          <p:nvPr>
            <p:ph idx="1"/>
          </p:nvPr>
        </p:nvSpPr>
        <p:spPr/>
        <p:txBody>
          <a:bodyPr/>
          <a:lstStyle/>
          <a:p>
            <a:pPr algn="just" eaLnBrk="1" hangingPunct="1"/>
            <a:r>
              <a:rPr lang="en-US" altLang="ko-KR">
                <a:solidFill>
                  <a:srgbClr val="000000"/>
                </a:solidFill>
              </a:rPr>
              <a:t>Hamming Code</a:t>
            </a:r>
          </a:p>
          <a:p>
            <a:pPr algn="just" eaLnBrk="1" hangingPunct="1">
              <a:buFont typeface="Wingdings" pitchFamily="2" charset="2"/>
              <a:buNone/>
            </a:pPr>
            <a:r>
              <a:rPr lang="en-US" altLang="ko-KR">
                <a:solidFill>
                  <a:srgbClr val="000000"/>
                </a:solidFill>
              </a:rPr>
              <a:t>	~ developed by R.W.Hamming</a:t>
            </a:r>
          </a:p>
          <a:p>
            <a:pPr algn="just" eaLnBrk="1" hangingPunct="1"/>
            <a:r>
              <a:rPr lang="en-US" altLang="ko-KR">
                <a:solidFill>
                  <a:srgbClr val="000000"/>
                </a:solidFill>
              </a:rPr>
              <a:t>positions of redundancy bits in Hamming code</a:t>
            </a:r>
          </a:p>
          <a:p>
            <a:pPr eaLnBrk="1" hangingPunct="1"/>
            <a:endParaRPr lang="en-US"/>
          </a:p>
        </p:txBody>
      </p:sp>
      <p:pic>
        <p:nvPicPr>
          <p:cNvPr id="39940" name="Picture 5"/>
          <p:cNvPicPr>
            <a:picLocks noChangeAspect="1" noChangeArrowheads="1"/>
          </p:cNvPicPr>
          <p:nvPr/>
        </p:nvPicPr>
        <p:blipFill>
          <a:blip r:embed="rId2"/>
          <a:srcRect/>
          <a:stretch>
            <a:fillRect/>
          </a:stretch>
        </p:blipFill>
        <p:spPr bwMode="auto">
          <a:xfrm>
            <a:off x="711200" y="3644900"/>
            <a:ext cx="10568517" cy="22558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40963" name="Content Placeholder 2"/>
          <p:cNvSpPr>
            <a:spLocks noGrp="1"/>
          </p:cNvSpPr>
          <p:nvPr>
            <p:ph idx="1"/>
          </p:nvPr>
        </p:nvSpPr>
        <p:spPr/>
        <p:txBody>
          <a:bodyPr/>
          <a:lstStyle/>
          <a:p>
            <a:pPr eaLnBrk="1" hangingPunct="1"/>
            <a:r>
              <a:rPr lang="en-US" altLang="ko-KR">
                <a:solidFill>
                  <a:srgbClr val="000000"/>
                </a:solidFill>
              </a:rPr>
              <a:t>each r bit is the VRC bit for one combination of data bits</a:t>
            </a:r>
          </a:p>
          <a:p>
            <a:pPr lvl="1" eaLnBrk="1" hangingPunct="1">
              <a:buFont typeface="Wingdings" pitchFamily="2" charset="2"/>
              <a:buNone/>
            </a:pPr>
            <a:r>
              <a:rPr lang="en-US" altLang="ko-KR">
                <a:solidFill>
                  <a:srgbClr val="000000"/>
                </a:solidFill>
              </a:rPr>
              <a:t>r</a:t>
            </a:r>
            <a:r>
              <a:rPr lang="en-US" altLang="ko-KR" baseline="-25000">
                <a:solidFill>
                  <a:srgbClr val="000000"/>
                </a:solidFill>
              </a:rPr>
              <a:t>1</a:t>
            </a:r>
            <a:r>
              <a:rPr lang="en-US" altLang="ko-KR">
                <a:solidFill>
                  <a:srgbClr val="000000"/>
                </a:solidFill>
              </a:rPr>
              <a:t>  =  bits 1, 3, 5, 7, 9, 11</a:t>
            </a:r>
          </a:p>
          <a:p>
            <a:pPr lvl="1" eaLnBrk="1" hangingPunct="1">
              <a:buFont typeface="Wingdings" pitchFamily="2" charset="2"/>
              <a:buNone/>
            </a:pPr>
            <a:r>
              <a:rPr lang="en-US" altLang="ko-KR">
                <a:solidFill>
                  <a:srgbClr val="000000"/>
                </a:solidFill>
              </a:rPr>
              <a:t>r</a:t>
            </a:r>
            <a:r>
              <a:rPr lang="en-US" altLang="ko-KR" baseline="-25000">
                <a:solidFill>
                  <a:srgbClr val="000000"/>
                </a:solidFill>
              </a:rPr>
              <a:t>2</a:t>
            </a:r>
            <a:r>
              <a:rPr lang="en-US" altLang="ko-KR">
                <a:solidFill>
                  <a:srgbClr val="000000"/>
                </a:solidFill>
              </a:rPr>
              <a:t>  =  bits 2, 3, 6, 7, 10, 11</a:t>
            </a:r>
          </a:p>
          <a:p>
            <a:pPr lvl="1" eaLnBrk="1" hangingPunct="1">
              <a:buFont typeface="Wingdings" pitchFamily="2" charset="2"/>
              <a:buNone/>
            </a:pPr>
            <a:r>
              <a:rPr lang="en-US" altLang="ko-KR">
                <a:solidFill>
                  <a:srgbClr val="000000"/>
                </a:solidFill>
              </a:rPr>
              <a:t>r</a:t>
            </a:r>
            <a:r>
              <a:rPr lang="en-US" altLang="ko-KR" baseline="-25000">
                <a:solidFill>
                  <a:srgbClr val="000000"/>
                </a:solidFill>
              </a:rPr>
              <a:t>4</a:t>
            </a:r>
            <a:r>
              <a:rPr lang="en-US" altLang="ko-KR">
                <a:solidFill>
                  <a:srgbClr val="000000"/>
                </a:solidFill>
              </a:rPr>
              <a:t>  =  bits 4, 5, 6, 7</a:t>
            </a:r>
          </a:p>
          <a:p>
            <a:pPr lvl="1" eaLnBrk="1" hangingPunct="1">
              <a:buFont typeface="Wingdings" pitchFamily="2" charset="2"/>
              <a:buNone/>
            </a:pPr>
            <a:r>
              <a:rPr lang="en-US" altLang="ko-KR">
                <a:solidFill>
                  <a:srgbClr val="000000"/>
                </a:solidFill>
              </a:rPr>
              <a:t>r</a:t>
            </a:r>
            <a:r>
              <a:rPr lang="en-US" altLang="ko-KR" baseline="-25000">
                <a:solidFill>
                  <a:srgbClr val="000000"/>
                </a:solidFill>
              </a:rPr>
              <a:t>8</a:t>
            </a:r>
            <a:r>
              <a:rPr lang="en-US" altLang="ko-KR">
                <a:solidFill>
                  <a:srgbClr val="000000"/>
                </a:solidFill>
              </a:rPr>
              <a:t>  =  bits 8, 9, 10, 11</a:t>
            </a:r>
          </a:p>
          <a:p>
            <a:pPr eaLnBrk="1" hangingPunct="1"/>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br>
              <a:rPr lang="en-US" altLang="ko-KR" dirty="0">
                <a:solidFill>
                  <a:srgbClr val="000000"/>
                </a:solidFill>
                <a:effectLst>
                  <a:outerShdw blurRad="38100" dist="38100" dir="2700000" algn="tl">
                    <a:srgbClr val="FFFFFF"/>
                  </a:outerShdw>
                </a:effectLst>
              </a:rPr>
            </a:br>
            <a:r>
              <a:rPr lang="en-US" altLang="ko-KR" dirty="0">
                <a:solidFill>
                  <a:srgbClr val="000000"/>
                </a:solidFill>
              </a:rPr>
              <a:t>Redundancy bits calculation(cont’d)</a:t>
            </a:r>
            <a:br>
              <a:rPr lang="en-US" altLang="ko-KR" dirty="0"/>
            </a:br>
            <a:endParaRPr lang="en-US" dirty="0"/>
          </a:p>
        </p:txBody>
      </p:sp>
      <p:pic>
        <p:nvPicPr>
          <p:cNvPr id="41987" name="Picture 5"/>
          <p:cNvPicPr>
            <a:picLocks noGrp="1" noChangeAspect="1" noChangeArrowheads="1"/>
          </p:cNvPicPr>
          <p:nvPr>
            <p:ph idx="1"/>
          </p:nvPr>
        </p:nvPicPr>
        <p:blipFill>
          <a:blip r:embed="rId2"/>
          <a:srcRect/>
          <a:stretch>
            <a:fillRect/>
          </a:stretch>
        </p:blipFill>
        <p:spPr>
          <a:xfrm>
            <a:off x="1102785" y="1600201"/>
            <a:ext cx="9986433" cy="4525963"/>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9276"/>
            <a:ext cx="10972800" cy="868363"/>
          </a:xfrm>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br>
              <a:rPr lang="en-US" altLang="ko-KR" dirty="0">
                <a:solidFill>
                  <a:srgbClr val="000000"/>
                </a:solidFill>
                <a:effectLst>
                  <a:outerShdw blurRad="38100" dist="38100" dir="2700000" algn="tl">
                    <a:srgbClr val="FFFFFF"/>
                  </a:outerShdw>
                </a:effectLst>
              </a:rPr>
            </a:br>
            <a:r>
              <a:rPr lang="en-US" altLang="ko-KR" dirty="0">
                <a:solidFill>
                  <a:srgbClr val="000000"/>
                </a:solidFill>
              </a:rPr>
              <a:t>Redundancy bits calculation(cont’d)</a:t>
            </a:r>
            <a:br>
              <a:rPr lang="en-US" altLang="ko-KR" dirty="0"/>
            </a:br>
            <a:endParaRPr lang="en-US" dirty="0"/>
          </a:p>
        </p:txBody>
      </p:sp>
      <p:pic>
        <p:nvPicPr>
          <p:cNvPr id="43011" name="Picture 3"/>
          <p:cNvPicPr>
            <a:picLocks noGrp="1" noChangeAspect="1" noChangeArrowheads="1"/>
          </p:cNvPicPr>
          <p:nvPr>
            <p:ph idx="1"/>
          </p:nvPr>
        </p:nvPicPr>
        <p:blipFill>
          <a:blip r:embed="rId2"/>
          <a:srcRect/>
          <a:stretch>
            <a:fillRect/>
          </a:stretch>
        </p:blipFill>
        <p:spPr>
          <a:xfrm>
            <a:off x="912285" y="1557338"/>
            <a:ext cx="10272183" cy="4525962"/>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84" y="333375"/>
            <a:ext cx="10972800" cy="1143000"/>
          </a:xfrm>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br>
              <a:rPr lang="en-US" altLang="ko-KR" dirty="0">
                <a:solidFill>
                  <a:srgbClr val="000000"/>
                </a:solidFill>
                <a:effectLst>
                  <a:outerShdw blurRad="38100" dist="38100" dir="2700000" algn="tl">
                    <a:srgbClr val="FFFFFF"/>
                  </a:outerShdw>
                </a:effectLst>
              </a:rPr>
            </a:br>
            <a:r>
              <a:rPr lang="en-US" altLang="ko-KR" dirty="0">
                <a:solidFill>
                  <a:srgbClr val="000000"/>
                </a:solidFill>
              </a:rPr>
              <a:t>Calculating the r values</a:t>
            </a:r>
            <a:br>
              <a:rPr lang="en-US" altLang="ko-KR" dirty="0"/>
            </a:br>
            <a:endParaRPr lang="en-US" dirty="0"/>
          </a:p>
        </p:txBody>
      </p:sp>
      <p:pic>
        <p:nvPicPr>
          <p:cNvPr id="44035" name="Picture 6"/>
          <p:cNvPicPr>
            <a:picLocks noGrp="1" noChangeAspect="1" noChangeArrowheads="1"/>
          </p:cNvPicPr>
          <p:nvPr>
            <p:ph idx="1"/>
          </p:nvPr>
        </p:nvPicPr>
        <p:blipFill>
          <a:blip r:embed="rId2"/>
          <a:srcRect/>
          <a:stretch>
            <a:fillRect/>
          </a:stretch>
        </p:blipFill>
        <p:spPr>
          <a:xfrm>
            <a:off x="1390651" y="1600201"/>
            <a:ext cx="9218083" cy="4525963"/>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Detection and Correction</a:t>
            </a:r>
            <a:endParaRPr lang="en-US" dirty="0"/>
          </a:p>
        </p:txBody>
      </p:sp>
      <p:sp>
        <p:nvSpPr>
          <p:cNvPr id="9219" name="Content Placeholder 2"/>
          <p:cNvSpPr>
            <a:spLocks noGrp="1"/>
          </p:cNvSpPr>
          <p:nvPr>
            <p:ph idx="1"/>
          </p:nvPr>
        </p:nvSpPr>
        <p:spPr>
          <a:xfrm>
            <a:off x="849086" y="1155470"/>
            <a:ext cx="10504714" cy="4957947"/>
          </a:xfrm>
        </p:spPr>
        <p:txBody>
          <a:bodyPr/>
          <a:lstStyle/>
          <a:p>
            <a:pPr algn="just" eaLnBrk="1" hangingPunct="1"/>
            <a:endParaRPr lang="en-US" altLang="ko-KR" dirty="0">
              <a:solidFill>
                <a:srgbClr val="000000"/>
              </a:solidFill>
              <a:latin typeface="Times New Roman" pitchFamily="18" charset="0"/>
              <a:cs typeface="Times New Roman" pitchFamily="18" charset="0"/>
            </a:endParaRPr>
          </a:p>
          <a:p>
            <a:pPr algn="just" eaLnBrk="1" hangingPunct="1"/>
            <a:r>
              <a:rPr lang="en-US" altLang="ko-KR" dirty="0">
                <a:solidFill>
                  <a:srgbClr val="000000"/>
                </a:solidFill>
                <a:latin typeface="Times New Roman" pitchFamily="18" charset="0"/>
                <a:cs typeface="Times New Roman" pitchFamily="18" charset="0"/>
              </a:rPr>
              <a:t>Data can be corrupted during transmission. For reliable communication, error must be detected and corrected</a:t>
            </a:r>
          </a:p>
          <a:p>
            <a:pPr algn="just" eaLnBrk="1" hangingPunct="1"/>
            <a:r>
              <a:rPr lang="en-US" altLang="ko-KR" dirty="0">
                <a:solidFill>
                  <a:srgbClr val="000000"/>
                </a:solidFill>
                <a:latin typeface="Times New Roman" pitchFamily="18" charset="0"/>
                <a:cs typeface="Times New Roman" pitchFamily="18" charset="0"/>
              </a:rPr>
              <a:t>Error Detection and Correction are implemented either at the data link layer or the transport layer of the OSI model</a:t>
            </a:r>
          </a:p>
          <a:p>
            <a:pPr algn="just" eaLnBrk="1" hangingPunct="1"/>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7" y="476250"/>
            <a:ext cx="10972800" cy="1143000"/>
          </a:xfrm>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 </a:t>
            </a:r>
            <a:br>
              <a:rPr lang="en-US" altLang="ko-KR" dirty="0">
                <a:solidFill>
                  <a:srgbClr val="000000"/>
                </a:solidFill>
                <a:effectLst>
                  <a:outerShdw blurRad="38100" dist="38100" dir="2700000" algn="tl">
                    <a:srgbClr val="FFFFFF"/>
                  </a:outerShdw>
                </a:effectLst>
              </a:rPr>
            </a:br>
            <a:r>
              <a:rPr lang="en-US" altLang="ko-KR" dirty="0">
                <a:solidFill>
                  <a:srgbClr val="000000"/>
                </a:solidFill>
              </a:rPr>
              <a:t>Error Detection and Correction</a:t>
            </a:r>
            <a:br>
              <a:rPr lang="en-US" altLang="ko-KR" dirty="0">
                <a:solidFill>
                  <a:srgbClr val="000000"/>
                </a:solidFill>
              </a:rPr>
            </a:br>
            <a:endParaRPr lang="en-US" dirty="0"/>
          </a:p>
        </p:txBody>
      </p:sp>
      <p:pic>
        <p:nvPicPr>
          <p:cNvPr id="45059" name="Picture 8"/>
          <p:cNvPicPr>
            <a:picLocks noGrp="1" noChangeAspect="1" noChangeArrowheads="1"/>
          </p:cNvPicPr>
          <p:nvPr>
            <p:ph idx="1"/>
          </p:nvPr>
        </p:nvPicPr>
        <p:blipFill>
          <a:blip r:embed="rId2"/>
          <a:srcRect/>
          <a:stretch>
            <a:fillRect/>
          </a:stretch>
        </p:blipFill>
        <p:spPr>
          <a:xfrm>
            <a:off x="334434" y="2349500"/>
            <a:ext cx="11247967" cy="2735263"/>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46083" name="Rectangle 3"/>
          <p:cNvSpPr>
            <a:spLocks noGrp="1" noChangeArrowheads="1"/>
          </p:cNvSpPr>
          <p:nvPr>
            <p:ph idx="1"/>
          </p:nvPr>
        </p:nvSpPr>
        <p:spPr>
          <a:xfrm>
            <a:off x="1390651" y="1600201"/>
            <a:ext cx="10191749" cy="4525963"/>
          </a:xfrm>
        </p:spPr>
        <p:txBody>
          <a:bodyPr/>
          <a:lstStyle/>
          <a:p>
            <a:pPr algn="just" eaLnBrk="1" hangingPunct="1"/>
            <a:r>
              <a:rPr lang="en-US" altLang="ko-KR">
                <a:solidFill>
                  <a:srgbClr val="000000"/>
                </a:solidFill>
              </a:rPr>
              <a:t>Error detection using Hamming Code</a:t>
            </a:r>
          </a:p>
          <a:p>
            <a:pPr algn="just" eaLnBrk="1" hangingPunct="1"/>
            <a:endParaRPr lang="en-US" altLang="ko-KR"/>
          </a:p>
        </p:txBody>
      </p:sp>
      <p:pic>
        <p:nvPicPr>
          <p:cNvPr id="46084" name="Picture 5"/>
          <p:cNvPicPr>
            <a:picLocks noChangeAspect="1" noChangeArrowheads="1"/>
          </p:cNvPicPr>
          <p:nvPr/>
        </p:nvPicPr>
        <p:blipFill>
          <a:blip r:embed="rId2"/>
          <a:srcRect/>
          <a:stretch>
            <a:fillRect/>
          </a:stretch>
        </p:blipFill>
        <p:spPr bwMode="auto">
          <a:xfrm>
            <a:off x="1678518" y="2133600"/>
            <a:ext cx="9332383" cy="4724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Error Correction(cont’d)</a:t>
            </a:r>
            <a:endParaRPr lang="en-US" dirty="0"/>
          </a:p>
        </p:txBody>
      </p:sp>
      <p:sp>
        <p:nvSpPr>
          <p:cNvPr id="47107" name="Content Placeholder 2"/>
          <p:cNvSpPr>
            <a:spLocks noGrp="1"/>
          </p:cNvSpPr>
          <p:nvPr>
            <p:ph idx="1"/>
          </p:nvPr>
        </p:nvSpPr>
        <p:spPr/>
        <p:txBody>
          <a:bodyPr/>
          <a:lstStyle/>
          <a:p>
            <a:pPr eaLnBrk="1" hangingPunct="1"/>
            <a:r>
              <a:rPr lang="en-US" altLang="ko-KR">
                <a:solidFill>
                  <a:srgbClr val="000000"/>
                </a:solidFill>
              </a:rPr>
              <a:t>Multiple-Bit Error Correction</a:t>
            </a:r>
          </a:p>
          <a:p>
            <a:pPr lvl="1" eaLnBrk="1" hangingPunct="1"/>
            <a:r>
              <a:rPr lang="en-US" altLang="ko-KR">
                <a:solidFill>
                  <a:srgbClr val="000000"/>
                </a:solidFill>
              </a:rPr>
              <a:t> redundancy bits calculated on overlapping sets of data units can also be used to correct multiple-bit errors.</a:t>
            </a:r>
          </a:p>
          <a:p>
            <a:pPr lvl="1" eaLnBrk="1" hangingPunct="1">
              <a:buFont typeface="Wingdings" pitchFamily="2" charset="2"/>
              <a:buNone/>
            </a:pPr>
            <a:r>
              <a:rPr lang="en-US" altLang="ko-KR"/>
              <a:t>Ex) to correct double-bit errors, we must take into consideration that two bits can be a combination of any two bits in the entire sequence</a:t>
            </a:r>
          </a:p>
          <a:p>
            <a:pPr eaLnBrk="1" hangingPunct="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pPr eaLnBrk="1" hangingPunct="1"/>
            <a:r>
              <a:rPr lang="en-US" altLang="ko-KR"/>
              <a:t>Type of Errors</a:t>
            </a:r>
            <a:endParaRPr lang="en-US"/>
          </a:p>
        </p:txBody>
      </p:sp>
      <p:pic>
        <p:nvPicPr>
          <p:cNvPr id="10243" name="Picture 4"/>
          <p:cNvPicPr>
            <a:picLocks noGrp="1" noChangeAspect="1" noChangeArrowheads="1"/>
          </p:cNvPicPr>
          <p:nvPr>
            <p:ph idx="1"/>
          </p:nvPr>
        </p:nvPicPr>
        <p:blipFill>
          <a:blip r:embed="rId2"/>
          <a:srcRect/>
          <a:stretch>
            <a:fillRect/>
          </a:stretch>
        </p:blipFill>
        <p:spPr>
          <a:xfrm>
            <a:off x="609600" y="2582864"/>
            <a:ext cx="10972800" cy="2560637"/>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eaLnBrk="1" hangingPunct="1"/>
            <a:r>
              <a:rPr lang="en-US" altLang="ko-KR"/>
              <a:t>Type of Errors(cont’d)</a:t>
            </a:r>
            <a:endParaRPr lang="en-US"/>
          </a:p>
        </p:txBody>
      </p:sp>
      <p:sp>
        <p:nvSpPr>
          <p:cNvPr id="11267" name="Content Placeholder 2"/>
          <p:cNvSpPr>
            <a:spLocks noGrp="1"/>
          </p:cNvSpPr>
          <p:nvPr>
            <p:ph idx="1"/>
          </p:nvPr>
        </p:nvSpPr>
        <p:spPr/>
        <p:txBody>
          <a:bodyPr/>
          <a:lstStyle/>
          <a:p>
            <a:pPr eaLnBrk="1" hangingPunct="1"/>
            <a:r>
              <a:rPr lang="en-US" altLang="ko-KR" dirty="0">
                <a:solidFill>
                  <a:srgbClr val="000000"/>
                </a:solidFill>
              </a:rPr>
              <a:t>Single-Bit Error</a:t>
            </a:r>
          </a:p>
          <a:p>
            <a:pPr eaLnBrk="1" hangingPunct="1">
              <a:buFont typeface="Wingdings" pitchFamily="2" charset="2"/>
              <a:buNone/>
            </a:pPr>
            <a:r>
              <a:rPr lang="en-US" altLang="ko-KR" dirty="0">
                <a:solidFill>
                  <a:srgbClr val="000000"/>
                </a:solidFill>
              </a:rPr>
              <a:t>~ 	is when only one bit in the data unit has changed.</a:t>
            </a:r>
          </a:p>
          <a:p>
            <a:pPr eaLnBrk="1" hangingPunct="1">
              <a:buNone/>
            </a:pPr>
            <a:endParaRPr lang="en-US" dirty="0"/>
          </a:p>
        </p:txBody>
      </p:sp>
      <p:pic>
        <p:nvPicPr>
          <p:cNvPr id="11268" name="Picture 5"/>
          <p:cNvPicPr>
            <a:picLocks noChangeAspect="1" noChangeArrowheads="1"/>
          </p:cNvPicPr>
          <p:nvPr/>
        </p:nvPicPr>
        <p:blipFill>
          <a:blip r:embed="rId2"/>
          <a:srcRect/>
          <a:stretch>
            <a:fillRect/>
          </a:stretch>
        </p:blipFill>
        <p:spPr bwMode="auto">
          <a:xfrm>
            <a:off x="982134" y="3479800"/>
            <a:ext cx="10107084" cy="17414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altLang="ko-KR"/>
              <a:t>Type of Errors(cont’d)</a:t>
            </a:r>
            <a:endParaRPr lang="en-US"/>
          </a:p>
        </p:txBody>
      </p:sp>
      <p:sp>
        <p:nvSpPr>
          <p:cNvPr id="12291" name="Content Placeholder 2"/>
          <p:cNvSpPr>
            <a:spLocks noGrp="1"/>
          </p:cNvSpPr>
          <p:nvPr>
            <p:ph sz="half" idx="1"/>
          </p:nvPr>
        </p:nvSpPr>
        <p:spPr/>
        <p:txBody>
          <a:bodyPr/>
          <a:lstStyle/>
          <a:p>
            <a:pPr eaLnBrk="1" hangingPunct="1"/>
            <a:r>
              <a:rPr lang="en-US" altLang="ko-KR" dirty="0">
                <a:solidFill>
                  <a:srgbClr val="000000"/>
                </a:solidFill>
              </a:rPr>
              <a:t>Multiple-Bit Error</a:t>
            </a:r>
          </a:p>
          <a:p>
            <a:pPr eaLnBrk="1" hangingPunct="1">
              <a:buFont typeface="Wingdings" pitchFamily="2" charset="2"/>
              <a:buNone/>
            </a:pPr>
            <a:r>
              <a:rPr lang="en-US" altLang="ko-KR" dirty="0">
                <a:solidFill>
                  <a:srgbClr val="000000"/>
                </a:solidFill>
              </a:rPr>
              <a:t>~ 	is when two or more nonconsecutive bits in the data unit have changed(ex : ASCII B - ASCII LF)</a:t>
            </a:r>
          </a:p>
          <a:p>
            <a:pPr eaLnBrk="1" hangingPunct="1"/>
            <a:endParaRPr lang="en-US" dirty="0"/>
          </a:p>
        </p:txBody>
      </p:sp>
      <p:pic>
        <p:nvPicPr>
          <p:cNvPr id="12292" name="Picture 7"/>
          <p:cNvPicPr>
            <a:picLocks noGrp="1" noChangeAspect="1" noChangeArrowheads="1"/>
          </p:cNvPicPr>
          <p:nvPr>
            <p:ph sz="half" idx="2"/>
          </p:nvPr>
        </p:nvPicPr>
        <p:blipFill>
          <a:blip r:embed="rId2"/>
          <a:srcRect/>
          <a:stretch>
            <a:fillRect/>
          </a:stretch>
        </p:blipFill>
        <p:spPr>
          <a:xfrm>
            <a:off x="5422900" y="2349501"/>
            <a:ext cx="6434667" cy="2519363"/>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altLang="ko-KR"/>
              <a:t>Type of Errors(cont’d)</a:t>
            </a:r>
            <a:endParaRPr lang="en-US"/>
          </a:p>
        </p:txBody>
      </p:sp>
      <p:sp>
        <p:nvSpPr>
          <p:cNvPr id="13315" name="Content Placeholder 2"/>
          <p:cNvSpPr>
            <a:spLocks noGrp="1"/>
          </p:cNvSpPr>
          <p:nvPr>
            <p:ph idx="1"/>
          </p:nvPr>
        </p:nvSpPr>
        <p:spPr/>
        <p:txBody>
          <a:bodyPr/>
          <a:lstStyle/>
          <a:p>
            <a:pPr eaLnBrk="1" hangingPunct="1"/>
            <a:r>
              <a:rPr lang="en-US" altLang="ko-KR">
                <a:solidFill>
                  <a:srgbClr val="000000"/>
                </a:solidFill>
              </a:rPr>
              <a:t>Burst Error</a:t>
            </a:r>
          </a:p>
          <a:p>
            <a:pPr eaLnBrk="1" hangingPunct="1">
              <a:buFont typeface="Wingdings" pitchFamily="2" charset="2"/>
              <a:buNone/>
            </a:pPr>
            <a:r>
              <a:rPr lang="en-US" altLang="ko-KR">
                <a:solidFill>
                  <a:srgbClr val="000000"/>
                </a:solidFill>
              </a:rPr>
              <a:t>~ 	means that 2 or more consecutive bits in the data unit have changed</a:t>
            </a:r>
          </a:p>
          <a:p>
            <a:pPr eaLnBrk="1" hangingPunct="1"/>
            <a:endParaRPr lang="en-US"/>
          </a:p>
        </p:txBody>
      </p:sp>
      <p:pic>
        <p:nvPicPr>
          <p:cNvPr id="13316" name="Picture 5"/>
          <p:cNvPicPr>
            <a:picLocks noChangeAspect="1" noChangeArrowheads="1"/>
          </p:cNvPicPr>
          <p:nvPr/>
        </p:nvPicPr>
        <p:blipFill>
          <a:blip r:embed="rId2"/>
          <a:srcRect/>
          <a:stretch>
            <a:fillRect/>
          </a:stretch>
        </p:blipFill>
        <p:spPr bwMode="auto">
          <a:xfrm>
            <a:off x="719667" y="3357563"/>
            <a:ext cx="10945284" cy="27733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a:t>
            </a:r>
            <a:endParaRPr lang="en-US" dirty="0"/>
          </a:p>
        </p:txBody>
      </p:sp>
      <p:sp>
        <p:nvSpPr>
          <p:cNvPr id="14339" name="Content Placeholder 2"/>
          <p:cNvSpPr>
            <a:spLocks noGrp="1"/>
          </p:cNvSpPr>
          <p:nvPr>
            <p:ph idx="1"/>
          </p:nvPr>
        </p:nvSpPr>
        <p:spPr/>
        <p:txBody>
          <a:bodyPr/>
          <a:lstStyle/>
          <a:p>
            <a:pPr algn="just" eaLnBrk="1" hangingPunct="1"/>
            <a:r>
              <a:rPr lang="en-US" altLang="ko-KR" dirty="0">
                <a:solidFill>
                  <a:srgbClr val="000000"/>
                </a:solidFill>
              </a:rPr>
              <a:t>Error detection uses the concept of redundancy, which means adding extra bits for detecting errors at the destination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51B70-9DB6-4529-85A7-BC9F3B7C4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3.xml><?xml version="1.0" encoding="utf-8"?>
<ds:datastoreItem xmlns:ds="http://schemas.openxmlformats.org/officeDocument/2006/customXml" ds:itemID="{66989B67-2555-4DB6-B147-5FFEA81412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1457</TotalTime>
  <Words>900</Words>
  <Application>Microsoft Office PowerPoint</Application>
  <PresentationFormat>Widescreen</PresentationFormat>
  <Paragraphs>157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19 CS 2109</vt:lpstr>
      <vt:lpstr>Error Control</vt:lpstr>
      <vt:lpstr>Error Detection and Correction</vt:lpstr>
      <vt:lpstr>Error Detection and Correction</vt:lpstr>
      <vt:lpstr>Type of Errors</vt:lpstr>
      <vt:lpstr>Type of Errors(cont’d)</vt:lpstr>
      <vt:lpstr>Type of Errors(cont’d)</vt:lpstr>
      <vt:lpstr>Type of Errors(cont’d)</vt:lpstr>
      <vt:lpstr>Detection</vt:lpstr>
      <vt:lpstr>Detection(cont’d)</vt:lpstr>
      <vt:lpstr>Detection(cont’d)</vt:lpstr>
      <vt:lpstr>Detection(cont’d)</vt:lpstr>
      <vt:lpstr>Detection -examples</vt:lpstr>
      <vt:lpstr>Detection -examples</vt:lpstr>
      <vt:lpstr>Detection -examples</vt:lpstr>
      <vt:lpstr>Two –Dimensional Parity Check</vt:lpstr>
      <vt:lpstr>Detection - example</vt:lpstr>
      <vt:lpstr>Detection(cont’d)</vt:lpstr>
      <vt:lpstr>Detection(cont’d)</vt:lpstr>
      <vt:lpstr>Detection(cont’d)</vt:lpstr>
      <vt:lpstr>Detection(cont’d)</vt:lpstr>
      <vt:lpstr>Detection(cont’d)</vt:lpstr>
      <vt:lpstr>Detection(cont’d)</vt:lpstr>
      <vt:lpstr>Detection(cont’d)</vt:lpstr>
      <vt:lpstr>Detection(cont’d)</vt:lpstr>
      <vt:lpstr>Detection(cont’d)</vt:lpstr>
      <vt:lpstr>Detection(cont’d)</vt:lpstr>
      <vt:lpstr>Detection(cont’d)</vt:lpstr>
      <vt:lpstr>Detection(cont’d)</vt:lpstr>
      <vt:lpstr>Error Correction</vt:lpstr>
      <vt:lpstr>Error Correction(cont’d)</vt:lpstr>
      <vt:lpstr>Error Correction(cont’d)</vt:lpstr>
      <vt:lpstr>Error Correction(cont’d)</vt:lpstr>
      <vt:lpstr>Error Correction(cont’d) Relationship between data and redundancy bits </vt:lpstr>
      <vt:lpstr>Error Correction(cont’d)</vt:lpstr>
      <vt:lpstr>Error Correction(cont’d)</vt:lpstr>
      <vt:lpstr>Error Correction(cont’d) Redundancy bits calculation(cont’d) </vt:lpstr>
      <vt:lpstr>Error Correction(cont’d) Redundancy bits calculation(cont’d) </vt:lpstr>
      <vt:lpstr>Error Correction(cont’d) Calculating the r values </vt:lpstr>
      <vt:lpstr>Error Correction(cont’d)  Error Detection and Correction </vt:lpstr>
      <vt:lpstr>Error Correction(cont’d)</vt:lpstr>
      <vt:lpstr>Error Correction(cont’d)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JishnuJayadhvaj</cp:lastModifiedBy>
  <cp:revision>52</cp:revision>
  <dcterms:created xsi:type="dcterms:W3CDTF">2016-10-27T15:05:54Z</dcterms:created>
  <dcterms:modified xsi:type="dcterms:W3CDTF">2021-01-06T10:30:49Z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