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18/01/2021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4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328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663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349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87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339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658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431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6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783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51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75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30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67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77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96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17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86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409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602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01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Database Systems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251479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9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8" y="-1059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4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9" y="-59248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9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6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2050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54"/>
          <a:stretch/>
        </p:blipFill>
        <p:spPr bwMode="auto">
          <a:xfrm>
            <a:off x="11140094" y="-15902"/>
            <a:ext cx="105190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8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3074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07818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09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76"/>
          <a:stretch/>
        </p:blipFill>
        <p:spPr bwMode="auto">
          <a:xfrm>
            <a:off x="11131781" y="0"/>
            <a:ext cx="106021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8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</a:t>
            </a:r>
            <a:r>
              <a:rPr lang="en-AU" dirty="0"/>
              <a:t> </a:t>
            </a:r>
            <a:r>
              <a:rPr lang="en-AU" dirty="0">
                <a:solidFill>
                  <a:srgbClr val="C00000"/>
                </a:solidFill>
              </a:rPr>
              <a:t>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122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6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035" y="1566361"/>
            <a:ext cx="3180640" cy="45361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19CS2109</a:t>
            </a:r>
            <a:endParaRPr lang="en-US" sz="2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034281"/>
            <a:ext cx="9144000" cy="53208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4100" dirty="0">
                <a:solidFill>
                  <a:srgbClr val="C00000"/>
                </a:solidFill>
                <a:latin typeface="+mj-lt"/>
                <a:ea typeface="+mj-ea"/>
                <a:cs typeface="Calibri" panose="020F0502020204030204" pitchFamily="34" charset="0"/>
              </a:rPr>
              <a:t>Computer Networks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10151028" cy="365125"/>
          </a:xfrm>
        </p:spPr>
        <p:txBody>
          <a:bodyPr/>
          <a:lstStyle/>
          <a:p>
            <a:r>
              <a:rPr lang="en-AU" dirty="0"/>
              <a:t>© </a:t>
            </a:r>
            <a:r>
              <a:rPr lang="en-AU" dirty="0" smtClean="0"/>
              <a:t>2020-21  KL </a:t>
            </a:r>
            <a:r>
              <a:rPr lang="en-AU" dirty="0"/>
              <a:t>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824" y="428291"/>
            <a:ext cx="2777828" cy="194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2"/>
          <p:cNvSpPr txBox="1">
            <a:spLocks/>
          </p:cNvSpPr>
          <p:nvPr/>
        </p:nvSpPr>
        <p:spPr>
          <a:xfrm>
            <a:off x="2708563" y="4167863"/>
            <a:ext cx="7870913" cy="7609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smtClean="0">
                <a:cs typeface="Calibri" panose="020F0502020204030204" pitchFamily="34" charset="0"/>
              </a:rPr>
              <a:t>Multiple Access Protocols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2374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6" name="Rectangle 3">
            <a:extLst>
              <a:ext uri="{FF2B5EF4-FFF2-40B4-BE49-F238E27FC236}">
                <a16:creationId xmlns="" xmlns:a16="http://schemas.microsoft.com/office/drawing/2014/main" id="{72A8C484-9F3B-7140-9873-AC4A42E4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1" y="3654425"/>
            <a:ext cx="4846983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solidFill>
                  <a:srgbClr val="0000A8"/>
                </a:solidFill>
                <a:cs typeface="+mn-cs"/>
              </a:rPr>
              <a:t>Pros: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single active node can continuously transmit at full rate of channel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highly decentralized: only slots in nodes need to be in sync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simple</a:t>
            </a:r>
          </a:p>
          <a:p>
            <a:pPr>
              <a:defRPr/>
            </a:pPr>
            <a:endParaRPr lang="en-US" sz="2400" kern="0" dirty="0">
              <a:latin typeface="Gill Sans MT" charset="0"/>
              <a:cs typeface="+mn-cs"/>
            </a:endParaRPr>
          </a:p>
        </p:txBody>
      </p:sp>
      <p:sp>
        <p:nvSpPr>
          <p:cNvPr id="67" name="Rectangle 4">
            <a:extLst>
              <a:ext uri="{FF2B5EF4-FFF2-40B4-BE49-F238E27FC236}">
                <a16:creationId xmlns="" xmlns:a16="http://schemas.microsoft.com/office/drawing/2014/main" id="{2C1441D0-D6C4-E649-93D0-1ECA14AFD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008" y="3631167"/>
            <a:ext cx="5579166" cy="274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kern="0" dirty="0">
                <a:solidFill>
                  <a:srgbClr val="0000A8"/>
                </a:solidFill>
                <a:cs typeface="+mn-cs"/>
              </a:rPr>
              <a:t>Cons: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collisions, wasting slots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idle slots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nodes may be able to detect collision in less than time to transmit packet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clock synchronization</a:t>
            </a:r>
          </a:p>
        </p:txBody>
      </p:sp>
      <p:grpSp>
        <p:nvGrpSpPr>
          <p:cNvPr id="69" name="Group 9">
            <a:extLst>
              <a:ext uri="{FF2B5EF4-FFF2-40B4-BE49-F238E27FC236}">
                <a16:creationId xmlns="" xmlns:a16="http://schemas.microsoft.com/office/drawing/2014/main" id="{21164FC9-FE4C-614D-972E-A00FCAE25C23}"/>
              </a:ext>
            </a:extLst>
          </p:cNvPr>
          <p:cNvGrpSpPr>
            <a:grpSpLocks/>
          </p:cNvGrpSpPr>
          <p:nvPr/>
        </p:nvGrpSpPr>
        <p:grpSpPr bwMode="auto">
          <a:xfrm>
            <a:off x="3258866" y="1417223"/>
            <a:ext cx="449263" cy="338137"/>
            <a:chOff x="1185" y="903"/>
            <a:chExt cx="283" cy="213"/>
          </a:xfrm>
        </p:grpSpPr>
        <p:sp>
          <p:nvSpPr>
            <p:cNvPr id="120" name="Rectangle 7">
              <a:extLst>
                <a:ext uri="{FF2B5EF4-FFF2-40B4-BE49-F238E27FC236}">
                  <a16:creationId xmlns="" xmlns:a16="http://schemas.microsoft.com/office/drawing/2014/main" id="{B6FB277F-EDE2-1049-9ABF-92D11D60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1" name="Text Box 8">
              <a:extLst>
                <a:ext uri="{FF2B5EF4-FFF2-40B4-BE49-F238E27FC236}">
                  <a16:creationId xmlns="" xmlns:a16="http://schemas.microsoft.com/office/drawing/2014/main" id="{C293767F-FCDF-8642-A612-4649CC7D0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0" name="Group 10">
            <a:extLst>
              <a:ext uri="{FF2B5EF4-FFF2-40B4-BE49-F238E27FC236}">
                <a16:creationId xmlns="" xmlns:a16="http://schemas.microsoft.com/office/drawing/2014/main" id="{CD7A64E0-8DFE-1E45-8F86-C8EBCFF9F9DA}"/>
              </a:ext>
            </a:extLst>
          </p:cNvPr>
          <p:cNvGrpSpPr>
            <a:grpSpLocks/>
          </p:cNvGrpSpPr>
          <p:nvPr/>
        </p:nvGrpSpPr>
        <p:grpSpPr bwMode="auto">
          <a:xfrm>
            <a:off x="4239941" y="1420398"/>
            <a:ext cx="449263" cy="338137"/>
            <a:chOff x="1185" y="903"/>
            <a:chExt cx="283" cy="213"/>
          </a:xfrm>
        </p:grpSpPr>
        <p:sp>
          <p:nvSpPr>
            <p:cNvPr id="118" name="Rectangle 11">
              <a:extLst>
                <a:ext uri="{FF2B5EF4-FFF2-40B4-BE49-F238E27FC236}">
                  <a16:creationId xmlns="" xmlns:a16="http://schemas.microsoft.com/office/drawing/2014/main" id="{07CCF55F-4FAA-894C-888B-199900ED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9" name="Text Box 12">
              <a:extLst>
                <a:ext uri="{FF2B5EF4-FFF2-40B4-BE49-F238E27FC236}">
                  <a16:creationId xmlns="" xmlns:a16="http://schemas.microsoft.com/office/drawing/2014/main" id="{6E547B66-C5F6-F343-A739-58397CBF0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1" name="Group 13">
            <a:extLst>
              <a:ext uri="{FF2B5EF4-FFF2-40B4-BE49-F238E27FC236}">
                <a16:creationId xmlns="" xmlns:a16="http://schemas.microsoft.com/office/drawing/2014/main" id="{5E7B8AAA-4C6F-564D-BA83-59E54AD6FA2A}"/>
              </a:ext>
            </a:extLst>
          </p:cNvPr>
          <p:cNvGrpSpPr>
            <a:grpSpLocks/>
          </p:cNvGrpSpPr>
          <p:nvPr/>
        </p:nvGrpSpPr>
        <p:grpSpPr bwMode="auto">
          <a:xfrm>
            <a:off x="5776641" y="1421985"/>
            <a:ext cx="449263" cy="338137"/>
            <a:chOff x="1185" y="903"/>
            <a:chExt cx="283" cy="213"/>
          </a:xfrm>
        </p:grpSpPr>
        <p:sp>
          <p:nvSpPr>
            <p:cNvPr id="116" name="Rectangle 14">
              <a:extLst>
                <a:ext uri="{FF2B5EF4-FFF2-40B4-BE49-F238E27FC236}">
                  <a16:creationId xmlns="" xmlns:a16="http://schemas.microsoft.com/office/drawing/2014/main" id="{4646B359-A79E-F349-BF8A-9D2512A6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" name="Text Box 15">
              <a:extLst>
                <a:ext uri="{FF2B5EF4-FFF2-40B4-BE49-F238E27FC236}">
                  <a16:creationId xmlns="" xmlns:a16="http://schemas.microsoft.com/office/drawing/2014/main" id="{6ECCB147-A652-0C45-8411-FDEFE8B76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2" name="Group 16">
            <a:extLst>
              <a:ext uri="{FF2B5EF4-FFF2-40B4-BE49-F238E27FC236}">
                <a16:creationId xmlns="" xmlns:a16="http://schemas.microsoft.com/office/drawing/2014/main" id="{034C0BC2-FAFB-954B-8184-7437ED6443FF}"/>
              </a:ext>
            </a:extLst>
          </p:cNvPr>
          <p:cNvGrpSpPr>
            <a:grpSpLocks/>
          </p:cNvGrpSpPr>
          <p:nvPr/>
        </p:nvGrpSpPr>
        <p:grpSpPr bwMode="auto">
          <a:xfrm>
            <a:off x="6792641" y="1417223"/>
            <a:ext cx="449263" cy="338137"/>
            <a:chOff x="1185" y="903"/>
            <a:chExt cx="283" cy="213"/>
          </a:xfrm>
        </p:grpSpPr>
        <p:sp>
          <p:nvSpPr>
            <p:cNvPr id="114" name="Rectangle 17">
              <a:extLst>
                <a:ext uri="{FF2B5EF4-FFF2-40B4-BE49-F238E27FC236}">
                  <a16:creationId xmlns="" xmlns:a16="http://schemas.microsoft.com/office/drawing/2014/main" id="{B5E231FA-D60E-3344-A54A-AE1CCAC2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5" name="Text Box 18">
              <a:extLst>
                <a:ext uri="{FF2B5EF4-FFF2-40B4-BE49-F238E27FC236}">
                  <a16:creationId xmlns="" xmlns:a16="http://schemas.microsoft.com/office/drawing/2014/main" id="{C4C08E10-907C-DD42-A551-372531B73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3" name="Group 24">
            <a:extLst>
              <a:ext uri="{FF2B5EF4-FFF2-40B4-BE49-F238E27FC236}">
                <a16:creationId xmlns="" xmlns:a16="http://schemas.microsoft.com/office/drawing/2014/main" id="{647D2F6D-CE64-8B4B-B615-A2D4A4BABDA1}"/>
              </a:ext>
            </a:extLst>
          </p:cNvPr>
          <p:cNvGrpSpPr>
            <a:grpSpLocks/>
          </p:cNvGrpSpPr>
          <p:nvPr/>
        </p:nvGrpSpPr>
        <p:grpSpPr bwMode="auto">
          <a:xfrm>
            <a:off x="3260453" y="1934748"/>
            <a:ext cx="449263" cy="338137"/>
            <a:chOff x="4584" y="1229"/>
            <a:chExt cx="283" cy="213"/>
          </a:xfrm>
        </p:grpSpPr>
        <p:sp>
          <p:nvSpPr>
            <p:cNvPr id="112" name="Rectangle 20">
              <a:extLst>
                <a:ext uri="{FF2B5EF4-FFF2-40B4-BE49-F238E27FC236}">
                  <a16:creationId xmlns="" xmlns:a16="http://schemas.microsoft.com/office/drawing/2014/main" id="{40A791FB-0B4E-E54D-A7B1-9F64A6BAE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3" name="Text Box 21">
              <a:extLst>
                <a:ext uri="{FF2B5EF4-FFF2-40B4-BE49-F238E27FC236}">
                  <a16:creationId xmlns="" xmlns:a16="http://schemas.microsoft.com/office/drawing/2014/main" id="{B1F1A4C1-13C1-264C-B2A5-E57D85AD5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="" xmlns:a16="http://schemas.microsoft.com/office/drawing/2014/main" id="{A513746B-2BA9-7842-A3F9-4C806D4C430D}"/>
              </a:ext>
            </a:extLst>
          </p:cNvPr>
          <p:cNvGrpSpPr>
            <a:grpSpLocks/>
          </p:cNvGrpSpPr>
          <p:nvPr/>
        </p:nvGrpSpPr>
        <p:grpSpPr bwMode="auto">
          <a:xfrm>
            <a:off x="3262041" y="2444335"/>
            <a:ext cx="449263" cy="338137"/>
            <a:chOff x="4827" y="1591"/>
            <a:chExt cx="283" cy="213"/>
          </a:xfrm>
        </p:grpSpPr>
        <p:sp>
          <p:nvSpPr>
            <p:cNvPr id="110" name="Rectangle 22">
              <a:extLst>
                <a:ext uri="{FF2B5EF4-FFF2-40B4-BE49-F238E27FC236}">
                  <a16:creationId xmlns="" xmlns:a16="http://schemas.microsoft.com/office/drawing/2014/main" id="{D2113151-CB73-5B4D-B726-093BB119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1" name="Text Box 23">
              <a:extLst>
                <a:ext uri="{FF2B5EF4-FFF2-40B4-BE49-F238E27FC236}">
                  <a16:creationId xmlns="" xmlns:a16="http://schemas.microsoft.com/office/drawing/2014/main" id="{F159D2A5-6D5C-0349-BF63-4ECC249F3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75" name="Group 25">
            <a:extLst>
              <a:ext uri="{FF2B5EF4-FFF2-40B4-BE49-F238E27FC236}">
                <a16:creationId xmlns="" xmlns:a16="http://schemas.microsoft.com/office/drawing/2014/main" id="{94B00C29-0193-D349-BFB1-CF44B881490C}"/>
              </a:ext>
            </a:extLst>
          </p:cNvPr>
          <p:cNvGrpSpPr>
            <a:grpSpLocks/>
          </p:cNvGrpSpPr>
          <p:nvPr/>
        </p:nvGrpSpPr>
        <p:grpSpPr bwMode="auto">
          <a:xfrm>
            <a:off x="4249466" y="1936335"/>
            <a:ext cx="449263" cy="338137"/>
            <a:chOff x="4584" y="1229"/>
            <a:chExt cx="283" cy="213"/>
          </a:xfrm>
        </p:grpSpPr>
        <p:sp>
          <p:nvSpPr>
            <p:cNvPr id="108" name="Rectangle 26">
              <a:extLst>
                <a:ext uri="{FF2B5EF4-FFF2-40B4-BE49-F238E27FC236}">
                  <a16:creationId xmlns="" xmlns:a16="http://schemas.microsoft.com/office/drawing/2014/main" id="{8A1DD3D1-8785-3040-A4F2-5147DB885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9" name="Text Box 27">
              <a:extLst>
                <a:ext uri="{FF2B5EF4-FFF2-40B4-BE49-F238E27FC236}">
                  <a16:creationId xmlns="" xmlns:a16="http://schemas.microsoft.com/office/drawing/2014/main" id="{09BBF762-4792-7643-BA15-B59BC2E2D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6" name="Group 28">
            <a:extLst>
              <a:ext uri="{FF2B5EF4-FFF2-40B4-BE49-F238E27FC236}">
                <a16:creationId xmlns="" xmlns:a16="http://schemas.microsoft.com/office/drawing/2014/main" id="{E38A06E9-F095-D04D-91F9-81DAFE4FE972}"/>
              </a:ext>
            </a:extLst>
          </p:cNvPr>
          <p:cNvGrpSpPr>
            <a:grpSpLocks/>
          </p:cNvGrpSpPr>
          <p:nvPr/>
        </p:nvGrpSpPr>
        <p:grpSpPr bwMode="auto">
          <a:xfrm>
            <a:off x="4766991" y="1937923"/>
            <a:ext cx="449263" cy="338137"/>
            <a:chOff x="4584" y="1229"/>
            <a:chExt cx="283" cy="213"/>
          </a:xfrm>
        </p:grpSpPr>
        <p:sp>
          <p:nvSpPr>
            <p:cNvPr id="106" name="Rectangle 29">
              <a:extLst>
                <a:ext uri="{FF2B5EF4-FFF2-40B4-BE49-F238E27FC236}">
                  <a16:creationId xmlns="" xmlns:a16="http://schemas.microsoft.com/office/drawing/2014/main" id="{0987B743-D2A1-9D4F-A662-FFB579A9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7" name="Text Box 30">
              <a:extLst>
                <a:ext uri="{FF2B5EF4-FFF2-40B4-BE49-F238E27FC236}">
                  <a16:creationId xmlns="" xmlns:a16="http://schemas.microsoft.com/office/drawing/2014/main" id="{89D7FAA9-9F94-0C4F-B4C3-025342E3F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7" name="Group 32">
            <a:extLst>
              <a:ext uri="{FF2B5EF4-FFF2-40B4-BE49-F238E27FC236}">
                <a16:creationId xmlns="" xmlns:a16="http://schemas.microsoft.com/office/drawing/2014/main" id="{DEC4F61B-7F47-6D40-A1E6-9647D3850BE9}"/>
              </a:ext>
            </a:extLst>
          </p:cNvPr>
          <p:cNvGrpSpPr>
            <a:grpSpLocks/>
          </p:cNvGrpSpPr>
          <p:nvPr/>
        </p:nvGrpSpPr>
        <p:grpSpPr bwMode="auto">
          <a:xfrm>
            <a:off x="5778228" y="2445922"/>
            <a:ext cx="449263" cy="338137"/>
            <a:chOff x="4827" y="1591"/>
            <a:chExt cx="283" cy="213"/>
          </a:xfrm>
        </p:grpSpPr>
        <p:sp>
          <p:nvSpPr>
            <p:cNvPr id="104" name="Rectangle 33">
              <a:extLst>
                <a:ext uri="{FF2B5EF4-FFF2-40B4-BE49-F238E27FC236}">
                  <a16:creationId xmlns="" xmlns:a16="http://schemas.microsoft.com/office/drawing/2014/main" id="{78D56CA1-57DA-D349-81DF-1FE3F45AA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5" name="Text Box 34">
              <a:extLst>
                <a:ext uri="{FF2B5EF4-FFF2-40B4-BE49-F238E27FC236}">
                  <a16:creationId xmlns="" xmlns:a16="http://schemas.microsoft.com/office/drawing/2014/main" id="{90B9F9DD-82FB-9540-93E1-DE1323F0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78" name="Group 35">
            <a:extLst>
              <a:ext uri="{FF2B5EF4-FFF2-40B4-BE49-F238E27FC236}">
                <a16:creationId xmlns="" xmlns:a16="http://schemas.microsoft.com/office/drawing/2014/main" id="{9515035B-221C-F640-AD70-3EDAE35D9A46}"/>
              </a:ext>
            </a:extLst>
          </p:cNvPr>
          <p:cNvGrpSpPr>
            <a:grpSpLocks/>
          </p:cNvGrpSpPr>
          <p:nvPr/>
        </p:nvGrpSpPr>
        <p:grpSpPr bwMode="auto">
          <a:xfrm>
            <a:off x="7289528" y="2447510"/>
            <a:ext cx="449263" cy="338137"/>
            <a:chOff x="4827" y="1591"/>
            <a:chExt cx="283" cy="213"/>
          </a:xfrm>
        </p:grpSpPr>
        <p:sp>
          <p:nvSpPr>
            <p:cNvPr id="102" name="Rectangle 36">
              <a:extLst>
                <a:ext uri="{FF2B5EF4-FFF2-40B4-BE49-F238E27FC236}">
                  <a16:creationId xmlns="" xmlns:a16="http://schemas.microsoft.com/office/drawing/2014/main" id="{011AA78D-6081-1E4C-B13C-ABA03976C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3" name="Text Box 37">
              <a:extLst>
                <a:ext uri="{FF2B5EF4-FFF2-40B4-BE49-F238E27FC236}">
                  <a16:creationId xmlns="" xmlns:a16="http://schemas.microsoft.com/office/drawing/2014/main" id="{E9D6FFEE-F33E-FF42-9FA7-54026C2FB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79" name="Text Box 38">
            <a:extLst>
              <a:ext uri="{FF2B5EF4-FFF2-40B4-BE49-F238E27FC236}">
                <a16:creationId xmlns="" xmlns:a16="http://schemas.microsoft.com/office/drawing/2014/main" id="{BC3667BC-568F-5D45-AA96-AD633C98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41" y="145214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1</a:t>
            </a:r>
          </a:p>
        </p:txBody>
      </p:sp>
      <p:sp>
        <p:nvSpPr>
          <p:cNvPr id="80" name="Text Box 39">
            <a:extLst>
              <a:ext uri="{FF2B5EF4-FFF2-40B4-BE49-F238E27FC236}">
                <a16:creationId xmlns="" xmlns:a16="http://schemas.microsoft.com/office/drawing/2014/main" id="{54EFAF25-FCFE-594D-BB9A-4C06F0108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678" y="196649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2</a:t>
            </a:r>
          </a:p>
        </p:txBody>
      </p:sp>
      <p:sp>
        <p:nvSpPr>
          <p:cNvPr id="81" name="Text Box 40">
            <a:extLst>
              <a:ext uri="{FF2B5EF4-FFF2-40B4-BE49-F238E27FC236}">
                <a16:creationId xmlns="" xmlns:a16="http://schemas.microsoft.com/office/drawing/2014/main" id="{047D14B7-CD88-0D4A-AD77-5823FBA9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716" y="2469735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3</a:t>
            </a:r>
          </a:p>
        </p:txBody>
      </p:sp>
      <p:sp>
        <p:nvSpPr>
          <p:cNvPr id="82" name="Line 41">
            <a:extLst>
              <a:ext uri="{FF2B5EF4-FFF2-40B4-BE49-F238E27FC236}">
                <a16:creationId xmlns="" xmlns:a16="http://schemas.microsoft.com/office/drawing/2014/main" id="{EF48CFD5-90F6-EF43-A053-5A2BD2F09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641" y="2977735"/>
            <a:ext cx="5210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3" name="Line 42">
            <a:extLst>
              <a:ext uri="{FF2B5EF4-FFF2-40B4-BE49-F238E27FC236}">
                <a16:creationId xmlns="" xmlns:a16="http://schemas.microsoft.com/office/drawing/2014/main" id="{000967D4-6D82-3C45-A172-150191F96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9816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4" name="Line 43">
            <a:extLst>
              <a:ext uri="{FF2B5EF4-FFF2-40B4-BE49-F238E27FC236}">
                <a16:creationId xmlns="" xmlns:a16="http://schemas.microsoft.com/office/drawing/2014/main" id="{F238DB4A-BE5F-9743-9947-04D5215C9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98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5" name="Line 44">
            <a:extLst>
              <a:ext uri="{FF2B5EF4-FFF2-40B4-BE49-F238E27FC236}">
                <a16:creationId xmlns="" xmlns:a16="http://schemas.microsoft.com/office/drawing/2014/main" id="{C6957062-2774-324C-BCB0-B11EB113A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116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6" name="Line 45">
            <a:extLst>
              <a:ext uri="{FF2B5EF4-FFF2-40B4-BE49-F238E27FC236}">
                <a16:creationId xmlns="" xmlns:a16="http://schemas.microsoft.com/office/drawing/2014/main" id="{242EDB35-EDA5-084B-9AA4-62A7C146A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52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7" name="Line 46">
            <a:extLst>
              <a:ext uri="{FF2B5EF4-FFF2-40B4-BE49-F238E27FC236}">
                <a16:creationId xmlns="" xmlns:a16="http://schemas.microsoft.com/office/drawing/2014/main" id="{E0FAA97E-3CAE-F145-BE6E-2931C7A40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35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8" name="Line 47">
            <a:extLst>
              <a:ext uri="{FF2B5EF4-FFF2-40B4-BE49-F238E27FC236}">
                <a16:creationId xmlns="" xmlns:a16="http://schemas.microsoft.com/office/drawing/2014/main" id="{9EAB79C7-5AED-CD47-BF01-F04C6745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353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9" name="Line 48">
            <a:extLst>
              <a:ext uri="{FF2B5EF4-FFF2-40B4-BE49-F238E27FC236}">
                <a16:creationId xmlns="" xmlns:a16="http://schemas.microsoft.com/office/drawing/2014/main" id="{ED1E52C2-A2DF-7244-888D-8BC965C7B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1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0" name="Line 49">
            <a:extLst>
              <a:ext uri="{FF2B5EF4-FFF2-40B4-BE49-F238E27FC236}">
                <a16:creationId xmlns="" xmlns:a16="http://schemas.microsoft.com/office/drawing/2014/main" id="{0337F98B-B062-E149-AA28-4B72BC8AD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200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1" name="Line 50">
            <a:extLst>
              <a:ext uri="{FF2B5EF4-FFF2-40B4-BE49-F238E27FC236}">
                <a16:creationId xmlns="" xmlns:a16="http://schemas.microsoft.com/office/drawing/2014/main" id="{A8A55C4A-1AC8-E64D-A11D-781712E97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0003" y="287137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2" name="Line 51">
            <a:extLst>
              <a:ext uri="{FF2B5EF4-FFF2-40B4-BE49-F238E27FC236}">
                <a16:creationId xmlns="" xmlns:a16="http://schemas.microsoft.com/office/drawing/2014/main" id="{68413A17-8D6D-6F4A-9006-440A683FD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8953" y="286819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3" name="Text Box 54">
            <a:extLst>
              <a:ext uri="{FF2B5EF4-FFF2-40B4-BE49-F238E27FC236}">
                <a16:creationId xmlns="" xmlns:a16="http://schemas.microsoft.com/office/drawing/2014/main" id="{EFB9B6C9-55C7-9543-BEDB-3C9A6C2B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72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4" name="Text Box 55">
            <a:extLst>
              <a:ext uri="{FF2B5EF4-FFF2-40B4-BE49-F238E27FC236}">
                <a16:creationId xmlns="" xmlns:a16="http://schemas.microsoft.com/office/drawing/2014/main" id="{A8BF3599-17CC-C54D-A1F4-204FFCEF5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903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5" name="Text Box 56">
            <a:extLst>
              <a:ext uri="{FF2B5EF4-FFF2-40B4-BE49-F238E27FC236}">
                <a16:creationId xmlns="" xmlns:a16="http://schemas.microsoft.com/office/drawing/2014/main" id="{016A40F4-F886-714E-966E-BFDE0F62F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37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6" name="Text Box 58">
            <a:extLst>
              <a:ext uri="{FF2B5EF4-FFF2-40B4-BE49-F238E27FC236}">
                <a16:creationId xmlns="" xmlns:a16="http://schemas.microsoft.com/office/drawing/2014/main" id="{807DF3EC-AAB1-B04A-A023-C5893F6D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25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7" name="Text Box 59">
            <a:extLst>
              <a:ext uri="{FF2B5EF4-FFF2-40B4-BE49-F238E27FC236}">
                <a16:creationId xmlns="" xmlns:a16="http://schemas.microsoft.com/office/drawing/2014/main" id="{17BF9D31-70E0-5A45-BE2F-E528E811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50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8" name="Text Box 60">
            <a:extLst>
              <a:ext uri="{FF2B5EF4-FFF2-40B4-BE49-F238E27FC236}">
                <a16:creationId xmlns="" xmlns:a16="http://schemas.microsoft.com/office/drawing/2014/main" id="{FE3B7D2B-E773-5048-9CD2-02409182F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278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9" name="Text Box 61">
            <a:extLst>
              <a:ext uri="{FF2B5EF4-FFF2-40B4-BE49-F238E27FC236}">
                <a16:creationId xmlns="" xmlns:a16="http://schemas.microsoft.com/office/drawing/2014/main" id="{67899F9D-5059-EB46-BE3E-E0710E91B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016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100" name="Text Box 62">
            <a:extLst>
              <a:ext uri="{FF2B5EF4-FFF2-40B4-BE49-F238E27FC236}">
                <a16:creationId xmlns="" xmlns:a16="http://schemas.microsoft.com/office/drawing/2014/main" id="{0537C8B8-45B8-534A-B936-B66DF9D0E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078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101" name="Text Box 63">
            <a:extLst>
              <a:ext uri="{FF2B5EF4-FFF2-40B4-BE49-F238E27FC236}">
                <a16:creationId xmlns="" xmlns:a16="http://schemas.microsoft.com/office/drawing/2014/main" id="{A95F6825-15C2-894C-A225-C35D931A8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203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F11076B-DA1C-6740-8643-B478EA3CF6E2}"/>
              </a:ext>
            </a:extLst>
          </p:cNvPr>
          <p:cNvSpPr txBox="1"/>
          <p:nvPr/>
        </p:nvSpPr>
        <p:spPr>
          <a:xfrm>
            <a:off x="8693431" y="1736034"/>
            <a:ext cx="1514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  <a:r>
              <a:rPr lang="en-US" sz="2400" dirty="0"/>
              <a:t>: collision</a:t>
            </a:r>
          </a:p>
          <a:p>
            <a:r>
              <a:rPr lang="en-US" sz="2400" dirty="0">
                <a:solidFill>
                  <a:srgbClr val="0000A8"/>
                </a:solidFill>
              </a:rPr>
              <a:t>S</a:t>
            </a:r>
            <a:r>
              <a:rPr lang="en-US" sz="2400" dirty="0"/>
              <a:t>: success</a:t>
            </a:r>
          </a:p>
          <a:p>
            <a:r>
              <a:rPr lang="en-US" sz="2400" dirty="0">
                <a:solidFill>
                  <a:srgbClr val="0000A8"/>
                </a:solidFill>
              </a:rPr>
              <a:t>E</a:t>
            </a:r>
            <a:r>
              <a:rPr lang="en-US" sz="2400" dirty="0"/>
              <a:t>: empty</a:t>
            </a:r>
          </a:p>
        </p:txBody>
      </p:sp>
    </p:spTree>
    <p:extLst>
      <p:ext uri="{BB962C8B-B14F-4D97-AF65-F5344CB8AC3E}">
        <p14:creationId xmlns:p14="http://schemas.microsoft.com/office/powerpoint/2010/main" val="846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513571B-5A38-7249-BDB3-42189BDD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1697523"/>
            <a:ext cx="10515600" cy="474303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efficiency: </a:t>
            </a:r>
            <a:r>
              <a:rPr lang="en-US" dirty="0"/>
              <a:t>long-run  fraction of successful slots  (many nodes, all with many frames to send)</a:t>
            </a:r>
          </a:p>
          <a:p>
            <a:pPr marL="457200" indent="-274638">
              <a:defRPr/>
            </a:pPr>
            <a:r>
              <a:rPr lang="en-US" i="1" dirty="0"/>
              <a:t>suppose: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nodes with many frames to send, each transmits in slot with probability </a:t>
            </a:r>
            <a:r>
              <a:rPr lang="en-US" i="1" dirty="0"/>
              <a:t>p</a:t>
            </a:r>
          </a:p>
          <a:p>
            <a:pPr marL="800100" lvl="1" indent="-274638">
              <a:defRPr/>
            </a:pPr>
            <a:r>
              <a:rPr lang="en-US" sz="2600" dirty="0"/>
              <a:t>prob that given node has success in a slot  = </a:t>
            </a:r>
            <a:r>
              <a:rPr lang="en-US" sz="2600" i="1" dirty="0"/>
              <a:t>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prob that </a:t>
            </a:r>
            <a:r>
              <a:rPr lang="en-US" sz="2600" i="1" dirty="0"/>
              <a:t>any</a:t>
            </a:r>
            <a:r>
              <a:rPr lang="en-US" sz="2600" dirty="0"/>
              <a:t> node has a success =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max efficiency: find </a:t>
            </a:r>
            <a:r>
              <a:rPr lang="en-US" sz="2600" i="1" dirty="0"/>
              <a:t>p* </a:t>
            </a:r>
            <a:r>
              <a:rPr lang="en-US" sz="2600" dirty="0"/>
              <a:t>that maximizes 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for many nodes, take limit of </a:t>
            </a:r>
            <a:r>
              <a:rPr lang="en-US" sz="2600" i="1" dirty="0"/>
              <a:t>Np*(1-p*)</a:t>
            </a:r>
            <a:r>
              <a:rPr lang="en-US" sz="2600" b="1" i="1" baseline="30000" dirty="0"/>
              <a:t>N-1 </a:t>
            </a:r>
            <a:r>
              <a:rPr lang="en-US" sz="2600" dirty="0"/>
              <a:t>as </a:t>
            </a:r>
            <a:r>
              <a:rPr lang="en-US" sz="2600" i="1" dirty="0"/>
              <a:t>N</a:t>
            </a:r>
            <a:r>
              <a:rPr lang="en-US" sz="2600" dirty="0"/>
              <a:t> goes to infinity, gives</a:t>
            </a:r>
            <a:r>
              <a:rPr lang="en-US" dirty="0"/>
              <a:t>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i="1" dirty="0">
                <a:solidFill>
                  <a:srgbClr val="C00000"/>
                </a:solidFill>
              </a:rPr>
              <a:t>max efficiency = 1/e = .37</a:t>
            </a:r>
            <a:endParaRPr lang="en-US" b="1" i="1" baseline="30000" dirty="0">
              <a:solidFill>
                <a:srgbClr val="C00000"/>
              </a:solidFill>
            </a:endParaRPr>
          </a:p>
          <a:p>
            <a:pPr marL="457200" indent="-274638">
              <a:lnSpc>
                <a:spcPct val="85000"/>
              </a:lnSpc>
              <a:defRPr/>
            </a:pPr>
            <a:r>
              <a:rPr lang="en-US" i="1" dirty="0">
                <a:solidFill>
                  <a:srgbClr val="0000A8"/>
                </a:solidFill>
              </a:rPr>
              <a:t>at best:</a:t>
            </a:r>
            <a:r>
              <a:rPr lang="en-US" sz="2400" i="1" dirty="0">
                <a:solidFill>
                  <a:srgbClr val="0000A8"/>
                </a:solidFill>
              </a:rPr>
              <a:t> </a:t>
            </a:r>
            <a:r>
              <a:rPr lang="en-US" sz="2400" dirty="0"/>
              <a:t>channel used for useful  transmissions 37% of time!</a:t>
            </a:r>
          </a:p>
          <a:p>
            <a:pPr>
              <a:defRPr/>
            </a:pP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A11A8D2D-09AD-0C49-9183-F486B937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Slotted ALOHA: efficiency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FC8BF5-34FB-B64D-8803-0F740A1B87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1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Pure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0" name="Rectangle 3">
            <a:extLst>
              <a:ext uri="{FF2B5EF4-FFF2-40B4-BE49-F238E27FC236}">
                <a16:creationId xmlns="" xmlns:a16="http://schemas.microsoft.com/office/drawing/2014/main" id="{756184F9-23FF-CD49-83C3-B99C5857535A}"/>
              </a:ext>
            </a:extLst>
          </p:cNvPr>
          <p:cNvSpPr txBox="1">
            <a:spLocks noChangeArrowheads="1"/>
          </p:cNvSpPr>
          <p:nvPr/>
        </p:nvSpPr>
        <p:spPr>
          <a:xfrm>
            <a:off x="891209" y="1435652"/>
            <a:ext cx="10518913" cy="231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dirty="0"/>
              <a:t>unslotted Aloha: simpler, no synchronization</a:t>
            </a:r>
          </a:p>
          <a:p>
            <a:pPr marL="747713" lvl="1" indent="-274638">
              <a:defRPr/>
            </a:pPr>
            <a:r>
              <a:rPr lang="en-US" sz="2800" dirty="0"/>
              <a:t>when</a:t>
            </a:r>
            <a:r>
              <a:rPr lang="en-US" dirty="0"/>
              <a:t> frame first arrives: transmit immediately </a:t>
            </a:r>
          </a:p>
          <a:p>
            <a:pPr marL="404813" indent="-274638">
              <a:defRPr/>
            </a:pPr>
            <a:r>
              <a:rPr lang="en-US" dirty="0"/>
              <a:t>collision probability increases with no synchronization:</a:t>
            </a:r>
          </a:p>
          <a:p>
            <a:pPr lvl="1">
              <a:defRPr/>
            </a:pPr>
            <a:r>
              <a:rPr lang="en-US" sz="2800" dirty="0"/>
              <a:t>frame sent at t</a:t>
            </a:r>
            <a:r>
              <a:rPr lang="en-US" sz="2800" baseline="-25000" dirty="0"/>
              <a:t>0</a:t>
            </a:r>
            <a:r>
              <a:rPr lang="en-US" sz="2800" dirty="0"/>
              <a:t> collides with other frames sent in [t</a:t>
            </a:r>
            <a:r>
              <a:rPr lang="en-US" sz="2800" baseline="-25000" dirty="0"/>
              <a:t>0</a:t>
            </a:r>
            <a:r>
              <a:rPr lang="en-US" sz="2800" dirty="0"/>
              <a:t>-1,t</a:t>
            </a:r>
            <a:r>
              <a:rPr lang="en-US" sz="2800" baseline="-25000" dirty="0"/>
              <a:t>0</a:t>
            </a:r>
            <a:r>
              <a:rPr lang="en-US" sz="2800" dirty="0"/>
              <a:t>+1]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58FCDAC-4991-8E41-8E42-FF4F98922CAC}"/>
              </a:ext>
            </a:extLst>
          </p:cNvPr>
          <p:cNvGrpSpPr/>
          <p:nvPr/>
        </p:nvGrpSpPr>
        <p:grpSpPr>
          <a:xfrm>
            <a:off x="2981739" y="3590924"/>
            <a:ext cx="6215270" cy="1680396"/>
            <a:chOff x="2981739" y="3590924"/>
            <a:chExt cx="6215270" cy="1680396"/>
          </a:xfrm>
        </p:grpSpPr>
        <p:grpSp>
          <p:nvGrpSpPr>
            <p:cNvPr id="128" name="Group 127">
              <a:extLst>
                <a:ext uri="{FF2B5EF4-FFF2-40B4-BE49-F238E27FC236}">
                  <a16:creationId xmlns="" xmlns:a16="http://schemas.microsoft.com/office/drawing/2014/main" id="{F04F1C7F-2BD1-DB49-8C42-5F936FEE4314}"/>
                </a:ext>
              </a:extLst>
            </p:cNvPr>
            <p:cNvGrpSpPr/>
            <p:nvPr/>
          </p:nvGrpSpPr>
          <p:grpSpPr>
            <a:xfrm>
              <a:off x="3709987" y="4014790"/>
              <a:ext cx="1533525" cy="57150"/>
              <a:chOff x="5229225" y="5548314"/>
              <a:chExt cx="1533525" cy="57150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="" xmlns:a16="http://schemas.microsoft.com/office/drawing/2014/main" id="{F65A0A69-1573-6D44-ADDC-67D7500383D8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>
                <a:extLst>
                  <a:ext uri="{FF2B5EF4-FFF2-40B4-BE49-F238E27FC236}">
                    <a16:creationId xmlns="" xmlns:a16="http://schemas.microsoft.com/office/drawing/2014/main" id="{FF60540F-6305-BF46-A035-95A71A5A3EF6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6BEC5DF1-BB4C-B643-9EEC-F5897534DF4F}"/>
                </a:ext>
              </a:extLst>
            </p:cNvPr>
            <p:cNvGrpSpPr/>
            <p:nvPr/>
          </p:nvGrpSpPr>
          <p:grpSpPr>
            <a:xfrm>
              <a:off x="5262562" y="4014791"/>
              <a:ext cx="1533525" cy="57150"/>
              <a:chOff x="5229225" y="5548314"/>
              <a:chExt cx="1533525" cy="5715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="" xmlns:a16="http://schemas.microsoft.com/office/drawing/2014/main" id="{FD0212D6-BC99-A34D-831C-31550FCEDFE4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7E133521-4038-3047-A618-9452E9464C0A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1274D194-4596-F343-A104-292FA9948F3C}"/>
                </a:ext>
              </a:extLst>
            </p:cNvPr>
            <p:cNvCxnSpPr/>
            <p:nvPr/>
          </p:nvCxnSpPr>
          <p:spPr>
            <a:xfrm>
              <a:off x="2981739" y="4890052"/>
              <a:ext cx="62152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CEB99DB7-822A-FD4D-BE48-51D15528B104}"/>
                </a:ext>
              </a:extLst>
            </p:cNvPr>
            <p:cNvCxnSpPr>
              <a:cxnSpLocks/>
            </p:cNvCxnSpPr>
            <p:nvPr/>
          </p:nvCxnSpPr>
          <p:spPr>
            <a:xfrm>
              <a:off x="6798365" y="3817663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9AA9349-82D3-E244-B5E0-9CDCE5F5F13D}"/>
                </a:ext>
              </a:extLst>
            </p:cNvPr>
            <p:cNvCxnSpPr>
              <a:cxnSpLocks/>
            </p:cNvCxnSpPr>
            <p:nvPr/>
          </p:nvCxnSpPr>
          <p:spPr>
            <a:xfrm>
              <a:off x="5254486" y="3823252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EEBFEF5B-319D-C144-A8CA-8D6A3D74B7E8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07" y="3833604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F652579E-DAAA-3246-A949-4F19B6153782}"/>
                </a:ext>
              </a:extLst>
            </p:cNvPr>
            <p:cNvSpPr txBox="1"/>
            <p:nvPr/>
          </p:nvSpPr>
          <p:spPr>
            <a:xfrm>
              <a:off x="6453809" y="4863548"/>
              <a:ext cx="731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+ 1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2603F56C-20E8-6D4A-A7C1-F55DB1B68EAD}"/>
                </a:ext>
              </a:extLst>
            </p:cNvPr>
            <p:cNvSpPr txBox="1"/>
            <p:nvPr/>
          </p:nvSpPr>
          <p:spPr>
            <a:xfrm>
              <a:off x="3381167" y="4871210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- 1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7FEFADC6-0ABF-574C-ACFF-91876E6D1286}"/>
                </a:ext>
              </a:extLst>
            </p:cNvPr>
            <p:cNvSpPr txBox="1"/>
            <p:nvPr/>
          </p:nvSpPr>
          <p:spPr>
            <a:xfrm>
              <a:off x="5102086" y="486519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endParaRPr lang="en-US" sz="20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5B332304-08FC-2B48-A938-75295885492F}"/>
                </a:ext>
              </a:extLst>
            </p:cNvPr>
            <p:cNvSpPr/>
            <p:nvPr/>
          </p:nvSpPr>
          <p:spPr>
            <a:xfrm>
              <a:off x="4090988" y="4191000"/>
              <a:ext cx="1547812" cy="171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48EC6991-A55D-F44E-A46B-4C53E2B7E20C}"/>
                </a:ext>
              </a:extLst>
            </p:cNvPr>
            <p:cNvSpPr/>
            <p:nvPr/>
          </p:nvSpPr>
          <p:spPr>
            <a:xfrm>
              <a:off x="5248276" y="4429125"/>
              <a:ext cx="1547812" cy="1714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DFA1D211-7014-034D-A964-C2C2F7515351}"/>
                </a:ext>
              </a:extLst>
            </p:cNvPr>
            <p:cNvSpPr/>
            <p:nvPr/>
          </p:nvSpPr>
          <p:spPr>
            <a:xfrm>
              <a:off x="6519864" y="4672012"/>
              <a:ext cx="1547812" cy="1714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FEBE1DD-B95B-0648-9062-B8B36326544D}"/>
                </a:ext>
              </a:extLst>
            </p:cNvPr>
            <p:cNvSpPr txBox="1"/>
            <p:nvPr/>
          </p:nvSpPr>
          <p:spPr>
            <a:xfrm>
              <a:off x="5514017" y="3590925"/>
              <a:ext cx="105830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will overlap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with end of 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i’s frame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7D37ED1F-D953-EE43-BF83-335949BBBAC2}"/>
                </a:ext>
              </a:extLst>
            </p:cNvPr>
            <p:cNvSpPr txBox="1"/>
            <p:nvPr/>
          </p:nvSpPr>
          <p:spPr>
            <a:xfrm>
              <a:off x="3946547" y="3590924"/>
              <a:ext cx="111665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will overlap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with start of 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i’s frame</a:t>
              </a:r>
            </a:p>
          </p:txBody>
        </p:sp>
      </p:grpSp>
      <p:sp>
        <p:nvSpPr>
          <p:cNvPr id="131" name="Rectangle 3">
            <a:extLst>
              <a:ext uri="{FF2B5EF4-FFF2-40B4-BE49-F238E27FC236}">
                <a16:creationId xmlns="" xmlns:a16="http://schemas.microsoft.com/office/drawing/2014/main" id="{F939E5F7-799D-7849-A30B-30CE63066E5E}"/>
              </a:ext>
            </a:extLst>
          </p:cNvPr>
          <p:cNvSpPr txBox="1">
            <a:spLocks noChangeArrowheads="1"/>
          </p:cNvSpPr>
          <p:nvPr/>
        </p:nvSpPr>
        <p:spPr>
          <a:xfrm>
            <a:off x="911088" y="5316331"/>
            <a:ext cx="10518913" cy="620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dirty="0"/>
              <a:t>pure Aloha efficiency: 18% 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827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 (carrier sense multiple access)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="" xmlns:a16="http://schemas.microsoft.com/office/drawing/2014/main" id="{5E7A0B0F-2486-9640-B03D-72DF37C159B4}"/>
              </a:ext>
            </a:extLst>
          </p:cNvPr>
          <p:cNvSpPr txBox="1">
            <a:spLocks noChangeArrowheads="1"/>
          </p:cNvSpPr>
          <p:nvPr/>
        </p:nvSpPr>
        <p:spPr>
          <a:xfrm>
            <a:off x="1075221" y="1383818"/>
            <a:ext cx="10295145" cy="222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/>
              <a:t>simple </a:t>
            </a:r>
            <a:r>
              <a:rPr lang="en-US" sz="3200" dirty="0">
                <a:solidFill>
                  <a:srgbClr val="C00000"/>
                </a:solidFill>
              </a:rPr>
              <a:t>CSMA: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listen before transmit:</a:t>
            </a:r>
          </a:p>
          <a:p>
            <a:pPr lvl="1">
              <a:defRPr/>
            </a:pPr>
            <a:r>
              <a:rPr lang="en-US" sz="2800" dirty="0">
                <a:solidFill>
                  <a:srgbClr val="000099"/>
                </a:solidFill>
              </a:rPr>
              <a:t>if channel sensed idle:</a:t>
            </a:r>
            <a:r>
              <a:rPr lang="en-US" sz="2800" dirty="0"/>
              <a:t> transmit entire frame</a:t>
            </a:r>
          </a:p>
          <a:p>
            <a:pPr lvl="1">
              <a:defRPr/>
            </a:pPr>
            <a:r>
              <a:rPr lang="en-US" sz="2800" dirty="0">
                <a:solidFill>
                  <a:srgbClr val="000099"/>
                </a:solidFill>
              </a:rPr>
              <a:t>if channel sensed busy:</a:t>
            </a:r>
            <a:r>
              <a:rPr lang="en-US" sz="2800" dirty="0"/>
              <a:t> defer transmission </a:t>
            </a:r>
            <a:endParaRPr lang="en-US" dirty="0"/>
          </a:p>
          <a:p>
            <a:pPr>
              <a:defRPr/>
            </a:pPr>
            <a:r>
              <a:rPr lang="en-US" dirty="0"/>
              <a:t>human analogy: don</a:t>
            </a:r>
            <a:r>
              <a:rPr lang="ja-JP" altLang="en-US"/>
              <a:t>’</a:t>
            </a:r>
            <a:r>
              <a:rPr lang="en-US" dirty="0"/>
              <a:t>t interrupt others!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="" xmlns:a16="http://schemas.microsoft.com/office/drawing/2014/main" id="{2C4025D2-3728-874E-8B17-43AA7C121C2A}"/>
              </a:ext>
            </a:extLst>
          </p:cNvPr>
          <p:cNvSpPr txBox="1">
            <a:spLocks noChangeArrowheads="1"/>
          </p:cNvSpPr>
          <p:nvPr/>
        </p:nvSpPr>
        <p:spPr>
          <a:xfrm>
            <a:off x="1078879" y="3646626"/>
            <a:ext cx="10158964" cy="266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CSMA/CD: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CSMA with </a:t>
            </a:r>
            <a:r>
              <a:rPr lang="en-US" sz="3200" i="1" dirty="0">
                <a:solidFill>
                  <a:srgbClr val="0000A8"/>
                </a:solidFill>
              </a:rPr>
              <a:t>collision detection</a:t>
            </a:r>
            <a:endParaRPr lang="en-US" i="1" dirty="0">
              <a:solidFill>
                <a:srgbClr val="0000A8"/>
              </a:solidFill>
            </a:endParaRPr>
          </a:p>
          <a:p>
            <a:pPr lvl="1">
              <a:defRPr/>
            </a:pPr>
            <a:r>
              <a:rPr lang="en-US" sz="2800" dirty="0"/>
              <a:t>collisions </a:t>
            </a:r>
            <a:r>
              <a:rPr lang="en-US" sz="2800" i="1" dirty="0"/>
              <a:t>detected</a:t>
            </a:r>
            <a:r>
              <a:rPr lang="en-US" sz="2800" dirty="0"/>
              <a:t> within short time</a:t>
            </a:r>
          </a:p>
          <a:p>
            <a:pPr lvl="1">
              <a:defRPr/>
            </a:pPr>
            <a:r>
              <a:rPr lang="en-US" sz="2800" dirty="0"/>
              <a:t>colliding transmissions aborted, reducing channel wastage</a:t>
            </a:r>
          </a:p>
          <a:p>
            <a:pPr lvl="1">
              <a:defRPr/>
            </a:pPr>
            <a:r>
              <a:rPr lang="en-US" sz="2800" dirty="0"/>
              <a:t>collision detection easy in wired, difficult with wireless</a:t>
            </a:r>
          </a:p>
          <a:p>
            <a:pPr>
              <a:defRPr/>
            </a:pPr>
            <a:r>
              <a:rPr lang="en-US" dirty="0"/>
              <a:t>human analogy: the polite conversationalist </a:t>
            </a:r>
          </a:p>
        </p:txBody>
      </p:sp>
    </p:spTree>
    <p:extLst>
      <p:ext uri="{BB962C8B-B14F-4D97-AF65-F5344CB8AC3E}">
        <p14:creationId xmlns:p14="http://schemas.microsoft.com/office/powerpoint/2010/main" val="260909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CSMA: collisions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944217" y="1520687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collisions </a:t>
            </a:r>
            <a:r>
              <a:rPr lang="en-US" i="1" dirty="0"/>
              <a:t>can</a:t>
            </a:r>
            <a:r>
              <a:rPr lang="en-US" dirty="0"/>
              <a:t> still occur with carrier sensing: </a:t>
            </a:r>
          </a:p>
          <a:p>
            <a:pPr lvl="1">
              <a:defRPr/>
            </a:pPr>
            <a:r>
              <a:rPr lang="en-US" dirty="0"/>
              <a:t>propagation delay means  two nodes may not hear each other</a:t>
            </a:r>
            <a:r>
              <a:rPr lang="en-US" altLang="ja-JP" dirty="0"/>
              <a:t>’</a:t>
            </a:r>
            <a:r>
              <a:rPr lang="en-US" dirty="0"/>
              <a:t>s just-started transmission</a:t>
            </a:r>
          </a:p>
          <a:p>
            <a:pPr>
              <a:defRPr/>
            </a:pPr>
            <a:r>
              <a:rPr lang="en-US" dirty="0">
                <a:solidFill>
                  <a:srgbClr val="0000A8"/>
                </a:solidFill>
              </a:rPr>
              <a:t>collision: </a:t>
            </a:r>
            <a:r>
              <a:rPr lang="en-US" dirty="0"/>
              <a:t>entire packet transmission time wasted</a:t>
            </a:r>
          </a:p>
          <a:p>
            <a:pPr lvl="1">
              <a:defRPr/>
            </a:pPr>
            <a:r>
              <a:rPr lang="en-US" dirty="0"/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34" name="Picture 3" descr="5">
            <a:extLst>
              <a:ext uri="{FF2B5EF4-FFF2-40B4-BE49-F238E27FC236}">
                <a16:creationId xmlns="" xmlns:a16="http://schemas.microsoft.com/office/drawing/2014/main" id="{0D5CA368-0551-4340-986D-4B213A2C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697" y="1642785"/>
            <a:ext cx="4287837" cy="471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6">
            <a:extLst>
              <a:ext uri="{FF2B5EF4-FFF2-40B4-BE49-F238E27FC236}">
                <a16:creationId xmlns="" xmlns:a16="http://schemas.microsoft.com/office/drawing/2014/main" id="{D39D6C6A-5A1A-CF45-9875-738474A4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0151" y="48234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spatial layout of nodes 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" name="Rectangle 87">
            <a:extLst>
              <a:ext uri="{FF2B5EF4-FFF2-40B4-BE49-F238E27FC236}">
                <a16:creationId xmlns="" xmlns:a16="http://schemas.microsoft.com/office/drawing/2014/main" id="{76BB7ED7-48BD-4147-9085-F9EF8829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745" y="2446683"/>
            <a:ext cx="3736975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1" name="Group 98">
            <a:extLst>
              <a:ext uri="{FF2B5EF4-FFF2-40B4-BE49-F238E27FC236}">
                <a16:creationId xmlns="" xmlns:a16="http://schemas.microsoft.com/office/drawing/2014/main" id="{50E4F1B9-D30D-3140-B7D9-712C28143A01}"/>
              </a:ext>
            </a:extLst>
          </p:cNvPr>
          <p:cNvGrpSpPr>
            <a:grpSpLocks/>
          </p:cNvGrpSpPr>
          <p:nvPr/>
        </p:nvGrpSpPr>
        <p:grpSpPr bwMode="auto">
          <a:xfrm>
            <a:off x="7415212" y="918885"/>
            <a:ext cx="3513137" cy="628650"/>
            <a:chOff x="3117" y="180"/>
            <a:chExt cx="2213" cy="396"/>
          </a:xfrm>
        </p:grpSpPr>
        <p:grpSp>
          <p:nvGrpSpPr>
            <p:cNvPr id="42" name="Group 67">
              <a:extLst>
                <a:ext uri="{FF2B5EF4-FFF2-40B4-BE49-F238E27FC236}">
                  <a16:creationId xmlns="" xmlns:a16="http://schemas.microsoft.com/office/drawing/2014/main" id="{FC7CB790-4B06-2D46-93B8-665CC2659A8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57" name="Picture 68" descr="desktop_computer_stylized_medium">
                <a:extLst>
                  <a:ext uri="{FF2B5EF4-FFF2-40B4-BE49-F238E27FC236}">
                    <a16:creationId xmlns="" xmlns:a16="http://schemas.microsoft.com/office/drawing/2014/main" id="{DEB17F91-EA76-7442-B298-023829D2D0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Freeform 69">
                <a:extLst>
                  <a:ext uri="{FF2B5EF4-FFF2-40B4-BE49-F238E27FC236}">
                    <a16:creationId xmlns="" xmlns:a16="http://schemas.microsoft.com/office/drawing/2014/main" id="{98BBD2D9-9D1B-B24A-8D63-4BC7E496B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3" name="Group 70">
              <a:extLst>
                <a:ext uri="{FF2B5EF4-FFF2-40B4-BE49-F238E27FC236}">
                  <a16:creationId xmlns="" xmlns:a16="http://schemas.microsoft.com/office/drawing/2014/main" id="{4C7FFD54-FB17-394B-8449-7FAA8DE07F8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55" name="Picture 71" descr="desktop_computer_stylized_medium">
                <a:extLst>
                  <a:ext uri="{FF2B5EF4-FFF2-40B4-BE49-F238E27FC236}">
                    <a16:creationId xmlns="" xmlns:a16="http://schemas.microsoft.com/office/drawing/2014/main" id="{826D8206-EAB9-3D48-92AA-BD8B212018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Freeform 72">
                <a:extLst>
                  <a:ext uri="{FF2B5EF4-FFF2-40B4-BE49-F238E27FC236}">
                    <a16:creationId xmlns="" xmlns:a16="http://schemas.microsoft.com/office/drawing/2014/main" id="{C1C969E0-E2F3-9141-8D5D-FEBB45AFC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4" name="Group 73">
              <a:extLst>
                <a:ext uri="{FF2B5EF4-FFF2-40B4-BE49-F238E27FC236}">
                  <a16:creationId xmlns="" xmlns:a16="http://schemas.microsoft.com/office/drawing/2014/main" id="{8A97574D-2558-174E-B305-AA08A3C7A8A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53" name="Picture 74" descr="desktop_computer_stylized_medium">
                <a:extLst>
                  <a:ext uri="{FF2B5EF4-FFF2-40B4-BE49-F238E27FC236}">
                    <a16:creationId xmlns="" xmlns:a16="http://schemas.microsoft.com/office/drawing/2014/main" id="{DA115C27-F619-9546-937E-6CD1A2141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Freeform 75">
                <a:extLst>
                  <a:ext uri="{FF2B5EF4-FFF2-40B4-BE49-F238E27FC236}">
                    <a16:creationId xmlns="" xmlns:a16="http://schemas.microsoft.com/office/drawing/2014/main" id="{CD685018-7CA3-3B4C-A452-B8E042BBA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" name="Group 76">
              <a:extLst>
                <a:ext uri="{FF2B5EF4-FFF2-40B4-BE49-F238E27FC236}">
                  <a16:creationId xmlns="" xmlns:a16="http://schemas.microsoft.com/office/drawing/2014/main" id="{DBDBB8DE-6AD3-EE44-9B46-0D5E8F8035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51" name="Picture 77" descr="desktop_computer_stylized_medium">
                <a:extLst>
                  <a:ext uri="{FF2B5EF4-FFF2-40B4-BE49-F238E27FC236}">
                    <a16:creationId xmlns="" xmlns:a16="http://schemas.microsoft.com/office/drawing/2014/main" id="{6A7B0553-F377-FD44-A88B-D2727D21D2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Freeform 78">
                <a:extLst>
                  <a:ext uri="{FF2B5EF4-FFF2-40B4-BE49-F238E27FC236}">
                    <a16:creationId xmlns="" xmlns:a16="http://schemas.microsoft.com/office/drawing/2014/main" id="{B7B2B53F-C3B8-444B-93F9-72043CF61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6" name="Line 93">
              <a:extLst>
                <a:ext uri="{FF2B5EF4-FFF2-40B4-BE49-F238E27FC236}">
                  <a16:creationId xmlns="" xmlns:a16="http://schemas.microsoft.com/office/drawing/2014/main" id="{17BC36CE-61EB-3544-881D-44148445D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4">
              <a:extLst>
                <a:ext uri="{FF2B5EF4-FFF2-40B4-BE49-F238E27FC236}">
                  <a16:creationId xmlns="" xmlns:a16="http://schemas.microsoft.com/office/drawing/2014/main" id="{496041E2-CD00-714C-8109-E48EBB9E8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95">
              <a:extLst>
                <a:ext uri="{FF2B5EF4-FFF2-40B4-BE49-F238E27FC236}">
                  <a16:creationId xmlns="" xmlns:a16="http://schemas.microsoft.com/office/drawing/2014/main" id="{B1602836-94A7-1344-AD99-4F6543EE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96">
              <a:extLst>
                <a:ext uri="{FF2B5EF4-FFF2-40B4-BE49-F238E27FC236}">
                  <a16:creationId xmlns="" xmlns:a16="http://schemas.microsoft.com/office/drawing/2014/main" id="{AE901CCC-1861-184E-962B-60CDFAA34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Line 97">
              <a:extLst>
                <a:ext uri="{FF2B5EF4-FFF2-40B4-BE49-F238E27FC236}">
                  <a16:creationId xmlns="" xmlns:a16="http://schemas.microsoft.com/office/drawing/2014/main" id="{3DD53366-738C-944E-B540-F34E1C857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07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CSMA/CD: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944217" y="1520687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CSMA/CS reduces the amount of time wasted in collisions</a:t>
            </a:r>
          </a:p>
          <a:p>
            <a:pPr lvl="1">
              <a:defRPr/>
            </a:pPr>
            <a:r>
              <a:rPr lang="en-US" dirty="0"/>
              <a:t>transmission aborted on collision detection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78" name="Picture 3" descr="5">
            <a:extLst>
              <a:ext uri="{FF2B5EF4-FFF2-40B4-BE49-F238E27FC236}">
                <a16:creationId xmlns="" xmlns:a16="http://schemas.microsoft.com/office/drawing/2014/main" id="{D06E5E41-130E-BB43-89F8-A1F35982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62" y="2158828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29">
            <a:extLst>
              <a:ext uri="{FF2B5EF4-FFF2-40B4-BE49-F238E27FC236}">
                <a16:creationId xmlns="" xmlns:a16="http://schemas.microsoft.com/office/drawing/2014/main" id="{1DC42722-FCDE-C744-B3AD-4FFF0DDC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619" y="664335"/>
            <a:ext cx="4135438" cy="1211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0" name="Rectangle 9">
            <a:extLst>
              <a:ext uri="{FF2B5EF4-FFF2-40B4-BE49-F238E27FC236}">
                <a16:creationId xmlns="" xmlns:a16="http://schemas.microsoft.com/office/drawing/2014/main" id="{76701BCC-FF60-A34C-9FFB-B99203FB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219" y="81356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spatial layout of nodes 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1" name="Group 30">
            <a:extLst>
              <a:ext uri="{FF2B5EF4-FFF2-40B4-BE49-F238E27FC236}">
                <a16:creationId xmlns="" xmlns:a16="http://schemas.microsoft.com/office/drawing/2014/main" id="{24935420-9F5A-6646-BC35-FE5744F261B4}"/>
              </a:ext>
            </a:extLst>
          </p:cNvPr>
          <p:cNvGrpSpPr>
            <a:grpSpLocks/>
          </p:cNvGrpSpPr>
          <p:nvPr/>
        </p:nvGrpSpPr>
        <p:grpSpPr bwMode="auto">
          <a:xfrm>
            <a:off x="7696682" y="1204085"/>
            <a:ext cx="3263900" cy="195262"/>
            <a:chOff x="4220" y="1231"/>
            <a:chExt cx="1989" cy="90"/>
          </a:xfrm>
        </p:grpSpPr>
        <p:sp>
          <p:nvSpPr>
            <p:cNvPr id="82" name="Line 23">
              <a:extLst>
                <a:ext uri="{FF2B5EF4-FFF2-40B4-BE49-F238E27FC236}">
                  <a16:creationId xmlns="" xmlns:a16="http://schemas.microsoft.com/office/drawing/2014/main" id="{548DB465-82DF-0440-A432-2DF2634BE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" name="Line 24">
              <a:extLst>
                <a:ext uri="{FF2B5EF4-FFF2-40B4-BE49-F238E27FC236}">
                  <a16:creationId xmlns="" xmlns:a16="http://schemas.microsoft.com/office/drawing/2014/main" id="{5EF8B124-5E56-EB4D-8C08-46C67AE70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Line 25">
              <a:extLst>
                <a:ext uri="{FF2B5EF4-FFF2-40B4-BE49-F238E27FC236}">
                  <a16:creationId xmlns="" xmlns:a16="http://schemas.microsoft.com/office/drawing/2014/main" id="{9D8D4137-33A6-FD4B-BE8A-F6C583863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Line 26">
              <a:extLst>
                <a:ext uri="{FF2B5EF4-FFF2-40B4-BE49-F238E27FC236}">
                  <a16:creationId xmlns="" xmlns:a16="http://schemas.microsoft.com/office/drawing/2014/main" id="{BC114EE6-828B-264D-9807-6A556FCE5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="" xmlns:a16="http://schemas.microsoft.com/office/drawing/2014/main" id="{615EC4B7-B973-6E41-8EB5-75BB758DB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7" name="Group 11">
            <a:extLst>
              <a:ext uri="{FF2B5EF4-FFF2-40B4-BE49-F238E27FC236}">
                <a16:creationId xmlns="" xmlns:a16="http://schemas.microsoft.com/office/drawing/2014/main" id="{6B3E042D-00E8-0D43-B62C-BC257C0BE33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42669" y="1337435"/>
            <a:ext cx="501650" cy="512762"/>
            <a:chOff x="2839" y="3501"/>
            <a:chExt cx="755" cy="803"/>
          </a:xfrm>
        </p:grpSpPr>
        <p:pic>
          <p:nvPicPr>
            <p:cNvPr id="88" name="Picture 12" descr="desktop_computer_stylized_medium">
              <a:extLst>
                <a:ext uri="{FF2B5EF4-FFF2-40B4-BE49-F238E27FC236}">
                  <a16:creationId xmlns="" xmlns:a16="http://schemas.microsoft.com/office/drawing/2014/main" id="{4C9AC728-261B-FE45-9FEE-3F36E7FE6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3">
              <a:extLst>
                <a:ext uri="{FF2B5EF4-FFF2-40B4-BE49-F238E27FC236}">
                  <a16:creationId xmlns="" xmlns:a16="http://schemas.microsoft.com/office/drawing/2014/main" id="{2012AC6C-1E80-9C43-A74F-B25426F10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0" name="Group 14">
            <a:extLst>
              <a:ext uri="{FF2B5EF4-FFF2-40B4-BE49-F238E27FC236}">
                <a16:creationId xmlns="" xmlns:a16="http://schemas.microsoft.com/office/drawing/2014/main" id="{A4B289BD-7DCF-6045-ACB6-F2429F1C7C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34869" y="1319972"/>
            <a:ext cx="501650" cy="512763"/>
            <a:chOff x="2839" y="3501"/>
            <a:chExt cx="755" cy="803"/>
          </a:xfrm>
        </p:grpSpPr>
        <p:pic>
          <p:nvPicPr>
            <p:cNvPr id="91" name="Picture 15" descr="desktop_computer_stylized_medium">
              <a:extLst>
                <a:ext uri="{FF2B5EF4-FFF2-40B4-BE49-F238E27FC236}">
                  <a16:creationId xmlns="" xmlns:a16="http://schemas.microsoft.com/office/drawing/2014/main" id="{FBAD689B-8E45-1845-A238-667A4218F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6">
              <a:extLst>
                <a:ext uri="{FF2B5EF4-FFF2-40B4-BE49-F238E27FC236}">
                  <a16:creationId xmlns="" xmlns:a16="http://schemas.microsoft.com/office/drawing/2014/main" id="{DE135AD2-2096-2A42-B530-B6E6036A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3" name="Group 17">
            <a:extLst>
              <a:ext uri="{FF2B5EF4-FFF2-40B4-BE49-F238E27FC236}">
                <a16:creationId xmlns="" xmlns:a16="http://schemas.microsoft.com/office/drawing/2014/main" id="{A5CD4FED-7480-B747-A3DA-8F9FE8F0E1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33407" y="1310447"/>
            <a:ext cx="501650" cy="512763"/>
            <a:chOff x="2839" y="3501"/>
            <a:chExt cx="755" cy="803"/>
          </a:xfrm>
        </p:grpSpPr>
        <p:pic>
          <p:nvPicPr>
            <p:cNvPr id="94" name="Picture 18" descr="desktop_computer_stylized_medium">
              <a:extLst>
                <a:ext uri="{FF2B5EF4-FFF2-40B4-BE49-F238E27FC236}">
                  <a16:creationId xmlns="" xmlns:a16="http://schemas.microsoft.com/office/drawing/2014/main" id="{81E67EE6-C5AF-C14F-B5DF-53480B207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9">
              <a:extLst>
                <a:ext uri="{FF2B5EF4-FFF2-40B4-BE49-F238E27FC236}">
                  <a16:creationId xmlns="" xmlns:a16="http://schemas.microsoft.com/office/drawing/2014/main" id="{4D1CE32B-7F6C-AF41-929E-EB5E9CAA8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" name="Group 20">
            <a:extLst>
              <a:ext uri="{FF2B5EF4-FFF2-40B4-BE49-F238E27FC236}">
                <a16:creationId xmlns="" xmlns:a16="http://schemas.microsoft.com/office/drawing/2014/main" id="{9178B92E-2122-5945-A67E-297BB2AC57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52594" y="1324735"/>
            <a:ext cx="501650" cy="512762"/>
            <a:chOff x="2839" y="3501"/>
            <a:chExt cx="755" cy="803"/>
          </a:xfrm>
        </p:grpSpPr>
        <p:pic>
          <p:nvPicPr>
            <p:cNvPr id="97" name="Picture 21" descr="desktop_computer_stylized_medium">
              <a:extLst>
                <a:ext uri="{FF2B5EF4-FFF2-40B4-BE49-F238E27FC236}">
                  <a16:creationId xmlns="" xmlns:a16="http://schemas.microsoft.com/office/drawing/2014/main" id="{3AE91596-19C4-414E-B810-903273BB3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Freeform 22">
              <a:extLst>
                <a:ext uri="{FF2B5EF4-FFF2-40B4-BE49-F238E27FC236}">
                  <a16:creationId xmlns="" xmlns:a16="http://schemas.microsoft.com/office/drawing/2014/main" id="{915D17CB-26CA-AD4F-B23A-0E57A00B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43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Ethernet CSMA/CD algorithm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04A2C08B-2DCB-6B41-B08C-D11F19EEFDB4}"/>
              </a:ext>
            </a:extLst>
          </p:cNvPr>
          <p:cNvSpPr txBox="1">
            <a:spLocks noChangeArrowheads="1"/>
          </p:cNvSpPr>
          <p:nvPr/>
        </p:nvSpPr>
        <p:spPr>
          <a:xfrm>
            <a:off x="804379" y="1513440"/>
            <a:ext cx="10181673" cy="2422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7025">
              <a:buFont typeface="+mj-lt"/>
              <a:buAutoNum type="arabicPeriod"/>
              <a:defRPr/>
            </a:pPr>
            <a:r>
              <a:rPr lang="en-US" dirty="0"/>
              <a:t>NIC receives datagram from network layer, creates frame</a:t>
            </a:r>
          </a:p>
          <a:p>
            <a:pPr marL="457200" indent="-327025">
              <a:buFont typeface="+mj-lt"/>
              <a:buAutoNum type="arabicPeriod"/>
              <a:defRPr/>
            </a:pPr>
            <a:r>
              <a:rPr lang="en-US" dirty="0"/>
              <a:t>If NIC senses channel:</a:t>
            </a:r>
          </a:p>
          <a:p>
            <a:pPr lvl="1" indent="50800">
              <a:buNone/>
              <a:defRPr/>
            </a:pPr>
            <a:r>
              <a:rPr lang="en-US" sz="2600" dirty="0"/>
              <a:t>if </a:t>
            </a:r>
            <a:r>
              <a:rPr lang="en-US" sz="2600" dirty="0">
                <a:solidFill>
                  <a:srgbClr val="0000A8"/>
                </a:solidFill>
              </a:rPr>
              <a:t>idle: </a:t>
            </a:r>
            <a:r>
              <a:rPr lang="en-US" sz="2600" dirty="0"/>
              <a:t>start frame transmission. </a:t>
            </a:r>
          </a:p>
          <a:p>
            <a:pPr lvl="1" indent="50800">
              <a:buNone/>
              <a:defRPr/>
            </a:pPr>
            <a:r>
              <a:rPr lang="en-US" sz="2600" dirty="0"/>
              <a:t>if </a:t>
            </a:r>
            <a:r>
              <a:rPr lang="en-US" sz="2600" dirty="0">
                <a:solidFill>
                  <a:srgbClr val="0000A8"/>
                </a:solidFill>
              </a:rPr>
              <a:t>busy: </a:t>
            </a:r>
            <a:r>
              <a:rPr lang="en-US" sz="2600" dirty="0"/>
              <a:t>wait until channel idle, then transmit</a:t>
            </a:r>
          </a:p>
          <a:p>
            <a:pPr marL="457200" indent="-339725">
              <a:buFont typeface="+mj-lt"/>
              <a:buAutoNum type="arabicPeriod"/>
              <a:defRPr/>
            </a:pPr>
            <a:r>
              <a:rPr lang="en-US" dirty="0"/>
              <a:t>If NIC transmits entire frame without collision, NIC is done with frame !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7CCFD716-78C6-2B48-AE7B-69BF9D9E7C61}"/>
              </a:ext>
            </a:extLst>
          </p:cNvPr>
          <p:cNvSpPr txBox="1">
            <a:spLocks noChangeArrowheads="1"/>
          </p:cNvSpPr>
          <p:nvPr/>
        </p:nvSpPr>
        <p:spPr>
          <a:xfrm>
            <a:off x="781879" y="3856384"/>
            <a:ext cx="11211339" cy="249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7025">
              <a:buFont typeface="+mj-lt"/>
              <a:buAutoNum type="arabicPeriod" startAt="4"/>
              <a:defRPr/>
            </a:pPr>
            <a:r>
              <a:rPr lang="en-US" sz="2600" dirty="0"/>
              <a:t>If NIC detects another transmission while sending:  abort, send jam signal</a:t>
            </a:r>
          </a:p>
          <a:p>
            <a:pPr marL="457200" indent="-327025">
              <a:buFont typeface="+mj-lt"/>
              <a:buAutoNum type="arabicPeriod" startAt="4"/>
              <a:defRPr/>
            </a:pPr>
            <a:r>
              <a:rPr lang="en-US" sz="2600" dirty="0"/>
              <a:t>After aborting, NIC enters </a:t>
            </a:r>
            <a:r>
              <a:rPr lang="en-US" sz="2600" i="1" dirty="0">
                <a:solidFill>
                  <a:srgbClr val="C00000"/>
                </a:solidFill>
              </a:rPr>
              <a:t>binary (exponential) </a:t>
            </a:r>
            <a:r>
              <a:rPr lang="en-US" sz="2600" i="1" dirty="0" err="1">
                <a:solidFill>
                  <a:srgbClr val="C00000"/>
                </a:solidFill>
              </a:rPr>
              <a:t>backoff</a:t>
            </a:r>
            <a:r>
              <a:rPr lang="en-US" sz="2600" i="1" dirty="0">
                <a:solidFill>
                  <a:srgbClr val="C00000"/>
                </a:solidFill>
              </a:rPr>
              <a:t>: </a:t>
            </a:r>
          </a:p>
          <a:p>
            <a:pPr marL="1085850" lvl="1" indent="-274638">
              <a:defRPr/>
            </a:pPr>
            <a:r>
              <a:rPr lang="en-US" dirty="0"/>
              <a:t>after </a:t>
            </a:r>
            <a:r>
              <a:rPr lang="en-US" i="1" dirty="0" err="1"/>
              <a:t>m</a:t>
            </a:r>
            <a:r>
              <a:rPr lang="en-US" dirty="0" err="1"/>
              <a:t>th</a:t>
            </a:r>
            <a:r>
              <a:rPr lang="en-US" dirty="0"/>
              <a:t> collision, NIC chooses </a:t>
            </a:r>
            <a:r>
              <a:rPr lang="en-US" i="1" dirty="0"/>
              <a:t>K </a:t>
            </a:r>
            <a:r>
              <a:rPr lang="en-US" dirty="0"/>
              <a:t>at random from </a:t>
            </a:r>
            <a:r>
              <a:rPr lang="en-US" i="1" dirty="0"/>
              <a:t>{0,1,2, …, 2</a:t>
            </a:r>
            <a:r>
              <a:rPr lang="en-US" b="1" i="1" baseline="30000" dirty="0"/>
              <a:t>m</a:t>
            </a:r>
            <a:r>
              <a:rPr lang="en-US" i="1" dirty="0"/>
              <a:t>-1}</a:t>
            </a:r>
            <a:r>
              <a:rPr lang="en-US" dirty="0"/>
              <a:t>. NIC waits </a:t>
            </a:r>
            <a:r>
              <a:rPr lang="en-US" i="1" dirty="0"/>
              <a:t>K</a:t>
            </a:r>
            <a:r>
              <a:rPr lang="el-GR" dirty="0"/>
              <a:t>·</a:t>
            </a:r>
            <a:r>
              <a:rPr lang="en-US" dirty="0"/>
              <a:t>512 bit times, returns to Step 2</a:t>
            </a:r>
          </a:p>
          <a:p>
            <a:pPr marL="1085850" lvl="1" indent="-274638">
              <a:defRPr/>
            </a:pPr>
            <a:r>
              <a:rPr lang="en-US" dirty="0"/>
              <a:t>more collisions: longer </a:t>
            </a:r>
            <a:r>
              <a:rPr lang="en-US" dirty="0" err="1"/>
              <a:t>backoff</a:t>
            </a:r>
            <a:r>
              <a:rPr lang="en-US" dirty="0"/>
              <a:t> interval</a:t>
            </a:r>
          </a:p>
          <a:p>
            <a:pPr>
              <a:buFont typeface="Wingdings" charset="0"/>
              <a:buNone/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5478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CSMA/CD efficiency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01B8942E-BB9F-9F46-9201-9FDDC2019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86948"/>
            <a:ext cx="109728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8125" indent="-238125">
              <a:defRPr/>
            </a:pPr>
            <a:r>
              <a:rPr lang="en-US" kern="0" dirty="0" err="1">
                <a:cs typeface="+mn-cs"/>
              </a:rPr>
              <a:t>T</a:t>
            </a:r>
            <a:r>
              <a:rPr lang="en-US" kern="0" baseline="-25000" dirty="0" err="1">
                <a:cs typeface="+mn-cs"/>
              </a:rPr>
              <a:t>prop</a:t>
            </a:r>
            <a:r>
              <a:rPr lang="en-US" kern="0" dirty="0">
                <a:cs typeface="+mn-cs"/>
              </a:rPr>
              <a:t> = max prop delay between 2 nodes in LAN</a:t>
            </a:r>
          </a:p>
          <a:p>
            <a:pPr marL="238125" indent="-238125">
              <a:defRPr/>
            </a:pPr>
            <a:r>
              <a:rPr lang="en-US" kern="0" dirty="0" err="1">
                <a:cs typeface="+mn-cs"/>
              </a:rPr>
              <a:t>t</a:t>
            </a:r>
            <a:r>
              <a:rPr lang="en-US" kern="0" baseline="-25000" dirty="0" err="1">
                <a:cs typeface="+mn-cs"/>
              </a:rPr>
              <a:t>trans</a:t>
            </a:r>
            <a:r>
              <a:rPr lang="en-US" kern="0" dirty="0">
                <a:cs typeface="+mn-cs"/>
              </a:rPr>
              <a:t> = time to transmit max-size frame</a:t>
            </a:r>
            <a:endParaRPr lang="en-US" sz="3200" kern="0" dirty="0">
              <a:cs typeface="+mn-cs"/>
            </a:endParaRPr>
          </a:p>
          <a:p>
            <a:pPr>
              <a:defRPr/>
            </a:pPr>
            <a:endParaRPr lang="en-US" sz="3200" kern="0" dirty="0">
              <a:cs typeface="+mn-cs"/>
            </a:endParaRPr>
          </a:p>
          <a:p>
            <a:pPr>
              <a:defRPr/>
            </a:pPr>
            <a:endParaRPr lang="en-US" sz="3200" kern="0" dirty="0">
              <a:cs typeface="+mn-cs"/>
            </a:endParaRPr>
          </a:p>
          <a:p>
            <a:pPr>
              <a:defRPr/>
            </a:pPr>
            <a:r>
              <a:rPr lang="en-US" kern="0" dirty="0">
                <a:cs typeface="+mn-cs"/>
              </a:rPr>
              <a:t>efficiency goes to 1 </a:t>
            </a:r>
          </a:p>
          <a:p>
            <a:pPr marL="695325" lvl="1" indent="-238125">
              <a:defRPr/>
            </a:pPr>
            <a:r>
              <a:rPr lang="en-US" sz="2800" kern="0" dirty="0"/>
              <a:t>as </a:t>
            </a:r>
            <a:r>
              <a:rPr lang="en-US" sz="2800" i="1" kern="0" dirty="0" err="1"/>
              <a:t>t</a:t>
            </a:r>
            <a:r>
              <a:rPr lang="en-US" sz="2800" i="1" kern="0" baseline="-25000" dirty="0" err="1"/>
              <a:t>prop</a:t>
            </a:r>
            <a:r>
              <a:rPr lang="en-US" sz="2800" kern="0" dirty="0"/>
              <a:t>  goes to 0</a:t>
            </a:r>
          </a:p>
          <a:p>
            <a:pPr marL="695325" lvl="1" indent="-238125">
              <a:defRPr/>
            </a:pPr>
            <a:r>
              <a:rPr lang="en-US" sz="2800" kern="0" dirty="0"/>
              <a:t>as </a:t>
            </a:r>
            <a:r>
              <a:rPr lang="en-US" sz="2800" i="1" kern="0" dirty="0" err="1"/>
              <a:t>t</a:t>
            </a:r>
            <a:r>
              <a:rPr lang="en-US" sz="2800" i="1" kern="0" baseline="-25000" dirty="0" err="1"/>
              <a:t>trans</a:t>
            </a:r>
            <a:r>
              <a:rPr lang="en-US" sz="2800" kern="0" dirty="0"/>
              <a:t>  goes to infinity</a:t>
            </a:r>
          </a:p>
          <a:p>
            <a:pPr marL="277813" indent="-277813">
              <a:defRPr/>
            </a:pPr>
            <a:r>
              <a:rPr lang="en-US" kern="0" dirty="0">
                <a:cs typeface="+mn-cs"/>
              </a:rPr>
              <a:t>better performance than ALOHA: and simple, cheap, decentralized</a:t>
            </a:r>
            <a:r>
              <a:rPr lang="en-US" sz="3200" kern="0" dirty="0">
                <a:cs typeface="+mn-cs"/>
              </a:rPr>
              <a:t>!</a:t>
            </a:r>
            <a:endParaRPr lang="en-US" kern="0" dirty="0">
              <a:cs typeface="+mn-cs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="" xmlns:a16="http://schemas.microsoft.com/office/drawing/2014/main" id="{D18DDED1-1FBF-6E4E-BD7D-37437660C78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037979" y="2514531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979" y="2514531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36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87DEC012-599D-2741-982A-1E63B069D2CE}"/>
              </a:ext>
            </a:extLst>
          </p:cNvPr>
          <p:cNvSpPr txBox="1">
            <a:spLocks noChangeArrowheads="1"/>
          </p:cNvSpPr>
          <p:nvPr/>
        </p:nvSpPr>
        <p:spPr>
          <a:xfrm>
            <a:off x="997225" y="1454426"/>
            <a:ext cx="105984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share channel </a:t>
            </a:r>
            <a:r>
              <a:rPr lang="en-US" sz="2800" i="1" dirty="0"/>
              <a:t>efficiently</a:t>
            </a:r>
            <a:r>
              <a:rPr lang="en-US" sz="2800" dirty="0"/>
              <a:t> and </a:t>
            </a:r>
            <a:r>
              <a:rPr lang="en-US" sz="2800" i="1" dirty="0"/>
              <a:t>fairly</a:t>
            </a:r>
            <a:r>
              <a:rPr lang="en-US" sz="2800" dirty="0"/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en-US" altLang="ja-JP" sz="3200" dirty="0">
                <a:solidFill>
                  <a:srgbClr val="C00000"/>
                </a:solidFill>
              </a:rPr>
              <a:t>“</a:t>
            </a:r>
            <a:r>
              <a:rPr lang="en-US" sz="3200" dirty="0">
                <a:solidFill>
                  <a:srgbClr val="C00000"/>
                </a:solidFill>
              </a:rPr>
              <a:t>taking turns</a:t>
            </a:r>
            <a:r>
              <a:rPr lang="en-US" altLang="ja-JP" sz="3200" dirty="0">
                <a:solidFill>
                  <a:srgbClr val="C00000"/>
                </a:solidFill>
              </a:rPr>
              <a:t>”</a:t>
            </a:r>
            <a:r>
              <a:rPr lang="en-US" sz="3200" dirty="0">
                <a:solidFill>
                  <a:srgbClr val="C00000"/>
                </a:solidFill>
              </a:rPr>
              <a:t> protocols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look for best of both worlds!</a:t>
            </a:r>
          </a:p>
        </p:txBody>
      </p:sp>
    </p:spTree>
    <p:extLst>
      <p:ext uri="{BB962C8B-B14F-4D97-AF65-F5344CB8AC3E}">
        <p14:creationId xmlns:p14="http://schemas.microsoft.com/office/powerpoint/2010/main" val="118169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0" name="Group 55">
            <a:extLst>
              <a:ext uri="{FF2B5EF4-FFF2-40B4-BE49-F238E27FC236}">
                <a16:creationId xmlns="" xmlns:a16="http://schemas.microsoft.com/office/drawing/2014/main" id="{3B6275CE-B441-9649-8D52-433B50F279F8}"/>
              </a:ext>
            </a:extLst>
          </p:cNvPr>
          <p:cNvGrpSpPr>
            <a:grpSpLocks/>
          </p:cNvGrpSpPr>
          <p:nvPr/>
        </p:nvGrpSpPr>
        <p:grpSpPr bwMode="auto">
          <a:xfrm>
            <a:off x="7380702" y="4061722"/>
            <a:ext cx="781050" cy="681037"/>
            <a:chOff x="-44" y="1473"/>
            <a:chExt cx="981" cy="1105"/>
          </a:xfrm>
        </p:grpSpPr>
        <p:pic>
          <p:nvPicPr>
            <p:cNvPr id="41" name="Picture 56" descr="desktop_computer_stylized_medium">
              <a:extLst>
                <a:ext uri="{FF2B5EF4-FFF2-40B4-BE49-F238E27FC236}">
                  <a16:creationId xmlns="" xmlns:a16="http://schemas.microsoft.com/office/drawing/2014/main" id="{AD5B23A8-9028-7946-A69F-6108F8C1F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57">
              <a:extLst>
                <a:ext uri="{FF2B5EF4-FFF2-40B4-BE49-F238E27FC236}">
                  <a16:creationId xmlns="" xmlns:a16="http://schemas.microsoft.com/office/drawing/2014/main" id="{7F6A05D1-B834-4E4F-A5F1-659DEF211B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" name="Group 58">
            <a:extLst>
              <a:ext uri="{FF2B5EF4-FFF2-40B4-BE49-F238E27FC236}">
                <a16:creationId xmlns="" xmlns:a16="http://schemas.microsoft.com/office/drawing/2014/main" id="{188477DB-D708-704E-BA08-92555FFAD3B4}"/>
              </a:ext>
            </a:extLst>
          </p:cNvPr>
          <p:cNvGrpSpPr>
            <a:grpSpLocks/>
          </p:cNvGrpSpPr>
          <p:nvPr/>
        </p:nvGrpSpPr>
        <p:grpSpPr bwMode="auto">
          <a:xfrm>
            <a:off x="7672802" y="3456884"/>
            <a:ext cx="781050" cy="681038"/>
            <a:chOff x="-44" y="1473"/>
            <a:chExt cx="981" cy="1105"/>
          </a:xfrm>
        </p:grpSpPr>
        <p:pic>
          <p:nvPicPr>
            <p:cNvPr id="44" name="Picture 59" descr="desktop_computer_stylized_medium">
              <a:extLst>
                <a:ext uri="{FF2B5EF4-FFF2-40B4-BE49-F238E27FC236}">
                  <a16:creationId xmlns="" xmlns:a16="http://schemas.microsoft.com/office/drawing/2014/main" id="{C2F8AA46-92BF-A546-B4A7-AE313733B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60">
              <a:extLst>
                <a:ext uri="{FF2B5EF4-FFF2-40B4-BE49-F238E27FC236}">
                  <a16:creationId xmlns="" xmlns:a16="http://schemas.microsoft.com/office/drawing/2014/main" id="{9065835A-60BC-BD49-825D-D0AFA11391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6" name="Group 61">
            <a:extLst>
              <a:ext uri="{FF2B5EF4-FFF2-40B4-BE49-F238E27FC236}">
                <a16:creationId xmlns="" xmlns:a16="http://schemas.microsoft.com/office/drawing/2014/main" id="{52722999-8FB6-144D-9185-CA88A310212E}"/>
              </a:ext>
            </a:extLst>
          </p:cNvPr>
          <p:cNvGrpSpPr>
            <a:grpSpLocks/>
          </p:cNvGrpSpPr>
          <p:nvPr/>
        </p:nvGrpSpPr>
        <p:grpSpPr bwMode="auto">
          <a:xfrm>
            <a:off x="7953789" y="2842522"/>
            <a:ext cx="781050" cy="681037"/>
            <a:chOff x="-44" y="1473"/>
            <a:chExt cx="981" cy="1105"/>
          </a:xfrm>
        </p:grpSpPr>
        <p:pic>
          <p:nvPicPr>
            <p:cNvPr id="47" name="Picture 62" descr="desktop_computer_stylized_medium">
              <a:extLst>
                <a:ext uri="{FF2B5EF4-FFF2-40B4-BE49-F238E27FC236}">
                  <a16:creationId xmlns="" xmlns:a16="http://schemas.microsoft.com/office/drawing/2014/main" id="{9A60243E-B953-C143-941F-989137B34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3">
              <a:extLst>
                <a:ext uri="{FF2B5EF4-FFF2-40B4-BE49-F238E27FC236}">
                  <a16:creationId xmlns="" xmlns:a16="http://schemas.microsoft.com/office/drawing/2014/main" id="{F9F8C73E-59BC-D44F-819C-84F05543B2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" name="Group 64">
            <a:extLst>
              <a:ext uri="{FF2B5EF4-FFF2-40B4-BE49-F238E27FC236}">
                <a16:creationId xmlns="" xmlns:a16="http://schemas.microsoft.com/office/drawing/2014/main" id="{F6093AD7-1BBF-0741-A28D-954BF1EE75A9}"/>
              </a:ext>
            </a:extLst>
          </p:cNvPr>
          <p:cNvGrpSpPr>
            <a:grpSpLocks/>
          </p:cNvGrpSpPr>
          <p:nvPr/>
        </p:nvGrpSpPr>
        <p:grpSpPr bwMode="auto">
          <a:xfrm>
            <a:off x="8255414" y="2261497"/>
            <a:ext cx="781050" cy="681037"/>
            <a:chOff x="-44" y="1473"/>
            <a:chExt cx="981" cy="1105"/>
          </a:xfrm>
        </p:grpSpPr>
        <p:pic>
          <p:nvPicPr>
            <p:cNvPr id="50" name="Picture 65" descr="desktop_computer_stylized_medium">
              <a:extLst>
                <a:ext uri="{FF2B5EF4-FFF2-40B4-BE49-F238E27FC236}">
                  <a16:creationId xmlns="" xmlns:a16="http://schemas.microsoft.com/office/drawing/2014/main" id="{C75E769A-797A-AD45-9E53-778E5328D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66">
              <a:extLst>
                <a:ext uri="{FF2B5EF4-FFF2-40B4-BE49-F238E27FC236}">
                  <a16:creationId xmlns="" xmlns:a16="http://schemas.microsoft.com/office/drawing/2014/main" id="{F31ED49C-06C8-664E-A401-F2F8FC75AC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2" name="Group 67">
            <a:extLst>
              <a:ext uri="{FF2B5EF4-FFF2-40B4-BE49-F238E27FC236}">
                <a16:creationId xmlns="" xmlns:a16="http://schemas.microsoft.com/office/drawing/2014/main" id="{289CD935-911A-2049-99E7-9636A57AD1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2688" y="2507559"/>
            <a:ext cx="781050" cy="681038"/>
            <a:chOff x="-44" y="1473"/>
            <a:chExt cx="981" cy="1105"/>
          </a:xfrm>
        </p:grpSpPr>
        <p:pic>
          <p:nvPicPr>
            <p:cNvPr id="53" name="Picture 68" descr="desktop_computer_stylized_medium">
              <a:extLst>
                <a:ext uri="{FF2B5EF4-FFF2-40B4-BE49-F238E27FC236}">
                  <a16:creationId xmlns="" xmlns:a16="http://schemas.microsoft.com/office/drawing/2014/main" id="{35A608C8-F6A3-CE45-8D68-148C52325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69">
              <a:extLst>
                <a:ext uri="{FF2B5EF4-FFF2-40B4-BE49-F238E27FC236}">
                  <a16:creationId xmlns="" xmlns:a16="http://schemas.microsoft.com/office/drawing/2014/main" id="{0AFF8366-6773-E840-A98C-F53B7E6143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" name="Rectangle 3">
            <a:extLst>
              <a:ext uri="{FF2B5EF4-FFF2-40B4-BE49-F238E27FC236}">
                <a16:creationId xmlns="" xmlns:a16="http://schemas.microsoft.com/office/drawing/2014/main" id="{8CE0F95B-BCD3-FD4A-826E-885CC3FD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22400"/>
            <a:ext cx="54864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polling:</a:t>
            </a:r>
            <a:r>
              <a:rPr lang="en-US" sz="3200" b="1" kern="0" dirty="0">
                <a:solidFill>
                  <a:srgbClr val="C00000"/>
                </a:solidFill>
                <a:cs typeface="+mn-cs"/>
              </a:rPr>
              <a:t> </a:t>
            </a:r>
            <a:endParaRPr lang="en-US" sz="3200" kern="0" dirty="0">
              <a:solidFill>
                <a:srgbClr val="C00000"/>
              </a:solidFill>
              <a:cs typeface="+mn-cs"/>
            </a:endParaRPr>
          </a:p>
          <a:p>
            <a:pPr marL="279400" indent="-228600">
              <a:defRPr/>
            </a:pPr>
            <a:r>
              <a:rPr lang="en-US" kern="0" dirty="0">
                <a:cs typeface="+mn-cs"/>
              </a:rPr>
              <a:t>master node “invites” other nodes to transmit in turn</a:t>
            </a:r>
          </a:p>
          <a:p>
            <a:pPr marL="279400" indent="-228600">
              <a:defRPr/>
            </a:pPr>
            <a:r>
              <a:rPr lang="en-US" kern="0" dirty="0">
                <a:cs typeface="+mn-cs"/>
              </a:rPr>
              <a:t>typically used with “dumb” devices</a:t>
            </a:r>
          </a:p>
          <a:p>
            <a:pPr marL="279400" indent="-228600">
              <a:defRPr/>
            </a:pPr>
            <a:r>
              <a:rPr lang="en-US" kern="0" dirty="0"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sz="2800" kern="0" dirty="0"/>
              <a:t>polling overhead </a:t>
            </a:r>
          </a:p>
          <a:p>
            <a:pPr lvl="1">
              <a:defRPr/>
            </a:pPr>
            <a:r>
              <a:rPr lang="en-US" sz="2800" kern="0" dirty="0"/>
              <a:t>latency</a:t>
            </a:r>
          </a:p>
          <a:p>
            <a:pPr lvl="1">
              <a:defRPr/>
            </a:pPr>
            <a:r>
              <a:rPr lang="en-US" sz="2800" kern="0" dirty="0"/>
              <a:t>single point of failure (master)</a:t>
            </a:r>
          </a:p>
        </p:txBody>
      </p:sp>
      <p:sp>
        <p:nvSpPr>
          <p:cNvPr id="57" name="Line 25">
            <a:extLst>
              <a:ext uri="{FF2B5EF4-FFF2-40B4-BE49-F238E27FC236}">
                <a16:creationId xmlns="" xmlns:a16="http://schemas.microsoft.com/office/drawing/2014/main" id="{60DD75F2-9C28-4F4A-A443-C13B58CBB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9464" y="2675834"/>
            <a:ext cx="25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" name="Text Box 40">
            <a:extLst>
              <a:ext uri="{FF2B5EF4-FFF2-40B4-BE49-F238E27FC236}">
                <a16:creationId xmlns="" xmlns:a16="http://schemas.microsoft.com/office/drawing/2014/main" id="{FC29DBC1-B823-7945-9F89-5B7142960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1237" y="3129859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0" dirty="0">
                <a:solidFill>
                  <a:srgbClr val="000000"/>
                </a:solidFill>
                <a:latin typeface="Arial" charset="0"/>
              </a:rPr>
              <a:t>master</a:t>
            </a:r>
          </a:p>
        </p:txBody>
      </p:sp>
      <p:sp>
        <p:nvSpPr>
          <p:cNvPr id="63" name="Text Box 41">
            <a:extLst>
              <a:ext uri="{FF2B5EF4-FFF2-40B4-BE49-F238E27FC236}">
                <a16:creationId xmlns="" xmlns:a16="http://schemas.microsoft.com/office/drawing/2014/main" id="{869514AF-D631-4E46-9113-AC5D4A63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789" y="4715772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0" dirty="0">
                <a:solidFill>
                  <a:srgbClr val="000000"/>
                </a:solidFill>
                <a:latin typeface="Arial" charset="0"/>
              </a:rPr>
              <a:t>slaves</a:t>
            </a:r>
          </a:p>
        </p:txBody>
      </p:sp>
      <p:grpSp>
        <p:nvGrpSpPr>
          <p:cNvPr id="64" name="Group 44">
            <a:extLst>
              <a:ext uri="{FF2B5EF4-FFF2-40B4-BE49-F238E27FC236}">
                <a16:creationId xmlns="" xmlns:a16="http://schemas.microsoft.com/office/drawing/2014/main" id="{FE26AEED-6E71-8E40-930D-84DD30E921C6}"/>
              </a:ext>
            </a:extLst>
          </p:cNvPr>
          <p:cNvGrpSpPr>
            <a:grpSpLocks/>
          </p:cNvGrpSpPr>
          <p:nvPr/>
        </p:nvGrpSpPr>
        <p:grpSpPr bwMode="auto">
          <a:xfrm>
            <a:off x="9804814" y="2544072"/>
            <a:ext cx="560388" cy="336550"/>
            <a:chOff x="4212" y="2864"/>
            <a:chExt cx="353" cy="212"/>
          </a:xfrm>
        </p:grpSpPr>
        <p:sp>
          <p:nvSpPr>
            <p:cNvPr id="65" name="Rectangle 42">
              <a:extLst>
                <a:ext uri="{FF2B5EF4-FFF2-40B4-BE49-F238E27FC236}">
                  <a16:creationId xmlns="" xmlns:a16="http://schemas.microsoft.com/office/drawing/2014/main" id="{F8D43025-2512-314A-A510-1F4FB06B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43">
              <a:extLst>
                <a:ext uri="{FF2B5EF4-FFF2-40B4-BE49-F238E27FC236}">
                  <a16:creationId xmlns="" xmlns:a16="http://schemas.microsoft.com/office/drawing/2014/main" id="{4C05FF3D-8B8E-004C-994F-0F93A71E4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poll</a:t>
              </a:r>
            </a:p>
          </p:txBody>
        </p:sp>
      </p:grpSp>
      <p:grpSp>
        <p:nvGrpSpPr>
          <p:cNvPr id="67" name="Group 48">
            <a:extLst>
              <a:ext uri="{FF2B5EF4-FFF2-40B4-BE49-F238E27FC236}">
                <a16:creationId xmlns="" xmlns:a16="http://schemas.microsoft.com/office/drawing/2014/main" id="{FBABE685-758D-8542-8F8A-B860741BB12D}"/>
              </a:ext>
            </a:extLst>
          </p:cNvPr>
          <p:cNvGrpSpPr>
            <a:grpSpLocks/>
          </p:cNvGrpSpPr>
          <p:nvPr/>
        </p:nvGrpSpPr>
        <p:grpSpPr bwMode="auto">
          <a:xfrm>
            <a:off x="7853777" y="3466409"/>
            <a:ext cx="595312" cy="336550"/>
            <a:chOff x="4415" y="2364"/>
            <a:chExt cx="375" cy="212"/>
          </a:xfrm>
        </p:grpSpPr>
        <p:sp>
          <p:nvSpPr>
            <p:cNvPr id="68" name="Rectangle 46">
              <a:extLst>
                <a:ext uri="{FF2B5EF4-FFF2-40B4-BE49-F238E27FC236}">
                  <a16:creationId xmlns="" xmlns:a16="http://schemas.microsoft.com/office/drawing/2014/main" id="{BC4AD792-1ADD-6C44-BAB4-C92901F5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Text Box 47">
              <a:extLst>
                <a:ext uri="{FF2B5EF4-FFF2-40B4-BE49-F238E27FC236}">
                  <a16:creationId xmlns="" xmlns:a16="http://schemas.microsoft.com/office/drawing/2014/main" id="{1F65274E-CD85-AC43-BFD4-1FA46A64C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</a:p>
          </p:txBody>
        </p:sp>
      </p:grpSp>
      <p:grpSp>
        <p:nvGrpSpPr>
          <p:cNvPr id="70" name="Group 49">
            <a:extLst>
              <a:ext uri="{FF2B5EF4-FFF2-40B4-BE49-F238E27FC236}">
                <a16:creationId xmlns="" xmlns:a16="http://schemas.microsoft.com/office/drawing/2014/main" id="{2EDB6C70-4A25-4D44-B1FD-20768EAD1E7B}"/>
              </a:ext>
            </a:extLst>
          </p:cNvPr>
          <p:cNvGrpSpPr>
            <a:grpSpLocks/>
          </p:cNvGrpSpPr>
          <p:nvPr/>
        </p:nvGrpSpPr>
        <p:grpSpPr bwMode="auto">
          <a:xfrm>
            <a:off x="8360189" y="2348809"/>
            <a:ext cx="595313" cy="336550"/>
            <a:chOff x="4415" y="2364"/>
            <a:chExt cx="375" cy="212"/>
          </a:xfrm>
        </p:grpSpPr>
        <p:sp>
          <p:nvSpPr>
            <p:cNvPr id="71" name="Rectangle 50">
              <a:extLst>
                <a:ext uri="{FF2B5EF4-FFF2-40B4-BE49-F238E27FC236}">
                  <a16:creationId xmlns="" xmlns:a16="http://schemas.microsoft.com/office/drawing/2014/main" id="{20480C82-EB8A-5240-8BAD-98AA24965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Text Box 51">
              <a:extLst>
                <a:ext uri="{FF2B5EF4-FFF2-40B4-BE49-F238E27FC236}">
                  <a16:creationId xmlns="" xmlns:a16="http://schemas.microsoft.com/office/drawing/2014/main" id="{D988106A-1869-B541-BA6D-CFB733C1B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83E6D07A-A0BF-C74B-BB2B-A59B972B318B}"/>
              </a:ext>
            </a:extLst>
          </p:cNvPr>
          <p:cNvCxnSpPr>
            <a:cxnSpLocks/>
          </p:cNvCxnSpPr>
          <p:nvPr/>
        </p:nvCxnSpPr>
        <p:spPr>
          <a:xfrm>
            <a:off x="9003957" y="3002692"/>
            <a:ext cx="1293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172BE971-AA12-664E-93FB-DBB1931433BD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8896147" y="2675835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7A478E79-5AC5-614B-8297-DD23BBE28695}"/>
              </a:ext>
            </a:extLst>
          </p:cNvPr>
          <p:cNvCxnSpPr>
            <a:cxnSpLocks/>
          </p:cNvCxnSpPr>
          <p:nvPr/>
        </p:nvCxnSpPr>
        <p:spPr>
          <a:xfrm flipV="1">
            <a:off x="8311979" y="2673178"/>
            <a:ext cx="848497" cy="1775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A69464FC-DF27-7B49-8A28-F58EF7D050CC}"/>
              </a:ext>
            </a:extLst>
          </p:cNvPr>
          <p:cNvCxnSpPr>
            <a:cxnSpLocks/>
          </p:cNvCxnSpPr>
          <p:nvPr/>
        </p:nvCxnSpPr>
        <p:spPr>
          <a:xfrm flipV="1">
            <a:off x="8607823" y="3240127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8C038B1A-EC48-DF49-BAF8-AAB10C7A0469}"/>
              </a:ext>
            </a:extLst>
          </p:cNvPr>
          <p:cNvCxnSpPr>
            <a:cxnSpLocks/>
          </p:cNvCxnSpPr>
          <p:nvPr/>
        </p:nvCxnSpPr>
        <p:spPr>
          <a:xfrm flipV="1">
            <a:off x="8327736" y="3862084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DD0EF837-C726-B14A-ACB8-A7DF9B1CD803}"/>
              </a:ext>
            </a:extLst>
          </p:cNvPr>
          <p:cNvCxnSpPr>
            <a:cxnSpLocks/>
          </p:cNvCxnSpPr>
          <p:nvPr/>
        </p:nvCxnSpPr>
        <p:spPr>
          <a:xfrm flipV="1">
            <a:off x="8051769" y="4446971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07 L -0.09192 0.0007 L -0.07812 -0.03426 L -0.15195 -0.0342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06119 -2.96296E-6 C 0.0582 0.00996 0.0552 0.02014 0.05234 0.0301 C 0.08268 0.0294 0.12057 0.03148 0.15117 0.03102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2 0.00116 L -0.05351 0.00069 L -0.08984 0.14306 L -0.15338 0.14306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6706 -0.00185 L 0.10156 -0.13379 C 0.13294 -0.13426 0.17982 -0.1331 0.21133 -0.13356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links, protocols</a:t>
            </a:r>
            <a:endParaRPr lang="en-US" sz="4400" dirty="0"/>
          </a:p>
        </p:txBody>
      </p:sp>
      <p:sp>
        <p:nvSpPr>
          <p:cNvPr id="470" name="Rectangle 3">
            <a:extLst>
              <a:ext uri="{FF2B5EF4-FFF2-40B4-BE49-F238E27FC236}">
                <a16:creationId xmlns="" xmlns:a16="http://schemas.microsoft.com/office/drawing/2014/main" id="{A4DB250C-FCF5-CC4D-B049-42D6C0DD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694" y="1096411"/>
            <a:ext cx="7772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cs typeface="+mn-cs"/>
              </a:rPr>
              <a:t>two types of “links</a:t>
            </a:r>
            <a:r>
              <a:rPr lang="en-US" altLang="ja-JP" kern="0" dirty="0">
                <a:cs typeface="+mn-cs"/>
              </a:rPr>
              <a:t>”</a:t>
            </a:r>
            <a:r>
              <a:rPr lang="en-US" kern="0" dirty="0">
                <a:cs typeface="+mn-cs"/>
              </a:rPr>
              <a:t>:</a:t>
            </a:r>
          </a:p>
          <a:p>
            <a:pPr>
              <a:defRPr/>
            </a:pPr>
            <a:r>
              <a:rPr lang="en-US" kern="0" dirty="0">
                <a:cs typeface="+mn-cs"/>
              </a:rPr>
              <a:t>point-to-point</a:t>
            </a:r>
          </a:p>
          <a:p>
            <a:pPr lvl="1">
              <a:defRPr/>
            </a:pPr>
            <a:r>
              <a:rPr lang="en-US" sz="2000" kern="0" dirty="0"/>
              <a:t>point-to-point link between Ethernet switch, host</a:t>
            </a:r>
          </a:p>
          <a:p>
            <a:pPr lvl="1">
              <a:defRPr/>
            </a:pPr>
            <a:r>
              <a:rPr lang="en-US" sz="2000" kern="0" dirty="0"/>
              <a:t>PPP for dial-up access</a:t>
            </a:r>
          </a:p>
          <a:p>
            <a:pPr>
              <a:defRPr/>
            </a:pPr>
            <a:r>
              <a:rPr lang="en-US" kern="0" dirty="0">
                <a:solidFill>
                  <a:srgbClr val="C00000"/>
                </a:solidFill>
                <a:cs typeface="+mn-cs"/>
              </a:rPr>
              <a:t>broadcast (shared wire or medium)</a:t>
            </a:r>
          </a:p>
          <a:p>
            <a:pPr lvl="1">
              <a:defRPr/>
            </a:pPr>
            <a:r>
              <a:rPr lang="en-US" sz="2000" kern="0" dirty="0"/>
              <a:t>old-fashioned Ethernet</a:t>
            </a:r>
          </a:p>
          <a:p>
            <a:pPr lvl="1">
              <a:defRPr/>
            </a:pPr>
            <a:r>
              <a:rPr lang="en-US" sz="2000" kern="0" dirty="0"/>
              <a:t>upstream HFC in cable-based access network</a:t>
            </a:r>
          </a:p>
          <a:p>
            <a:pPr lvl="1">
              <a:defRPr/>
            </a:pPr>
            <a:r>
              <a:rPr lang="en-US" sz="2000" kern="0" dirty="0"/>
              <a:t>802.11 wireless LAN, 4G/4G. satellite</a:t>
            </a:r>
            <a:endParaRPr lang="en-US" kern="0" dirty="0"/>
          </a:p>
          <a:p>
            <a:pPr>
              <a:defRPr/>
            </a:pPr>
            <a:endParaRPr lang="en-US" kern="0" dirty="0">
              <a:latin typeface="Gill Sans MT" charset="0"/>
              <a:cs typeface="+mn-cs"/>
            </a:endParaRPr>
          </a:p>
        </p:txBody>
      </p:sp>
      <p:sp>
        <p:nvSpPr>
          <p:cNvPr id="471" name="Text Box 5">
            <a:extLst>
              <a:ext uri="{FF2B5EF4-FFF2-40B4-BE49-F238E27FC236}">
                <a16:creationId xmlns="" xmlns:a16="http://schemas.microsoft.com/office/drawing/2014/main" id="{2134EC04-C5E3-F242-90E6-F19A88A1D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750" y="5747371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wire (e.g., 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cabled Ethernet)</a:t>
            </a:r>
          </a:p>
        </p:txBody>
      </p:sp>
      <p:sp>
        <p:nvSpPr>
          <p:cNvPr id="472" name="Text Box 6">
            <a:extLst>
              <a:ext uri="{FF2B5EF4-FFF2-40B4-BE49-F238E27FC236}">
                <a16:creationId xmlns="" xmlns:a16="http://schemas.microsoft.com/office/drawing/2014/main" id="{CEE26344-B09B-5B4B-A47E-E5082743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386" y="5842275"/>
            <a:ext cx="1696298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</a:t>
            </a:r>
            <a:r>
              <a:rPr lang="en-US" sz="1400" i="0" dirty="0" err="1">
                <a:solidFill>
                  <a:srgbClr val="000000"/>
                </a:solidFill>
                <a:latin typeface="Arial" charset="0"/>
              </a:rPr>
              <a:t>WiFi</a:t>
            </a:r>
            <a:endParaRPr lang="en-US" sz="1400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3" name="Text Box 7">
            <a:extLst>
              <a:ext uri="{FF2B5EF4-FFF2-40B4-BE49-F238E27FC236}">
                <a16:creationId xmlns="" xmlns:a16="http://schemas.microsoft.com/office/drawing/2014/main" id="{06CF1C6B-422C-1444-877E-6282ED97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657" y="5847044"/>
            <a:ext cx="1935146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satellite </a:t>
            </a:r>
          </a:p>
        </p:txBody>
      </p:sp>
      <p:sp>
        <p:nvSpPr>
          <p:cNvPr id="474" name="Text Box 8">
            <a:extLst>
              <a:ext uri="{FF2B5EF4-FFF2-40B4-BE49-F238E27FC236}">
                <a16:creationId xmlns="" xmlns:a16="http://schemas.microsoft.com/office/drawing/2014/main" id="{3F461FAF-2D2F-B54F-9957-BE72E13B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810" y="5780226"/>
            <a:ext cx="2666586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humans at a cocktail party 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(shared air, acoustical)</a:t>
            </a:r>
          </a:p>
        </p:txBody>
      </p:sp>
      <p:sp>
        <p:nvSpPr>
          <p:cNvPr id="475" name="Line 173">
            <a:extLst>
              <a:ext uri="{FF2B5EF4-FFF2-40B4-BE49-F238E27FC236}">
                <a16:creationId xmlns="" xmlns:a16="http://schemas.microsoft.com/office/drawing/2014/main" id="{3F306567-9F2F-4149-9D30-2173B4370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2938" y="4575796"/>
            <a:ext cx="466725" cy="890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6" name="Line 174">
            <a:extLst>
              <a:ext uri="{FF2B5EF4-FFF2-40B4-BE49-F238E27FC236}">
                <a16:creationId xmlns="" xmlns:a16="http://schemas.microsoft.com/office/drawing/2014/main" id="{7FB886E9-9D2D-B64D-87A8-FC07C88CC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5475" y="5047283"/>
            <a:ext cx="2428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7" name="Line 175">
            <a:extLst>
              <a:ext uri="{FF2B5EF4-FFF2-40B4-BE49-F238E27FC236}">
                <a16:creationId xmlns="" xmlns:a16="http://schemas.microsoft.com/office/drawing/2014/main" id="{197F6785-17A4-034A-979B-B8B5BA4F8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538" y="5383833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8" name="Line 176">
            <a:extLst>
              <a:ext uri="{FF2B5EF4-FFF2-40B4-BE49-F238E27FC236}">
                <a16:creationId xmlns="" xmlns:a16="http://schemas.microsoft.com/office/drawing/2014/main" id="{70DDD911-DBF3-7F4F-BF66-8853AA4181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5038" y="4907583"/>
            <a:ext cx="17780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9" name="Group 382">
            <a:extLst>
              <a:ext uri="{FF2B5EF4-FFF2-40B4-BE49-F238E27FC236}">
                <a16:creationId xmlns="" xmlns:a16="http://schemas.microsoft.com/office/drawing/2014/main" id="{444C4E2A-E876-FA42-B00E-F2550AD7EDC3}"/>
              </a:ext>
            </a:extLst>
          </p:cNvPr>
          <p:cNvGrpSpPr>
            <a:grpSpLocks/>
          </p:cNvGrpSpPr>
          <p:nvPr/>
        </p:nvGrpSpPr>
        <p:grpSpPr bwMode="auto">
          <a:xfrm>
            <a:off x="7127673" y="5455340"/>
            <a:ext cx="288925" cy="220663"/>
            <a:chOff x="2274" y="2821"/>
            <a:chExt cx="215" cy="238"/>
          </a:xfrm>
        </p:grpSpPr>
        <p:sp>
          <p:nvSpPr>
            <p:cNvPr id="480" name="Freeform 383">
              <a:extLst>
                <a:ext uri="{FF2B5EF4-FFF2-40B4-BE49-F238E27FC236}">
                  <a16:creationId xmlns="" xmlns:a16="http://schemas.microsoft.com/office/drawing/2014/main" id="{BDDB8C29-61C8-B44A-A0C9-80B160DD0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1" name="Line 384">
              <a:extLst>
                <a:ext uri="{FF2B5EF4-FFF2-40B4-BE49-F238E27FC236}">
                  <a16:creationId xmlns="" xmlns:a16="http://schemas.microsoft.com/office/drawing/2014/main" id="{8F4AE323-F3F4-E14E-B478-2730ECFD5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2" name="Freeform 385">
              <a:extLst>
                <a:ext uri="{FF2B5EF4-FFF2-40B4-BE49-F238E27FC236}">
                  <a16:creationId xmlns="" xmlns:a16="http://schemas.microsoft.com/office/drawing/2014/main" id="{41C8AF46-22BA-2346-AD20-B0D2DA936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3" name="Line 386">
              <a:extLst>
                <a:ext uri="{FF2B5EF4-FFF2-40B4-BE49-F238E27FC236}">
                  <a16:creationId xmlns="" xmlns:a16="http://schemas.microsoft.com/office/drawing/2014/main" id="{FF499369-05D1-BD40-A15C-F1F4775FF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4" name="Freeform 387">
              <a:extLst>
                <a:ext uri="{FF2B5EF4-FFF2-40B4-BE49-F238E27FC236}">
                  <a16:creationId xmlns="" xmlns:a16="http://schemas.microsoft.com/office/drawing/2014/main" id="{FF57B98D-A160-3344-BA6D-DBC150EED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5" name="Line 388">
              <a:extLst>
                <a:ext uri="{FF2B5EF4-FFF2-40B4-BE49-F238E27FC236}">
                  <a16:creationId xmlns="" xmlns:a16="http://schemas.microsoft.com/office/drawing/2014/main" id="{0700E589-A21D-F84B-8C68-40D1B51EE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6" name="Freeform 389">
              <a:extLst>
                <a:ext uri="{FF2B5EF4-FFF2-40B4-BE49-F238E27FC236}">
                  <a16:creationId xmlns="" xmlns:a16="http://schemas.microsoft.com/office/drawing/2014/main" id="{75397DE6-7C44-4F44-9365-9A1D35474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7" name="Freeform 390">
              <a:extLst>
                <a:ext uri="{FF2B5EF4-FFF2-40B4-BE49-F238E27FC236}">
                  <a16:creationId xmlns="" xmlns:a16="http://schemas.microsoft.com/office/drawing/2014/main" id="{368EB1B3-47F7-2447-B958-2BCE0F178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8" name="Rectangle 391">
              <a:extLst>
                <a:ext uri="{FF2B5EF4-FFF2-40B4-BE49-F238E27FC236}">
                  <a16:creationId xmlns="" xmlns:a16="http://schemas.microsoft.com/office/drawing/2014/main" id="{C14D26ED-4841-3E46-BF7A-83D8D95E9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9" name="Freeform 392">
              <a:extLst>
                <a:ext uri="{FF2B5EF4-FFF2-40B4-BE49-F238E27FC236}">
                  <a16:creationId xmlns="" xmlns:a16="http://schemas.microsoft.com/office/drawing/2014/main" id="{F7380919-6949-F94F-8330-C7FD85D06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0" name="Line 393">
              <a:extLst>
                <a:ext uri="{FF2B5EF4-FFF2-40B4-BE49-F238E27FC236}">
                  <a16:creationId xmlns="" xmlns:a16="http://schemas.microsoft.com/office/drawing/2014/main" id="{572E4DD5-2700-084B-A313-B26B6D4CD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1" name="Line 394">
              <a:extLst>
                <a:ext uri="{FF2B5EF4-FFF2-40B4-BE49-F238E27FC236}">
                  <a16:creationId xmlns="" xmlns:a16="http://schemas.microsoft.com/office/drawing/2014/main" id="{AA53B8C5-637F-3A4F-90EA-F02C41B17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Line 395">
              <a:extLst>
                <a:ext uri="{FF2B5EF4-FFF2-40B4-BE49-F238E27FC236}">
                  <a16:creationId xmlns="" xmlns:a16="http://schemas.microsoft.com/office/drawing/2014/main" id="{9441D979-2998-2648-980D-EA524FE9B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Freeform 396">
              <a:extLst>
                <a:ext uri="{FF2B5EF4-FFF2-40B4-BE49-F238E27FC236}">
                  <a16:creationId xmlns="" xmlns:a16="http://schemas.microsoft.com/office/drawing/2014/main" id="{7F4AFBF0-B087-2B49-B22A-242928895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4" name="Group 398">
            <a:extLst>
              <a:ext uri="{FF2B5EF4-FFF2-40B4-BE49-F238E27FC236}">
                <a16:creationId xmlns="" xmlns:a16="http://schemas.microsoft.com/office/drawing/2014/main" id="{BBD74A9D-6F6D-8246-9DE8-B4C2AB33096F}"/>
              </a:ext>
            </a:extLst>
          </p:cNvPr>
          <p:cNvGrpSpPr>
            <a:grpSpLocks/>
          </p:cNvGrpSpPr>
          <p:nvPr/>
        </p:nvGrpSpPr>
        <p:grpSpPr bwMode="auto">
          <a:xfrm>
            <a:off x="7634085" y="5436290"/>
            <a:ext cx="223838" cy="254000"/>
            <a:chOff x="2274" y="2821"/>
            <a:chExt cx="215" cy="238"/>
          </a:xfrm>
        </p:grpSpPr>
        <p:sp>
          <p:nvSpPr>
            <p:cNvPr id="495" name="Freeform 399">
              <a:extLst>
                <a:ext uri="{FF2B5EF4-FFF2-40B4-BE49-F238E27FC236}">
                  <a16:creationId xmlns="" xmlns:a16="http://schemas.microsoft.com/office/drawing/2014/main" id="{12E023A5-7FBF-5C48-B02C-B779949091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6" name="Line 400">
              <a:extLst>
                <a:ext uri="{FF2B5EF4-FFF2-40B4-BE49-F238E27FC236}">
                  <a16:creationId xmlns="" xmlns:a16="http://schemas.microsoft.com/office/drawing/2014/main" id="{22601291-2593-D546-BEC9-0877AF59F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7" name="Freeform 401">
              <a:extLst>
                <a:ext uri="{FF2B5EF4-FFF2-40B4-BE49-F238E27FC236}">
                  <a16:creationId xmlns="" xmlns:a16="http://schemas.microsoft.com/office/drawing/2014/main" id="{71ACC171-BB81-7641-9ACA-D8DDAF220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8" name="Line 402">
              <a:extLst>
                <a:ext uri="{FF2B5EF4-FFF2-40B4-BE49-F238E27FC236}">
                  <a16:creationId xmlns="" xmlns:a16="http://schemas.microsoft.com/office/drawing/2014/main" id="{AF45D7DA-B67F-DC46-BF98-1EF5C1B0E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9" name="Freeform 403">
              <a:extLst>
                <a:ext uri="{FF2B5EF4-FFF2-40B4-BE49-F238E27FC236}">
                  <a16:creationId xmlns="" xmlns:a16="http://schemas.microsoft.com/office/drawing/2014/main" id="{ABE18084-E411-0446-A052-86BB1FD39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0" name="Line 404">
              <a:extLst>
                <a:ext uri="{FF2B5EF4-FFF2-40B4-BE49-F238E27FC236}">
                  <a16:creationId xmlns="" xmlns:a16="http://schemas.microsoft.com/office/drawing/2014/main" id="{AAFB5D72-E469-954F-B6D8-5737C3999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1" name="Freeform 405">
              <a:extLst>
                <a:ext uri="{FF2B5EF4-FFF2-40B4-BE49-F238E27FC236}">
                  <a16:creationId xmlns="" xmlns:a16="http://schemas.microsoft.com/office/drawing/2014/main" id="{6FA32C76-7534-3A4B-837A-FC8A46B91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2" name="Freeform 406">
              <a:extLst>
                <a:ext uri="{FF2B5EF4-FFF2-40B4-BE49-F238E27FC236}">
                  <a16:creationId xmlns="" xmlns:a16="http://schemas.microsoft.com/office/drawing/2014/main" id="{C264D84A-28A9-B04F-867C-C194EF3C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3" name="Rectangle 407">
              <a:extLst>
                <a:ext uri="{FF2B5EF4-FFF2-40B4-BE49-F238E27FC236}">
                  <a16:creationId xmlns="" xmlns:a16="http://schemas.microsoft.com/office/drawing/2014/main" id="{E212E0B0-8257-BE48-B090-B257D29E6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4" name="Freeform 408">
              <a:extLst>
                <a:ext uri="{FF2B5EF4-FFF2-40B4-BE49-F238E27FC236}">
                  <a16:creationId xmlns="" xmlns:a16="http://schemas.microsoft.com/office/drawing/2014/main" id="{F4CB953E-50B8-1940-AF9A-28E1B0DB1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5" name="Line 409">
              <a:extLst>
                <a:ext uri="{FF2B5EF4-FFF2-40B4-BE49-F238E27FC236}">
                  <a16:creationId xmlns="" xmlns:a16="http://schemas.microsoft.com/office/drawing/2014/main" id="{18E09DFC-F4BB-424E-BFFD-3B3068580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6" name="Line 410">
              <a:extLst>
                <a:ext uri="{FF2B5EF4-FFF2-40B4-BE49-F238E27FC236}">
                  <a16:creationId xmlns="" xmlns:a16="http://schemas.microsoft.com/office/drawing/2014/main" id="{17E6715E-7466-E44B-8DAE-05A382E0F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Line 411">
              <a:extLst>
                <a:ext uri="{FF2B5EF4-FFF2-40B4-BE49-F238E27FC236}">
                  <a16:creationId xmlns="" xmlns:a16="http://schemas.microsoft.com/office/drawing/2014/main" id="{6EF7AAC8-C8C7-2B48-B5DD-DB69FB889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Freeform 412">
              <a:extLst>
                <a:ext uri="{FF2B5EF4-FFF2-40B4-BE49-F238E27FC236}">
                  <a16:creationId xmlns="" xmlns:a16="http://schemas.microsoft.com/office/drawing/2014/main" id="{30D8703F-1419-2B46-8305-471C24034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09" name="Group 413">
            <a:extLst>
              <a:ext uri="{FF2B5EF4-FFF2-40B4-BE49-F238E27FC236}">
                <a16:creationId xmlns="" xmlns:a16="http://schemas.microsoft.com/office/drawing/2014/main" id="{975F8A05-A054-D847-8C71-D0CD3F80A61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13498" y="5464865"/>
            <a:ext cx="298450" cy="211138"/>
            <a:chOff x="2274" y="2821"/>
            <a:chExt cx="215" cy="238"/>
          </a:xfrm>
        </p:grpSpPr>
        <p:sp>
          <p:nvSpPr>
            <p:cNvPr id="510" name="Freeform 414">
              <a:extLst>
                <a:ext uri="{FF2B5EF4-FFF2-40B4-BE49-F238E27FC236}">
                  <a16:creationId xmlns="" xmlns:a16="http://schemas.microsoft.com/office/drawing/2014/main" id="{BF3BC4D9-EEFB-504A-8010-E2B584D84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1" name="Line 415">
              <a:extLst>
                <a:ext uri="{FF2B5EF4-FFF2-40B4-BE49-F238E27FC236}">
                  <a16:creationId xmlns="" xmlns:a16="http://schemas.microsoft.com/office/drawing/2014/main" id="{60D51E27-CB41-8943-9955-66D7BCB05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2" name="Freeform 416">
              <a:extLst>
                <a:ext uri="{FF2B5EF4-FFF2-40B4-BE49-F238E27FC236}">
                  <a16:creationId xmlns="" xmlns:a16="http://schemas.microsoft.com/office/drawing/2014/main" id="{97A26554-12E7-C14C-B87F-877AFF035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3" name="Line 417">
              <a:extLst>
                <a:ext uri="{FF2B5EF4-FFF2-40B4-BE49-F238E27FC236}">
                  <a16:creationId xmlns="" xmlns:a16="http://schemas.microsoft.com/office/drawing/2014/main" id="{E1D2F44C-498F-F040-AF8C-AD2CCEE3E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4" name="Freeform 418">
              <a:extLst>
                <a:ext uri="{FF2B5EF4-FFF2-40B4-BE49-F238E27FC236}">
                  <a16:creationId xmlns="" xmlns:a16="http://schemas.microsoft.com/office/drawing/2014/main" id="{CFE3E224-390C-6D42-8B5E-795EC52B8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5" name="Line 419">
              <a:extLst>
                <a:ext uri="{FF2B5EF4-FFF2-40B4-BE49-F238E27FC236}">
                  <a16:creationId xmlns="" xmlns:a16="http://schemas.microsoft.com/office/drawing/2014/main" id="{36DADBEA-F35F-7B42-A84F-DBF4EB156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Freeform 420">
              <a:extLst>
                <a:ext uri="{FF2B5EF4-FFF2-40B4-BE49-F238E27FC236}">
                  <a16:creationId xmlns="" xmlns:a16="http://schemas.microsoft.com/office/drawing/2014/main" id="{2F7A56FF-DAA4-B548-A596-0AEEDA92B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421">
              <a:extLst>
                <a:ext uri="{FF2B5EF4-FFF2-40B4-BE49-F238E27FC236}">
                  <a16:creationId xmlns="" xmlns:a16="http://schemas.microsoft.com/office/drawing/2014/main" id="{F0E25BB6-8958-A14D-B0E2-4CBFDD9A0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Rectangle 422">
              <a:extLst>
                <a:ext uri="{FF2B5EF4-FFF2-40B4-BE49-F238E27FC236}">
                  <a16:creationId xmlns="" xmlns:a16="http://schemas.microsoft.com/office/drawing/2014/main" id="{6E5F60CA-37B8-7744-8FA8-264FA6D81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Freeform 423">
              <a:extLst>
                <a:ext uri="{FF2B5EF4-FFF2-40B4-BE49-F238E27FC236}">
                  <a16:creationId xmlns="" xmlns:a16="http://schemas.microsoft.com/office/drawing/2014/main" id="{014C1E9E-E6BE-7E45-964D-7DD435B6C8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0" name="Line 424">
              <a:extLst>
                <a:ext uri="{FF2B5EF4-FFF2-40B4-BE49-F238E27FC236}">
                  <a16:creationId xmlns="" xmlns:a16="http://schemas.microsoft.com/office/drawing/2014/main" id="{A474D7E3-FF03-1B44-8646-2B1564195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1" name="Line 425">
              <a:extLst>
                <a:ext uri="{FF2B5EF4-FFF2-40B4-BE49-F238E27FC236}">
                  <a16:creationId xmlns="" xmlns:a16="http://schemas.microsoft.com/office/drawing/2014/main" id="{E4858A5A-F8A5-7B46-9A2C-26E5DD4AD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2" name="Line 426">
              <a:extLst>
                <a:ext uri="{FF2B5EF4-FFF2-40B4-BE49-F238E27FC236}">
                  <a16:creationId xmlns="" xmlns:a16="http://schemas.microsoft.com/office/drawing/2014/main" id="{DFEE627D-046D-EC42-B1CB-52F73CDED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" name="Freeform 427">
              <a:extLst>
                <a:ext uri="{FF2B5EF4-FFF2-40B4-BE49-F238E27FC236}">
                  <a16:creationId xmlns="" xmlns:a16="http://schemas.microsoft.com/office/drawing/2014/main" id="{047A6D46-B266-B844-A8B4-8AAAA167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524" name="Picture 429" descr="MMj03957750000[1]">
            <a:extLst>
              <a:ext uri="{FF2B5EF4-FFF2-40B4-BE49-F238E27FC236}">
                <a16:creationId xmlns="" xmlns:a16="http://schemas.microsoft.com/office/drawing/2014/main" id="{B804968F-3592-094F-A8BF-179E7849E6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723" y="4742553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" name="Picture 432" descr="cocktail">
            <a:extLst>
              <a:ext uri="{FF2B5EF4-FFF2-40B4-BE49-F238E27FC236}">
                <a16:creationId xmlns="" xmlns:a16="http://schemas.microsoft.com/office/drawing/2014/main" id="{099A3239-42CC-704F-8979-71CDF0E27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05" y="4661590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6" name="Line 434">
            <a:extLst>
              <a:ext uri="{FF2B5EF4-FFF2-40B4-BE49-F238E27FC236}">
                <a16:creationId xmlns="" xmlns:a16="http://schemas.microsoft.com/office/drawing/2014/main" id="{13E4667A-1C98-C742-9515-44695E1E2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6450" y="468057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7" name="Line 435">
            <a:extLst>
              <a:ext uri="{FF2B5EF4-FFF2-40B4-BE49-F238E27FC236}">
                <a16:creationId xmlns="" xmlns:a16="http://schemas.microsoft.com/office/drawing/2014/main" id="{3AE8AA7B-1112-3E4B-9C21-6CE3F67CF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6450" y="468057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8" name="Line 436">
            <a:extLst>
              <a:ext uri="{FF2B5EF4-FFF2-40B4-BE49-F238E27FC236}">
                <a16:creationId xmlns="" xmlns:a16="http://schemas.microsoft.com/office/drawing/2014/main" id="{84E2754A-286E-2643-AF6C-06B6ED570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8188" y="5317158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29" name="Group 506">
            <a:extLst>
              <a:ext uri="{FF2B5EF4-FFF2-40B4-BE49-F238E27FC236}">
                <a16:creationId xmlns="" xmlns:a16="http://schemas.microsoft.com/office/drawing/2014/main" id="{B79DFA91-6DD1-6946-BCA6-B60B73F4E7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56200" y="5193333"/>
            <a:ext cx="501650" cy="512763"/>
            <a:chOff x="2839" y="3501"/>
            <a:chExt cx="755" cy="803"/>
          </a:xfrm>
        </p:grpSpPr>
        <p:pic>
          <p:nvPicPr>
            <p:cNvPr id="530" name="Picture 507" descr="desktop_computer_stylized_medium">
              <a:extLst>
                <a:ext uri="{FF2B5EF4-FFF2-40B4-BE49-F238E27FC236}">
                  <a16:creationId xmlns="" xmlns:a16="http://schemas.microsoft.com/office/drawing/2014/main" id="{B7D871EE-D530-A84C-85C8-4DC1EB0A9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1" name="Freeform 508">
              <a:extLst>
                <a:ext uri="{FF2B5EF4-FFF2-40B4-BE49-F238E27FC236}">
                  <a16:creationId xmlns="" xmlns:a16="http://schemas.microsoft.com/office/drawing/2014/main" id="{9D5575BC-5BD2-FE4A-9414-7BAB3B8D4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2" name="Group 621">
            <a:extLst>
              <a:ext uri="{FF2B5EF4-FFF2-40B4-BE49-F238E27FC236}">
                <a16:creationId xmlns="" xmlns:a16="http://schemas.microsoft.com/office/drawing/2014/main" id="{40F3795B-808E-A042-9598-E30744C17871}"/>
              </a:ext>
            </a:extLst>
          </p:cNvPr>
          <p:cNvGrpSpPr>
            <a:grpSpLocks/>
          </p:cNvGrpSpPr>
          <p:nvPr/>
        </p:nvGrpSpPr>
        <p:grpSpPr bwMode="auto">
          <a:xfrm>
            <a:off x="5370862" y="4385019"/>
            <a:ext cx="635000" cy="485775"/>
            <a:chOff x="3061" y="2530"/>
            <a:chExt cx="400" cy="306"/>
          </a:xfrm>
        </p:grpSpPr>
        <p:grpSp>
          <p:nvGrpSpPr>
            <p:cNvPr id="533" name="Group 494">
              <a:extLst>
                <a:ext uri="{FF2B5EF4-FFF2-40B4-BE49-F238E27FC236}">
                  <a16:creationId xmlns="" xmlns:a16="http://schemas.microsoft.com/office/drawing/2014/main" id="{4DBCED0D-3AD5-4447-93E7-56A4D18F3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558" name="Freeform 495">
                <a:extLst>
                  <a:ext uri="{FF2B5EF4-FFF2-40B4-BE49-F238E27FC236}">
                    <a16:creationId xmlns="" xmlns:a16="http://schemas.microsoft.com/office/drawing/2014/main" id="{DC6AB476-6859-8242-AD10-2D931ACF8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Freeform 496">
                <a:extLst>
                  <a:ext uri="{FF2B5EF4-FFF2-40B4-BE49-F238E27FC236}">
                    <a16:creationId xmlns="" xmlns:a16="http://schemas.microsoft.com/office/drawing/2014/main" id="{60FE620B-47DD-7D4F-89C4-3D44ABB5F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0" name="Freeform 497">
                <a:extLst>
                  <a:ext uri="{FF2B5EF4-FFF2-40B4-BE49-F238E27FC236}">
                    <a16:creationId xmlns="" xmlns:a16="http://schemas.microsoft.com/office/drawing/2014/main" id="{5734D561-5507-1D47-B8C1-5456D7854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1" name="Freeform 498">
                <a:extLst>
                  <a:ext uri="{FF2B5EF4-FFF2-40B4-BE49-F238E27FC236}">
                    <a16:creationId xmlns="" xmlns:a16="http://schemas.microsoft.com/office/drawing/2014/main" id="{54405CE7-B078-794F-8A95-7442C5571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2" name="Freeform 499">
                <a:extLst>
                  <a:ext uri="{FF2B5EF4-FFF2-40B4-BE49-F238E27FC236}">
                    <a16:creationId xmlns="" xmlns:a16="http://schemas.microsoft.com/office/drawing/2014/main" id="{2427F607-DB1A-4743-823B-DBB1AB440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3" name="Freeform 500">
                <a:extLst>
                  <a:ext uri="{FF2B5EF4-FFF2-40B4-BE49-F238E27FC236}">
                    <a16:creationId xmlns="" xmlns:a16="http://schemas.microsoft.com/office/drawing/2014/main" id="{78EB41F6-2BEF-4D4A-AE0A-005E71427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34" name="Picture 549" descr="laptop_keyboard">
              <a:extLst>
                <a:ext uri="{FF2B5EF4-FFF2-40B4-BE49-F238E27FC236}">
                  <a16:creationId xmlns="" xmlns:a16="http://schemas.microsoft.com/office/drawing/2014/main" id="{B26671F0-4EE5-D744-8784-A585B9B6F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5" name="Freeform 550">
              <a:extLst>
                <a:ext uri="{FF2B5EF4-FFF2-40B4-BE49-F238E27FC236}">
                  <a16:creationId xmlns="" xmlns:a16="http://schemas.microsoft.com/office/drawing/2014/main" id="{12281B29-C1B2-B749-9F5E-F3A43584B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536" name="Picture 551" descr="screen">
              <a:extLst>
                <a:ext uri="{FF2B5EF4-FFF2-40B4-BE49-F238E27FC236}">
                  <a16:creationId xmlns="" xmlns:a16="http://schemas.microsoft.com/office/drawing/2014/main" id="{98E4CFA7-B1FE-FE4C-AF66-F70E19505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7" name="Freeform 552">
              <a:extLst>
                <a:ext uri="{FF2B5EF4-FFF2-40B4-BE49-F238E27FC236}">
                  <a16:creationId xmlns="" xmlns:a16="http://schemas.microsoft.com/office/drawing/2014/main" id="{25707FCB-7465-F447-BF5C-CA5CEB8F8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Freeform 553">
              <a:extLst>
                <a:ext uri="{FF2B5EF4-FFF2-40B4-BE49-F238E27FC236}">
                  <a16:creationId xmlns="" xmlns:a16="http://schemas.microsoft.com/office/drawing/2014/main" id="{2893182F-C176-ED45-A949-17AAF914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9" name="Freeform 554">
              <a:extLst>
                <a:ext uri="{FF2B5EF4-FFF2-40B4-BE49-F238E27FC236}">
                  <a16:creationId xmlns="" xmlns:a16="http://schemas.microsoft.com/office/drawing/2014/main" id="{31F51520-3F4C-0544-BCC2-43E892A00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0" name="Freeform 555">
              <a:extLst>
                <a:ext uri="{FF2B5EF4-FFF2-40B4-BE49-F238E27FC236}">
                  <a16:creationId xmlns="" xmlns:a16="http://schemas.microsoft.com/office/drawing/2014/main" id="{BC9CBE39-5CC7-5049-AC5A-13C386EB0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Freeform 556">
              <a:extLst>
                <a:ext uri="{FF2B5EF4-FFF2-40B4-BE49-F238E27FC236}">
                  <a16:creationId xmlns="" xmlns:a16="http://schemas.microsoft.com/office/drawing/2014/main" id="{D4C9F6C2-E722-B74B-AAE4-4ABF84680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2" name="Freeform 557">
              <a:extLst>
                <a:ext uri="{FF2B5EF4-FFF2-40B4-BE49-F238E27FC236}">
                  <a16:creationId xmlns="" xmlns:a16="http://schemas.microsoft.com/office/drawing/2014/main" id="{3F0EB019-3CF3-834A-A61E-AC065980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43" name="Group 558">
              <a:extLst>
                <a:ext uri="{FF2B5EF4-FFF2-40B4-BE49-F238E27FC236}">
                  <a16:creationId xmlns="" xmlns:a16="http://schemas.microsoft.com/office/drawing/2014/main" id="{A6A93FB9-FC7D-4742-8DD5-CBB9CA8D7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552" name="Freeform 559">
                <a:extLst>
                  <a:ext uri="{FF2B5EF4-FFF2-40B4-BE49-F238E27FC236}">
                    <a16:creationId xmlns="" xmlns:a16="http://schemas.microsoft.com/office/drawing/2014/main" id="{C568827B-2EA3-554D-A8B6-5587A8CED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3" name="Freeform 560">
                <a:extLst>
                  <a:ext uri="{FF2B5EF4-FFF2-40B4-BE49-F238E27FC236}">
                    <a16:creationId xmlns="" xmlns:a16="http://schemas.microsoft.com/office/drawing/2014/main" id="{27581F6D-D83F-D646-A755-30E5B167F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4" name="Freeform 561">
                <a:extLst>
                  <a:ext uri="{FF2B5EF4-FFF2-40B4-BE49-F238E27FC236}">
                    <a16:creationId xmlns="" xmlns:a16="http://schemas.microsoft.com/office/drawing/2014/main" id="{E341B34D-9952-7340-9E0A-28EDF520F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5" name="Freeform 562">
                <a:extLst>
                  <a:ext uri="{FF2B5EF4-FFF2-40B4-BE49-F238E27FC236}">
                    <a16:creationId xmlns="" xmlns:a16="http://schemas.microsoft.com/office/drawing/2014/main" id="{11B81FDA-FEF8-B742-847A-1939FCACF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6" name="Freeform 563">
                <a:extLst>
                  <a:ext uri="{FF2B5EF4-FFF2-40B4-BE49-F238E27FC236}">
                    <a16:creationId xmlns="" xmlns:a16="http://schemas.microsoft.com/office/drawing/2014/main" id="{6D1D8EB1-A82C-C547-AB3D-3E7648A5D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7" name="Freeform 564">
                <a:extLst>
                  <a:ext uri="{FF2B5EF4-FFF2-40B4-BE49-F238E27FC236}">
                    <a16:creationId xmlns="" xmlns:a16="http://schemas.microsoft.com/office/drawing/2014/main" id="{90C3B870-FD67-3346-98FA-A234D34B8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44" name="Freeform 565">
              <a:extLst>
                <a:ext uri="{FF2B5EF4-FFF2-40B4-BE49-F238E27FC236}">
                  <a16:creationId xmlns="" xmlns:a16="http://schemas.microsoft.com/office/drawing/2014/main" id="{F0911C61-849A-9C4E-AD10-6D1FC3C2D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5" name="Freeform 566">
              <a:extLst>
                <a:ext uri="{FF2B5EF4-FFF2-40B4-BE49-F238E27FC236}">
                  <a16:creationId xmlns="" xmlns:a16="http://schemas.microsoft.com/office/drawing/2014/main" id="{5CEB6F8B-5086-5C42-9CAB-731CEAB6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6" name="Freeform 567">
              <a:extLst>
                <a:ext uri="{FF2B5EF4-FFF2-40B4-BE49-F238E27FC236}">
                  <a16:creationId xmlns="" xmlns:a16="http://schemas.microsoft.com/office/drawing/2014/main" id="{8A0FD81A-21AB-A641-84A8-6DECC751F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7" name="Freeform 568">
              <a:extLst>
                <a:ext uri="{FF2B5EF4-FFF2-40B4-BE49-F238E27FC236}">
                  <a16:creationId xmlns="" xmlns:a16="http://schemas.microsoft.com/office/drawing/2014/main" id="{3212B524-DBA7-764B-ADFB-15B1F9EE3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8" name="Freeform 569">
              <a:extLst>
                <a:ext uri="{FF2B5EF4-FFF2-40B4-BE49-F238E27FC236}">
                  <a16:creationId xmlns="" xmlns:a16="http://schemas.microsoft.com/office/drawing/2014/main" id="{29D84F9E-266B-FF4A-91FA-4C757BB86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Freeform 570">
              <a:extLst>
                <a:ext uri="{FF2B5EF4-FFF2-40B4-BE49-F238E27FC236}">
                  <a16:creationId xmlns="" xmlns:a16="http://schemas.microsoft.com/office/drawing/2014/main" id="{FE55278D-3FA5-5444-8EDF-6DEC32E2B48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589">
              <a:extLst>
                <a:ext uri="{FF2B5EF4-FFF2-40B4-BE49-F238E27FC236}">
                  <a16:creationId xmlns="" xmlns:a16="http://schemas.microsoft.com/office/drawing/2014/main" id="{0406CADF-6A82-2844-9517-DAB36149B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590">
              <a:extLst>
                <a:ext uri="{FF2B5EF4-FFF2-40B4-BE49-F238E27FC236}">
                  <a16:creationId xmlns="" xmlns:a16="http://schemas.microsoft.com/office/drawing/2014/main" id="{92F09FE3-36AB-A646-8709-F68948F09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64" name="Group 632">
            <a:extLst>
              <a:ext uri="{FF2B5EF4-FFF2-40B4-BE49-F238E27FC236}">
                <a16:creationId xmlns="" xmlns:a16="http://schemas.microsoft.com/office/drawing/2014/main" id="{4B98C44A-F9F4-BB49-A2B0-C2E0B8C568E9}"/>
              </a:ext>
            </a:extLst>
          </p:cNvPr>
          <p:cNvGrpSpPr>
            <a:grpSpLocks/>
          </p:cNvGrpSpPr>
          <p:nvPr/>
        </p:nvGrpSpPr>
        <p:grpSpPr bwMode="auto">
          <a:xfrm>
            <a:off x="6258275" y="4553294"/>
            <a:ext cx="536575" cy="401637"/>
            <a:chOff x="3328" y="2543"/>
            <a:chExt cx="338" cy="253"/>
          </a:xfrm>
        </p:grpSpPr>
        <p:grpSp>
          <p:nvGrpSpPr>
            <p:cNvPr id="565" name="Group 487">
              <a:extLst>
                <a:ext uri="{FF2B5EF4-FFF2-40B4-BE49-F238E27FC236}">
                  <a16:creationId xmlns="" xmlns:a16="http://schemas.microsoft.com/office/drawing/2014/main" id="{3D6F5046-EE7D-8246-9181-C8008B885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586" name="Freeform 488">
                <a:extLst>
                  <a:ext uri="{FF2B5EF4-FFF2-40B4-BE49-F238E27FC236}">
                    <a16:creationId xmlns="" xmlns:a16="http://schemas.microsoft.com/office/drawing/2014/main" id="{2BC70CC0-4321-024B-AF9D-8A5A6410F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7" name="Freeform 489">
                <a:extLst>
                  <a:ext uri="{FF2B5EF4-FFF2-40B4-BE49-F238E27FC236}">
                    <a16:creationId xmlns="" xmlns:a16="http://schemas.microsoft.com/office/drawing/2014/main" id="{20F44005-5166-134B-8AB3-6A9E51FBF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8" name="Freeform 490">
                <a:extLst>
                  <a:ext uri="{FF2B5EF4-FFF2-40B4-BE49-F238E27FC236}">
                    <a16:creationId xmlns="" xmlns:a16="http://schemas.microsoft.com/office/drawing/2014/main" id="{0BA88FD7-3F5B-6746-84E1-33C1516E7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9" name="Freeform 491">
                <a:extLst>
                  <a:ext uri="{FF2B5EF4-FFF2-40B4-BE49-F238E27FC236}">
                    <a16:creationId xmlns="" xmlns:a16="http://schemas.microsoft.com/office/drawing/2014/main" id="{D962DE3F-2E0D-664E-B102-B0D3AAF2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0" name="Freeform 492">
                <a:extLst>
                  <a:ext uri="{FF2B5EF4-FFF2-40B4-BE49-F238E27FC236}">
                    <a16:creationId xmlns="" xmlns:a16="http://schemas.microsoft.com/office/drawing/2014/main" id="{9B1AAA88-66EF-7349-AAE1-0A273535C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1" name="Freeform 493">
                <a:extLst>
                  <a:ext uri="{FF2B5EF4-FFF2-40B4-BE49-F238E27FC236}">
                    <a16:creationId xmlns="" xmlns:a16="http://schemas.microsoft.com/office/drawing/2014/main" id="{44A5772F-C240-384F-A9C2-D08BBC7D8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66" name="Picture 571" descr="laptop_keyboard">
              <a:extLst>
                <a:ext uri="{FF2B5EF4-FFF2-40B4-BE49-F238E27FC236}">
                  <a16:creationId xmlns="" xmlns:a16="http://schemas.microsoft.com/office/drawing/2014/main" id="{606166F4-1E70-3D40-A0B7-C5436E041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7" name="Freeform 572">
              <a:extLst>
                <a:ext uri="{FF2B5EF4-FFF2-40B4-BE49-F238E27FC236}">
                  <a16:creationId xmlns="" xmlns:a16="http://schemas.microsoft.com/office/drawing/2014/main" id="{146EDD7E-3F6E-C74F-8830-8E04CAABB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568" name="Picture 573" descr="screen">
              <a:extLst>
                <a:ext uri="{FF2B5EF4-FFF2-40B4-BE49-F238E27FC236}">
                  <a16:creationId xmlns="" xmlns:a16="http://schemas.microsoft.com/office/drawing/2014/main" id="{97542897-6E1A-F144-9A1C-CF8E1179E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9" name="Freeform 574">
              <a:extLst>
                <a:ext uri="{FF2B5EF4-FFF2-40B4-BE49-F238E27FC236}">
                  <a16:creationId xmlns="" xmlns:a16="http://schemas.microsoft.com/office/drawing/2014/main" id="{5091F00D-4B7B-3741-AE22-29DDE7CD4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Freeform 575">
              <a:extLst>
                <a:ext uri="{FF2B5EF4-FFF2-40B4-BE49-F238E27FC236}">
                  <a16:creationId xmlns="" xmlns:a16="http://schemas.microsoft.com/office/drawing/2014/main" id="{B263C037-DBFD-6142-8C36-FF26BAC11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Freeform 576">
              <a:extLst>
                <a:ext uri="{FF2B5EF4-FFF2-40B4-BE49-F238E27FC236}">
                  <a16:creationId xmlns="" xmlns:a16="http://schemas.microsoft.com/office/drawing/2014/main" id="{06604E44-8318-4249-AAA9-C5D53E967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2" name="Freeform 577">
              <a:extLst>
                <a:ext uri="{FF2B5EF4-FFF2-40B4-BE49-F238E27FC236}">
                  <a16:creationId xmlns="" xmlns:a16="http://schemas.microsoft.com/office/drawing/2014/main" id="{C9838980-94AA-B548-9555-79034EBAE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3" name="Freeform 578">
              <a:extLst>
                <a:ext uri="{FF2B5EF4-FFF2-40B4-BE49-F238E27FC236}">
                  <a16:creationId xmlns="" xmlns:a16="http://schemas.microsoft.com/office/drawing/2014/main" id="{E2F028EC-39B6-BB48-8F1C-9E5EE6E5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4" name="Freeform 579">
              <a:extLst>
                <a:ext uri="{FF2B5EF4-FFF2-40B4-BE49-F238E27FC236}">
                  <a16:creationId xmlns="" xmlns:a16="http://schemas.microsoft.com/office/drawing/2014/main" id="{9590576D-E3A5-AE4D-A5BA-062112490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75" name="Group 580">
              <a:extLst>
                <a:ext uri="{FF2B5EF4-FFF2-40B4-BE49-F238E27FC236}">
                  <a16:creationId xmlns="" xmlns:a16="http://schemas.microsoft.com/office/drawing/2014/main" id="{658981DA-8A1D-0341-B1BA-9392978BB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580" name="Freeform 581">
                <a:extLst>
                  <a:ext uri="{FF2B5EF4-FFF2-40B4-BE49-F238E27FC236}">
                    <a16:creationId xmlns="" xmlns:a16="http://schemas.microsoft.com/office/drawing/2014/main" id="{437F93D8-B619-2840-A7D2-524A4A561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1" name="Freeform 582">
                <a:extLst>
                  <a:ext uri="{FF2B5EF4-FFF2-40B4-BE49-F238E27FC236}">
                    <a16:creationId xmlns="" xmlns:a16="http://schemas.microsoft.com/office/drawing/2014/main" id="{516EFADC-09F5-5B47-8934-26F395659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2" name="Freeform 583">
                <a:extLst>
                  <a:ext uri="{FF2B5EF4-FFF2-40B4-BE49-F238E27FC236}">
                    <a16:creationId xmlns="" xmlns:a16="http://schemas.microsoft.com/office/drawing/2014/main" id="{158E5B08-E7FE-6C42-99AB-FC383B9A3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3" name="Freeform 584">
                <a:extLst>
                  <a:ext uri="{FF2B5EF4-FFF2-40B4-BE49-F238E27FC236}">
                    <a16:creationId xmlns="" xmlns:a16="http://schemas.microsoft.com/office/drawing/2014/main" id="{CE902AC6-F30F-464F-9B44-53AD006A3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4" name="Freeform 585">
                <a:extLst>
                  <a:ext uri="{FF2B5EF4-FFF2-40B4-BE49-F238E27FC236}">
                    <a16:creationId xmlns="" xmlns:a16="http://schemas.microsoft.com/office/drawing/2014/main" id="{B4AB2E9D-0250-BF4B-A996-829DB6B96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5" name="Freeform 586">
                <a:extLst>
                  <a:ext uri="{FF2B5EF4-FFF2-40B4-BE49-F238E27FC236}">
                    <a16:creationId xmlns="" xmlns:a16="http://schemas.microsoft.com/office/drawing/2014/main" id="{29274E78-9827-A745-B434-5B40145E2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76" name="Freeform 587">
              <a:extLst>
                <a:ext uri="{FF2B5EF4-FFF2-40B4-BE49-F238E27FC236}">
                  <a16:creationId xmlns="" xmlns:a16="http://schemas.microsoft.com/office/drawing/2014/main" id="{261536B8-45B6-F445-94D4-E0995DB32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Freeform 588">
              <a:extLst>
                <a:ext uri="{FF2B5EF4-FFF2-40B4-BE49-F238E27FC236}">
                  <a16:creationId xmlns="" xmlns:a16="http://schemas.microsoft.com/office/drawing/2014/main" id="{D9289D99-04BF-6349-AB04-51F97449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Freeform 591">
              <a:extLst>
                <a:ext uri="{FF2B5EF4-FFF2-40B4-BE49-F238E27FC236}">
                  <a16:creationId xmlns="" xmlns:a16="http://schemas.microsoft.com/office/drawing/2014/main" id="{4A5B5464-3906-6F40-9142-2A5FD7EE1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Freeform 592">
              <a:extLst>
                <a:ext uri="{FF2B5EF4-FFF2-40B4-BE49-F238E27FC236}">
                  <a16:creationId xmlns="" xmlns:a16="http://schemas.microsoft.com/office/drawing/2014/main" id="{CA04EE6B-FFEC-5D41-9B1B-1C217E56607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92" name="Group 631">
            <a:extLst>
              <a:ext uri="{FF2B5EF4-FFF2-40B4-BE49-F238E27FC236}">
                <a16:creationId xmlns="" xmlns:a16="http://schemas.microsoft.com/office/drawing/2014/main" id="{41271A23-CA38-6E44-918E-38C7011E51F3}"/>
              </a:ext>
            </a:extLst>
          </p:cNvPr>
          <p:cNvGrpSpPr>
            <a:grpSpLocks/>
          </p:cNvGrpSpPr>
          <p:nvPr/>
        </p:nvGrpSpPr>
        <p:grpSpPr bwMode="auto">
          <a:xfrm>
            <a:off x="5640737" y="4813644"/>
            <a:ext cx="585788" cy="419100"/>
            <a:chOff x="5096" y="2218"/>
            <a:chExt cx="369" cy="264"/>
          </a:xfrm>
        </p:grpSpPr>
        <p:grpSp>
          <p:nvGrpSpPr>
            <p:cNvPr id="593" name="Group 622">
              <a:extLst>
                <a:ext uri="{FF2B5EF4-FFF2-40B4-BE49-F238E27FC236}">
                  <a16:creationId xmlns="" xmlns:a16="http://schemas.microsoft.com/office/drawing/2014/main" id="{46B7FDFD-6263-0049-8898-6BC742EE0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596" name="Freeform 623">
                <a:extLst>
                  <a:ext uri="{FF2B5EF4-FFF2-40B4-BE49-F238E27FC236}">
                    <a16:creationId xmlns="" xmlns:a16="http://schemas.microsoft.com/office/drawing/2014/main" id="{8D20DA22-5088-9649-BCD7-C73CFCD69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7" name="Freeform 624">
                <a:extLst>
                  <a:ext uri="{FF2B5EF4-FFF2-40B4-BE49-F238E27FC236}">
                    <a16:creationId xmlns="" xmlns:a16="http://schemas.microsoft.com/office/drawing/2014/main" id="{0860904A-2644-D146-9E9D-528E083D2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8" name="Freeform 625">
                <a:extLst>
                  <a:ext uri="{FF2B5EF4-FFF2-40B4-BE49-F238E27FC236}">
                    <a16:creationId xmlns="" xmlns:a16="http://schemas.microsoft.com/office/drawing/2014/main" id="{FDDA26A1-410C-A64F-B478-B9971D107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9" name="Freeform 626">
                <a:extLst>
                  <a:ext uri="{FF2B5EF4-FFF2-40B4-BE49-F238E27FC236}">
                    <a16:creationId xmlns="" xmlns:a16="http://schemas.microsoft.com/office/drawing/2014/main" id="{746C664C-122A-5E4F-9DC6-D2F925E1D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0" name="Freeform 627">
                <a:extLst>
                  <a:ext uri="{FF2B5EF4-FFF2-40B4-BE49-F238E27FC236}">
                    <a16:creationId xmlns="" xmlns:a16="http://schemas.microsoft.com/office/drawing/2014/main" id="{E72F1D12-443A-5F43-BDF0-414DCEB49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Freeform 628">
                <a:extLst>
                  <a:ext uri="{FF2B5EF4-FFF2-40B4-BE49-F238E27FC236}">
                    <a16:creationId xmlns="" xmlns:a16="http://schemas.microsoft.com/office/drawing/2014/main" id="{5D2A1B05-1226-0440-BF7D-2BFEDA6C0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94" name="Picture 629" descr="access_point_stylized_small">
              <a:extLst>
                <a:ext uri="{FF2B5EF4-FFF2-40B4-BE49-F238E27FC236}">
                  <a16:creationId xmlns="" xmlns:a16="http://schemas.microsoft.com/office/drawing/2014/main" id="{82574BA4-AF17-7944-AB41-D17C94BDA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5" name="Picture 630" descr="access_point_stylized_small">
              <a:extLst>
                <a:ext uri="{FF2B5EF4-FFF2-40B4-BE49-F238E27FC236}">
                  <a16:creationId xmlns="" xmlns:a16="http://schemas.microsoft.com/office/drawing/2014/main" id="{DC390735-CE93-0C4A-B766-A12F55634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2" name="Group 633">
            <a:extLst>
              <a:ext uri="{FF2B5EF4-FFF2-40B4-BE49-F238E27FC236}">
                <a16:creationId xmlns="" xmlns:a16="http://schemas.microsoft.com/office/drawing/2014/main" id="{4350FD48-C690-8545-9BF4-698AA261550D}"/>
              </a:ext>
            </a:extLst>
          </p:cNvPr>
          <p:cNvGrpSpPr>
            <a:grpSpLocks/>
          </p:cNvGrpSpPr>
          <p:nvPr/>
        </p:nvGrpSpPr>
        <p:grpSpPr bwMode="auto">
          <a:xfrm>
            <a:off x="5342287" y="5239094"/>
            <a:ext cx="635000" cy="485775"/>
            <a:chOff x="3061" y="2530"/>
            <a:chExt cx="400" cy="306"/>
          </a:xfrm>
        </p:grpSpPr>
        <p:grpSp>
          <p:nvGrpSpPr>
            <p:cNvPr id="603" name="Group 634">
              <a:extLst>
                <a:ext uri="{FF2B5EF4-FFF2-40B4-BE49-F238E27FC236}">
                  <a16:creationId xmlns="" xmlns:a16="http://schemas.microsoft.com/office/drawing/2014/main" id="{552A577F-109E-9D44-8B58-7E385E9A6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28" name="Freeform 635">
                <a:extLst>
                  <a:ext uri="{FF2B5EF4-FFF2-40B4-BE49-F238E27FC236}">
                    <a16:creationId xmlns="" xmlns:a16="http://schemas.microsoft.com/office/drawing/2014/main" id="{07E6363F-B58C-0246-8270-E48953ECB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" name="Freeform 636">
                <a:extLst>
                  <a:ext uri="{FF2B5EF4-FFF2-40B4-BE49-F238E27FC236}">
                    <a16:creationId xmlns="" xmlns:a16="http://schemas.microsoft.com/office/drawing/2014/main" id="{68B5ACAA-D666-9541-A8D8-AA65ABE37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0" name="Freeform 637">
                <a:extLst>
                  <a:ext uri="{FF2B5EF4-FFF2-40B4-BE49-F238E27FC236}">
                    <a16:creationId xmlns="" xmlns:a16="http://schemas.microsoft.com/office/drawing/2014/main" id="{BEA43C39-BF36-D746-B30D-D48DF15C1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1" name="Freeform 638">
                <a:extLst>
                  <a:ext uri="{FF2B5EF4-FFF2-40B4-BE49-F238E27FC236}">
                    <a16:creationId xmlns="" xmlns:a16="http://schemas.microsoft.com/office/drawing/2014/main" id="{F0D1093C-5C80-6D41-8E09-0CDD15E8C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2" name="Freeform 639">
                <a:extLst>
                  <a:ext uri="{FF2B5EF4-FFF2-40B4-BE49-F238E27FC236}">
                    <a16:creationId xmlns="" xmlns:a16="http://schemas.microsoft.com/office/drawing/2014/main" id="{9E9A0C6D-F304-DD4B-B151-9DD732DD1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3" name="Freeform 640">
                <a:extLst>
                  <a:ext uri="{FF2B5EF4-FFF2-40B4-BE49-F238E27FC236}">
                    <a16:creationId xmlns="" xmlns:a16="http://schemas.microsoft.com/office/drawing/2014/main" id="{6F86ABC6-22F5-9848-BF21-BF80B41A2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04" name="Picture 641" descr="laptop_keyboard">
              <a:extLst>
                <a:ext uri="{FF2B5EF4-FFF2-40B4-BE49-F238E27FC236}">
                  <a16:creationId xmlns="" xmlns:a16="http://schemas.microsoft.com/office/drawing/2014/main" id="{2F75FAA6-B24C-3142-9A42-C22B7212E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5" name="Freeform 642">
              <a:extLst>
                <a:ext uri="{FF2B5EF4-FFF2-40B4-BE49-F238E27FC236}">
                  <a16:creationId xmlns="" xmlns:a16="http://schemas.microsoft.com/office/drawing/2014/main" id="{DE2C3AD1-FF37-3F41-93C1-631725A3A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606" name="Picture 643" descr="screen">
              <a:extLst>
                <a:ext uri="{FF2B5EF4-FFF2-40B4-BE49-F238E27FC236}">
                  <a16:creationId xmlns="" xmlns:a16="http://schemas.microsoft.com/office/drawing/2014/main" id="{A2EF1EA1-101A-AF4E-8DB1-ED79D93A6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7" name="Freeform 644">
              <a:extLst>
                <a:ext uri="{FF2B5EF4-FFF2-40B4-BE49-F238E27FC236}">
                  <a16:creationId xmlns="" xmlns:a16="http://schemas.microsoft.com/office/drawing/2014/main" id="{6049AAF7-B71A-C44E-AD7A-E4A8F2A89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Freeform 645">
              <a:extLst>
                <a:ext uri="{FF2B5EF4-FFF2-40B4-BE49-F238E27FC236}">
                  <a16:creationId xmlns="" xmlns:a16="http://schemas.microsoft.com/office/drawing/2014/main" id="{8A2E61CC-8A3C-AB43-8FEE-3D55851BD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9" name="Freeform 646">
              <a:extLst>
                <a:ext uri="{FF2B5EF4-FFF2-40B4-BE49-F238E27FC236}">
                  <a16:creationId xmlns="" xmlns:a16="http://schemas.microsoft.com/office/drawing/2014/main" id="{C7D45B9A-04AF-A94D-9B24-D8FED5751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0" name="Freeform 647">
              <a:extLst>
                <a:ext uri="{FF2B5EF4-FFF2-40B4-BE49-F238E27FC236}">
                  <a16:creationId xmlns="" xmlns:a16="http://schemas.microsoft.com/office/drawing/2014/main" id="{44DDA0A8-6E2C-664F-B104-AF8BD6E14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Freeform 648">
              <a:extLst>
                <a:ext uri="{FF2B5EF4-FFF2-40B4-BE49-F238E27FC236}">
                  <a16:creationId xmlns="" xmlns:a16="http://schemas.microsoft.com/office/drawing/2014/main" id="{9F887D29-FEA1-6A4F-ABC1-A2D2111BE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2" name="Freeform 649">
              <a:extLst>
                <a:ext uri="{FF2B5EF4-FFF2-40B4-BE49-F238E27FC236}">
                  <a16:creationId xmlns="" xmlns:a16="http://schemas.microsoft.com/office/drawing/2014/main" id="{352D9BC2-81F2-3A4C-86DC-00157C1FA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3" name="Group 650">
              <a:extLst>
                <a:ext uri="{FF2B5EF4-FFF2-40B4-BE49-F238E27FC236}">
                  <a16:creationId xmlns="" xmlns:a16="http://schemas.microsoft.com/office/drawing/2014/main" id="{AA9D5569-9B23-AC4A-B599-A6CA1CC91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22" name="Freeform 651">
                <a:extLst>
                  <a:ext uri="{FF2B5EF4-FFF2-40B4-BE49-F238E27FC236}">
                    <a16:creationId xmlns="" xmlns:a16="http://schemas.microsoft.com/office/drawing/2014/main" id="{35D8DF33-69DC-7E45-87B0-8973C6A65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" name="Freeform 652">
                <a:extLst>
                  <a:ext uri="{FF2B5EF4-FFF2-40B4-BE49-F238E27FC236}">
                    <a16:creationId xmlns="" xmlns:a16="http://schemas.microsoft.com/office/drawing/2014/main" id="{64D650D2-9E0C-9B49-BE8B-5A6C0C771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" name="Freeform 653">
                <a:extLst>
                  <a:ext uri="{FF2B5EF4-FFF2-40B4-BE49-F238E27FC236}">
                    <a16:creationId xmlns="" xmlns:a16="http://schemas.microsoft.com/office/drawing/2014/main" id="{2820DDF6-8985-4B42-B6D6-83B1751EC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" name="Freeform 654">
                <a:extLst>
                  <a:ext uri="{FF2B5EF4-FFF2-40B4-BE49-F238E27FC236}">
                    <a16:creationId xmlns="" xmlns:a16="http://schemas.microsoft.com/office/drawing/2014/main" id="{63B056C7-AFAC-214A-8E24-48B954AAA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6" name="Freeform 655">
                <a:extLst>
                  <a:ext uri="{FF2B5EF4-FFF2-40B4-BE49-F238E27FC236}">
                    <a16:creationId xmlns="" xmlns:a16="http://schemas.microsoft.com/office/drawing/2014/main" id="{47B78910-4311-804C-9AB1-27331D8E3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7" name="Freeform 656">
                <a:extLst>
                  <a:ext uri="{FF2B5EF4-FFF2-40B4-BE49-F238E27FC236}">
                    <a16:creationId xmlns="" xmlns:a16="http://schemas.microsoft.com/office/drawing/2014/main" id="{BCE3F1EB-7537-3548-B2D0-25DE814A9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Freeform 657">
              <a:extLst>
                <a:ext uri="{FF2B5EF4-FFF2-40B4-BE49-F238E27FC236}">
                  <a16:creationId xmlns="" xmlns:a16="http://schemas.microsoft.com/office/drawing/2014/main" id="{AEA7FE7B-4E23-5145-AF46-EAD1A968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Freeform 658">
              <a:extLst>
                <a:ext uri="{FF2B5EF4-FFF2-40B4-BE49-F238E27FC236}">
                  <a16:creationId xmlns="" xmlns:a16="http://schemas.microsoft.com/office/drawing/2014/main" id="{71870B35-FF8E-A648-9461-BE67BD42B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Freeform 659">
              <a:extLst>
                <a:ext uri="{FF2B5EF4-FFF2-40B4-BE49-F238E27FC236}">
                  <a16:creationId xmlns="" xmlns:a16="http://schemas.microsoft.com/office/drawing/2014/main" id="{14DF7B21-9989-CE4A-8CD2-77167155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Freeform 660">
              <a:extLst>
                <a:ext uri="{FF2B5EF4-FFF2-40B4-BE49-F238E27FC236}">
                  <a16:creationId xmlns="" xmlns:a16="http://schemas.microsoft.com/office/drawing/2014/main" id="{01249498-5D68-DC4A-8598-DBC5E0FAA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Freeform 661">
              <a:extLst>
                <a:ext uri="{FF2B5EF4-FFF2-40B4-BE49-F238E27FC236}">
                  <a16:creationId xmlns="" xmlns:a16="http://schemas.microsoft.com/office/drawing/2014/main" id="{39AB67DD-19DB-5B4A-9ECB-0D843437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Freeform 662">
              <a:extLst>
                <a:ext uri="{FF2B5EF4-FFF2-40B4-BE49-F238E27FC236}">
                  <a16:creationId xmlns="" xmlns:a16="http://schemas.microsoft.com/office/drawing/2014/main" id="{50095490-4E5B-2C4F-A578-E6823DF0D7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Freeform 663">
              <a:extLst>
                <a:ext uri="{FF2B5EF4-FFF2-40B4-BE49-F238E27FC236}">
                  <a16:creationId xmlns="" xmlns:a16="http://schemas.microsoft.com/office/drawing/2014/main" id="{5F7C8605-C574-AF40-A25A-18D07E945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Freeform 664">
              <a:extLst>
                <a:ext uri="{FF2B5EF4-FFF2-40B4-BE49-F238E27FC236}">
                  <a16:creationId xmlns="" xmlns:a16="http://schemas.microsoft.com/office/drawing/2014/main" id="{5B56B3ED-95B3-FC4B-AEC8-78598F390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34" name="Group 665">
            <a:extLst>
              <a:ext uri="{FF2B5EF4-FFF2-40B4-BE49-F238E27FC236}">
                <a16:creationId xmlns="" xmlns:a16="http://schemas.microsoft.com/office/drawing/2014/main" id="{2A813063-25A9-2348-B34A-4FB30E3C361C}"/>
              </a:ext>
            </a:extLst>
          </p:cNvPr>
          <p:cNvGrpSpPr>
            <a:grpSpLocks/>
          </p:cNvGrpSpPr>
          <p:nvPr/>
        </p:nvGrpSpPr>
        <p:grpSpPr bwMode="auto">
          <a:xfrm>
            <a:off x="5824887" y="5294656"/>
            <a:ext cx="635000" cy="485775"/>
            <a:chOff x="3061" y="2530"/>
            <a:chExt cx="400" cy="306"/>
          </a:xfrm>
        </p:grpSpPr>
        <p:grpSp>
          <p:nvGrpSpPr>
            <p:cNvPr id="635" name="Group 666">
              <a:extLst>
                <a:ext uri="{FF2B5EF4-FFF2-40B4-BE49-F238E27FC236}">
                  <a16:creationId xmlns="" xmlns:a16="http://schemas.microsoft.com/office/drawing/2014/main" id="{E488256B-5F4C-7240-9A3D-138A9D926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60" name="Freeform 667">
                <a:extLst>
                  <a:ext uri="{FF2B5EF4-FFF2-40B4-BE49-F238E27FC236}">
                    <a16:creationId xmlns="" xmlns:a16="http://schemas.microsoft.com/office/drawing/2014/main" id="{30264AAC-A818-2C48-908B-3E20162B4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1" name="Freeform 668">
                <a:extLst>
                  <a:ext uri="{FF2B5EF4-FFF2-40B4-BE49-F238E27FC236}">
                    <a16:creationId xmlns="" xmlns:a16="http://schemas.microsoft.com/office/drawing/2014/main" id="{507FFE91-D066-EC44-8EE2-F5D3981A3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2" name="Freeform 669">
                <a:extLst>
                  <a:ext uri="{FF2B5EF4-FFF2-40B4-BE49-F238E27FC236}">
                    <a16:creationId xmlns="" xmlns:a16="http://schemas.microsoft.com/office/drawing/2014/main" id="{57E92C77-54EE-0845-97FB-2FE89243B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3" name="Freeform 670">
                <a:extLst>
                  <a:ext uri="{FF2B5EF4-FFF2-40B4-BE49-F238E27FC236}">
                    <a16:creationId xmlns="" xmlns:a16="http://schemas.microsoft.com/office/drawing/2014/main" id="{889E7C82-E5D9-8043-8A50-F87E4DA42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4" name="Freeform 671">
                <a:extLst>
                  <a:ext uri="{FF2B5EF4-FFF2-40B4-BE49-F238E27FC236}">
                    <a16:creationId xmlns="" xmlns:a16="http://schemas.microsoft.com/office/drawing/2014/main" id="{6EEB3AC9-B797-2E4E-B758-615021875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5" name="Freeform 672">
                <a:extLst>
                  <a:ext uri="{FF2B5EF4-FFF2-40B4-BE49-F238E27FC236}">
                    <a16:creationId xmlns="" xmlns:a16="http://schemas.microsoft.com/office/drawing/2014/main" id="{BF0B78D6-7D03-B248-8646-B7A4D8DB8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36" name="Picture 673" descr="laptop_keyboard">
              <a:extLst>
                <a:ext uri="{FF2B5EF4-FFF2-40B4-BE49-F238E27FC236}">
                  <a16:creationId xmlns="" xmlns:a16="http://schemas.microsoft.com/office/drawing/2014/main" id="{818E4316-ADEB-AE4B-A699-D416E1C58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674">
              <a:extLst>
                <a:ext uri="{FF2B5EF4-FFF2-40B4-BE49-F238E27FC236}">
                  <a16:creationId xmlns="" xmlns:a16="http://schemas.microsoft.com/office/drawing/2014/main" id="{A1178674-C6C6-D942-80CB-75C6BFD08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638" name="Picture 675" descr="screen">
              <a:extLst>
                <a:ext uri="{FF2B5EF4-FFF2-40B4-BE49-F238E27FC236}">
                  <a16:creationId xmlns="" xmlns:a16="http://schemas.microsoft.com/office/drawing/2014/main" id="{A7347B7E-CCF5-FF42-83C4-25E95D6DD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676">
              <a:extLst>
                <a:ext uri="{FF2B5EF4-FFF2-40B4-BE49-F238E27FC236}">
                  <a16:creationId xmlns="" xmlns:a16="http://schemas.microsoft.com/office/drawing/2014/main" id="{00ECEF64-E8C8-4048-95B9-291C901D7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Freeform 677">
              <a:extLst>
                <a:ext uri="{FF2B5EF4-FFF2-40B4-BE49-F238E27FC236}">
                  <a16:creationId xmlns="" xmlns:a16="http://schemas.microsoft.com/office/drawing/2014/main" id="{0014A409-D9B4-A949-98B0-56F9722D9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Freeform 678">
              <a:extLst>
                <a:ext uri="{FF2B5EF4-FFF2-40B4-BE49-F238E27FC236}">
                  <a16:creationId xmlns="" xmlns:a16="http://schemas.microsoft.com/office/drawing/2014/main" id="{B32C60B6-03BE-AE4B-A8B2-253AD5DB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Freeform 679">
              <a:extLst>
                <a:ext uri="{FF2B5EF4-FFF2-40B4-BE49-F238E27FC236}">
                  <a16:creationId xmlns="" xmlns:a16="http://schemas.microsoft.com/office/drawing/2014/main" id="{B023ADC3-7539-F145-B52F-5ADE8AAA9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Freeform 680">
              <a:extLst>
                <a:ext uri="{FF2B5EF4-FFF2-40B4-BE49-F238E27FC236}">
                  <a16:creationId xmlns="" xmlns:a16="http://schemas.microsoft.com/office/drawing/2014/main" id="{8DC2FD41-54FB-1B4E-AE8D-D4E49D45C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681">
              <a:extLst>
                <a:ext uri="{FF2B5EF4-FFF2-40B4-BE49-F238E27FC236}">
                  <a16:creationId xmlns="" xmlns:a16="http://schemas.microsoft.com/office/drawing/2014/main" id="{135825F9-10E4-2C4A-A3EB-E3C7A1860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45" name="Group 682">
              <a:extLst>
                <a:ext uri="{FF2B5EF4-FFF2-40B4-BE49-F238E27FC236}">
                  <a16:creationId xmlns="" xmlns:a16="http://schemas.microsoft.com/office/drawing/2014/main" id="{18B7D007-F2F8-2041-A3B3-4AAC42AC9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54" name="Freeform 683">
                <a:extLst>
                  <a:ext uri="{FF2B5EF4-FFF2-40B4-BE49-F238E27FC236}">
                    <a16:creationId xmlns="" xmlns:a16="http://schemas.microsoft.com/office/drawing/2014/main" id="{C9CDCED6-729A-B548-A704-978153940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5" name="Freeform 684">
                <a:extLst>
                  <a:ext uri="{FF2B5EF4-FFF2-40B4-BE49-F238E27FC236}">
                    <a16:creationId xmlns="" xmlns:a16="http://schemas.microsoft.com/office/drawing/2014/main" id="{24052544-85C6-0C47-B814-CD736AF3F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6" name="Freeform 685">
                <a:extLst>
                  <a:ext uri="{FF2B5EF4-FFF2-40B4-BE49-F238E27FC236}">
                    <a16:creationId xmlns="" xmlns:a16="http://schemas.microsoft.com/office/drawing/2014/main" id="{6294FE3C-811A-494B-A379-68E78C7B7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7" name="Freeform 686">
                <a:extLst>
                  <a:ext uri="{FF2B5EF4-FFF2-40B4-BE49-F238E27FC236}">
                    <a16:creationId xmlns="" xmlns:a16="http://schemas.microsoft.com/office/drawing/2014/main" id="{14E79AE5-BBCC-114C-AF2F-57A092C70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8" name="Freeform 687">
                <a:extLst>
                  <a:ext uri="{FF2B5EF4-FFF2-40B4-BE49-F238E27FC236}">
                    <a16:creationId xmlns="" xmlns:a16="http://schemas.microsoft.com/office/drawing/2014/main" id="{87C488F6-CAF2-4349-8DCB-F47AF6FC0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9" name="Freeform 688">
                <a:extLst>
                  <a:ext uri="{FF2B5EF4-FFF2-40B4-BE49-F238E27FC236}">
                    <a16:creationId xmlns="" xmlns:a16="http://schemas.microsoft.com/office/drawing/2014/main" id="{F96E81D8-978B-5E49-94AC-C77AF2614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46" name="Freeform 689">
              <a:extLst>
                <a:ext uri="{FF2B5EF4-FFF2-40B4-BE49-F238E27FC236}">
                  <a16:creationId xmlns="" xmlns:a16="http://schemas.microsoft.com/office/drawing/2014/main" id="{986E1BA8-56FE-2F4F-B3AB-0EA671F5E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690">
              <a:extLst>
                <a:ext uri="{FF2B5EF4-FFF2-40B4-BE49-F238E27FC236}">
                  <a16:creationId xmlns="" xmlns:a16="http://schemas.microsoft.com/office/drawing/2014/main" id="{032047D0-42E0-4B46-895E-03472FB4D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691">
              <a:extLst>
                <a:ext uri="{FF2B5EF4-FFF2-40B4-BE49-F238E27FC236}">
                  <a16:creationId xmlns="" xmlns:a16="http://schemas.microsoft.com/office/drawing/2014/main" id="{FA89F6A3-14E8-1E4F-88E9-66EE672B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692">
              <a:extLst>
                <a:ext uri="{FF2B5EF4-FFF2-40B4-BE49-F238E27FC236}">
                  <a16:creationId xmlns="" xmlns:a16="http://schemas.microsoft.com/office/drawing/2014/main" id="{D515CEFC-F72A-2B4C-8178-A7F2D78AC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693">
              <a:extLst>
                <a:ext uri="{FF2B5EF4-FFF2-40B4-BE49-F238E27FC236}">
                  <a16:creationId xmlns="" xmlns:a16="http://schemas.microsoft.com/office/drawing/2014/main" id="{179531AD-F08A-C641-A873-F2E8AEE5E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694">
              <a:extLst>
                <a:ext uri="{FF2B5EF4-FFF2-40B4-BE49-F238E27FC236}">
                  <a16:creationId xmlns="" xmlns:a16="http://schemas.microsoft.com/office/drawing/2014/main" id="{73AACF3A-FA16-9C4F-8B6F-B0A8B43B758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695">
              <a:extLst>
                <a:ext uri="{FF2B5EF4-FFF2-40B4-BE49-F238E27FC236}">
                  <a16:creationId xmlns="" xmlns:a16="http://schemas.microsoft.com/office/drawing/2014/main" id="{15FD6D01-4885-FE49-9A11-07A76235F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3" name="Freeform 696">
              <a:extLst>
                <a:ext uri="{FF2B5EF4-FFF2-40B4-BE49-F238E27FC236}">
                  <a16:creationId xmlns="" xmlns:a16="http://schemas.microsoft.com/office/drawing/2014/main" id="{84BBF509-8F69-EB4E-9420-AC4976319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6" name="Group 699">
            <a:extLst>
              <a:ext uri="{FF2B5EF4-FFF2-40B4-BE49-F238E27FC236}">
                <a16:creationId xmlns="" xmlns:a16="http://schemas.microsoft.com/office/drawing/2014/main" id="{02B4AC8E-378E-3547-A03F-EB9A037CC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10188" y="4748833"/>
            <a:ext cx="501650" cy="512763"/>
            <a:chOff x="2839" y="3501"/>
            <a:chExt cx="755" cy="803"/>
          </a:xfrm>
        </p:grpSpPr>
        <p:pic>
          <p:nvPicPr>
            <p:cNvPr id="667" name="Picture 700" descr="desktop_computer_stylized_medium">
              <a:extLst>
                <a:ext uri="{FF2B5EF4-FFF2-40B4-BE49-F238E27FC236}">
                  <a16:creationId xmlns="" xmlns:a16="http://schemas.microsoft.com/office/drawing/2014/main" id="{71724573-60B3-124B-B985-CADFBB1B2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701">
              <a:extLst>
                <a:ext uri="{FF2B5EF4-FFF2-40B4-BE49-F238E27FC236}">
                  <a16:creationId xmlns="" xmlns:a16="http://schemas.microsoft.com/office/drawing/2014/main" id="{E65649AC-8FC0-F443-9BCF-46161D99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9" name="Group 702">
            <a:extLst>
              <a:ext uri="{FF2B5EF4-FFF2-40B4-BE49-F238E27FC236}">
                <a16:creationId xmlns="" xmlns:a16="http://schemas.microsoft.com/office/drawing/2014/main" id="{193A9924-4D79-4547-A4DE-2DF0DB24940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61000" y="4321796"/>
            <a:ext cx="501650" cy="512762"/>
            <a:chOff x="2839" y="3501"/>
            <a:chExt cx="755" cy="803"/>
          </a:xfrm>
        </p:grpSpPr>
        <p:pic>
          <p:nvPicPr>
            <p:cNvPr id="670" name="Picture 703" descr="desktop_computer_stylized_medium">
              <a:extLst>
                <a:ext uri="{FF2B5EF4-FFF2-40B4-BE49-F238E27FC236}">
                  <a16:creationId xmlns="" xmlns:a16="http://schemas.microsoft.com/office/drawing/2014/main" id="{C8CA1A81-D304-424F-87F7-FEE71560C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1" name="Freeform 704">
              <a:extLst>
                <a:ext uri="{FF2B5EF4-FFF2-40B4-BE49-F238E27FC236}">
                  <a16:creationId xmlns="" xmlns:a16="http://schemas.microsoft.com/office/drawing/2014/main" id="{A593126A-F019-4948-B6F9-9F0BBDC12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2" name="Group 705">
            <a:extLst>
              <a:ext uri="{FF2B5EF4-FFF2-40B4-BE49-F238E27FC236}">
                <a16:creationId xmlns="" xmlns:a16="http://schemas.microsoft.com/office/drawing/2014/main" id="{782ACF55-310A-7742-B762-459ADBC589A6}"/>
              </a:ext>
            </a:extLst>
          </p:cNvPr>
          <p:cNvGrpSpPr>
            <a:grpSpLocks/>
          </p:cNvGrpSpPr>
          <p:nvPr/>
        </p:nvGrpSpPr>
        <p:grpSpPr bwMode="auto">
          <a:xfrm>
            <a:off x="2234100" y="4709146"/>
            <a:ext cx="501650" cy="512762"/>
            <a:chOff x="2839" y="3501"/>
            <a:chExt cx="755" cy="803"/>
          </a:xfrm>
        </p:grpSpPr>
        <p:pic>
          <p:nvPicPr>
            <p:cNvPr id="673" name="Picture 706" descr="desktop_computer_stylized_medium">
              <a:extLst>
                <a:ext uri="{FF2B5EF4-FFF2-40B4-BE49-F238E27FC236}">
                  <a16:creationId xmlns="" xmlns:a16="http://schemas.microsoft.com/office/drawing/2014/main" id="{B4D37DEA-5391-6A48-B22B-C5003F10C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4" name="Freeform 707">
              <a:extLst>
                <a:ext uri="{FF2B5EF4-FFF2-40B4-BE49-F238E27FC236}">
                  <a16:creationId xmlns="" xmlns:a16="http://schemas.microsoft.com/office/drawing/2014/main" id="{3BF185DB-3612-4349-821B-4CFDFD538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5" name="Group 708">
            <a:extLst>
              <a:ext uri="{FF2B5EF4-FFF2-40B4-BE49-F238E27FC236}">
                <a16:creationId xmlns="" xmlns:a16="http://schemas.microsoft.com/office/drawing/2014/main" id="{97B144E7-A54B-CA4C-B04F-A2F25E986C27}"/>
              </a:ext>
            </a:extLst>
          </p:cNvPr>
          <p:cNvGrpSpPr>
            <a:grpSpLocks/>
          </p:cNvGrpSpPr>
          <p:nvPr/>
        </p:nvGrpSpPr>
        <p:grpSpPr bwMode="auto">
          <a:xfrm>
            <a:off x="2035663" y="5148883"/>
            <a:ext cx="501650" cy="512763"/>
            <a:chOff x="2839" y="3501"/>
            <a:chExt cx="755" cy="803"/>
          </a:xfrm>
        </p:grpSpPr>
        <p:pic>
          <p:nvPicPr>
            <p:cNvPr id="676" name="Picture 709" descr="desktop_computer_stylized_medium">
              <a:extLst>
                <a:ext uri="{FF2B5EF4-FFF2-40B4-BE49-F238E27FC236}">
                  <a16:creationId xmlns="" xmlns:a16="http://schemas.microsoft.com/office/drawing/2014/main" id="{BC4923DF-E580-E043-87E0-54FA60E4E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7" name="Freeform 710">
              <a:extLst>
                <a:ext uri="{FF2B5EF4-FFF2-40B4-BE49-F238E27FC236}">
                  <a16:creationId xmlns="" xmlns:a16="http://schemas.microsoft.com/office/drawing/2014/main" id="{42EC1204-645A-4842-92FE-2F13DBC9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337CC03-6B75-DD4E-AEF4-E8B1E9874303}"/>
              </a:ext>
            </a:extLst>
          </p:cNvPr>
          <p:cNvGrpSpPr/>
          <p:nvPr/>
        </p:nvGrpSpPr>
        <p:grpSpPr>
          <a:xfrm>
            <a:off x="3021501" y="4492486"/>
            <a:ext cx="1951525" cy="1263172"/>
            <a:chOff x="7891681" y="3099042"/>
            <a:chExt cx="2342453" cy="1569939"/>
          </a:xfrm>
        </p:grpSpPr>
        <p:sp>
          <p:nvSpPr>
            <p:cNvPr id="678" name="Oval 800">
              <a:extLst>
                <a:ext uri="{FF2B5EF4-FFF2-40B4-BE49-F238E27FC236}">
                  <a16:creationId xmlns="" xmlns:a16="http://schemas.microsoft.com/office/drawing/2014/main" id="{10688176-2675-9F46-B6CD-4D634B244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5510" y="3593195"/>
              <a:ext cx="69106" cy="7912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9" name="Group 817">
              <a:extLst>
                <a:ext uri="{FF2B5EF4-FFF2-40B4-BE49-F238E27FC236}">
                  <a16:creationId xmlns="" xmlns:a16="http://schemas.microsoft.com/office/drawing/2014/main" id="{3894D620-6D9E-8346-8516-F7389ED02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22376" y="3275911"/>
              <a:ext cx="615031" cy="694531"/>
              <a:chOff x="2920" y="1424"/>
              <a:chExt cx="326" cy="320"/>
            </a:xfrm>
          </p:grpSpPr>
          <p:sp>
            <p:nvSpPr>
              <p:cNvPr id="680" name="Oval 818">
                <a:extLst>
                  <a:ext uri="{FF2B5EF4-FFF2-40B4-BE49-F238E27FC236}">
                    <a16:creationId xmlns="" xmlns:a16="http://schemas.microsoft.com/office/drawing/2014/main" id="{11052586-B35E-DD4B-8AEC-F4861D0C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681" name="Group 819">
                <a:extLst>
                  <a:ext uri="{FF2B5EF4-FFF2-40B4-BE49-F238E27FC236}">
                    <a16:creationId xmlns="" xmlns:a16="http://schemas.microsoft.com/office/drawing/2014/main" id="{ECD32DC1-931D-D54F-8659-4C948098C6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9" y="1424"/>
                <a:ext cx="265" cy="280"/>
                <a:chOff x="2949" y="1424"/>
                <a:chExt cx="265" cy="280"/>
              </a:xfrm>
            </p:grpSpPr>
            <p:sp>
              <p:nvSpPr>
                <p:cNvPr id="683" name="Oval 820">
                  <a:extLst>
                    <a:ext uri="{FF2B5EF4-FFF2-40B4-BE49-F238E27FC236}">
                      <a16:creationId xmlns="" xmlns:a16="http://schemas.microsoft.com/office/drawing/2014/main" id="{3304D76E-6F1B-7745-A3CB-304D98B35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4" name="Oval 821">
                  <a:extLst>
                    <a:ext uri="{FF2B5EF4-FFF2-40B4-BE49-F238E27FC236}">
                      <a16:creationId xmlns="" xmlns:a16="http://schemas.microsoft.com/office/drawing/2014/main" id="{74755B4A-1CD5-5744-9D5B-A2B52FF8D4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5" name="Oval 822">
                  <a:extLst>
                    <a:ext uri="{FF2B5EF4-FFF2-40B4-BE49-F238E27FC236}">
                      <a16:creationId xmlns="" xmlns:a16="http://schemas.microsoft.com/office/drawing/2014/main" id="{4C9ED777-1C5F-D14C-85A1-B0DD4AB51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6" name="Oval 823">
                  <a:extLst>
                    <a:ext uri="{FF2B5EF4-FFF2-40B4-BE49-F238E27FC236}">
                      <a16:creationId xmlns="" xmlns:a16="http://schemas.microsoft.com/office/drawing/2014/main" id="{31AB0A7A-58BA-3043-BD5D-31AC5EB27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7" name="Freeform 824">
                  <a:extLst>
                    <a:ext uri="{FF2B5EF4-FFF2-40B4-BE49-F238E27FC236}">
                      <a16:creationId xmlns="" xmlns:a16="http://schemas.microsoft.com/office/drawing/2014/main" id="{259CA958-5773-B14D-898D-D3612E11BD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87" y="1424"/>
                  <a:ext cx="205" cy="143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9050" cmpd="sng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682" name="Freeform 825">
                <a:extLst>
                  <a:ext uri="{FF2B5EF4-FFF2-40B4-BE49-F238E27FC236}">
                    <a16:creationId xmlns="" xmlns:a16="http://schemas.microsoft.com/office/drawing/2014/main" id="{07C15FD6-3BA5-3648-9F8B-5D0B7E898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 w="19050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88" name="Group 783">
              <a:extLst>
                <a:ext uri="{FF2B5EF4-FFF2-40B4-BE49-F238E27FC236}">
                  <a16:creationId xmlns="" xmlns:a16="http://schemas.microsoft.com/office/drawing/2014/main" id="{0710E690-D315-AD40-8470-BF130355A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2147" y="3619386"/>
              <a:ext cx="393690" cy="1049595"/>
              <a:chOff x="3130" y="3288"/>
              <a:chExt cx="410" cy="742"/>
            </a:xfrm>
          </p:grpSpPr>
          <p:sp>
            <p:nvSpPr>
              <p:cNvPr id="689" name="Line 270">
                <a:extLst>
                  <a:ext uri="{FF2B5EF4-FFF2-40B4-BE49-F238E27FC236}">
                    <a16:creationId xmlns="" xmlns:a16="http://schemas.microsoft.com/office/drawing/2014/main" id="{04149AE5-43DA-3047-BFDC-5CFB58462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0" name="Line 271">
                <a:extLst>
                  <a:ext uri="{FF2B5EF4-FFF2-40B4-BE49-F238E27FC236}">
                    <a16:creationId xmlns="" xmlns:a16="http://schemas.microsoft.com/office/drawing/2014/main" id="{6338FFA1-2B24-C444-8D8F-3277B2D87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1" name="Line 272">
                <a:extLst>
                  <a:ext uri="{FF2B5EF4-FFF2-40B4-BE49-F238E27FC236}">
                    <a16:creationId xmlns="" xmlns:a16="http://schemas.microsoft.com/office/drawing/2014/main" id="{C56657E2-C2C8-D445-8165-8F8545249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2" name="Line 273">
                <a:extLst>
                  <a:ext uri="{FF2B5EF4-FFF2-40B4-BE49-F238E27FC236}">
                    <a16:creationId xmlns="" xmlns:a16="http://schemas.microsoft.com/office/drawing/2014/main" id="{B7B82588-44BD-2D40-AFBE-88A049E7C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3" name="Line 274">
                <a:extLst>
                  <a:ext uri="{FF2B5EF4-FFF2-40B4-BE49-F238E27FC236}">
                    <a16:creationId xmlns="" xmlns:a16="http://schemas.microsoft.com/office/drawing/2014/main" id="{B49C6B4C-26A6-464B-A658-C25BD053B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4" name="Line 275">
                <a:extLst>
                  <a:ext uri="{FF2B5EF4-FFF2-40B4-BE49-F238E27FC236}">
                    <a16:creationId xmlns="" xmlns:a16="http://schemas.microsoft.com/office/drawing/2014/main" id="{9DEE2C80-A67F-BC44-917A-FAEB31A8F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5" name="Line 276">
                <a:extLst>
                  <a:ext uri="{FF2B5EF4-FFF2-40B4-BE49-F238E27FC236}">
                    <a16:creationId xmlns="" xmlns:a16="http://schemas.microsoft.com/office/drawing/2014/main" id="{5A46DA7F-F265-CB4C-A51D-41A95E0B2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6" name="Line 277">
                <a:extLst>
                  <a:ext uri="{FF2B5EF4-FFF2-40B4-BE49-F238E27FC236}">
                    <a16:creationId xmlns="" xmlns:a16="http://schemas.microsoft.com/office/drawing/2014/main" id="{593E4D81-9E83-E74D-8F06-058D326BB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7" name="Line 278">
                <a:extLst>
                  <a:ext uri="{FF2B5EF4-FFF2-40B4-BE49-F238E27FC236}">
                    <a16:creationId xmlns="" xmlns:a16="http://schemas.microsoft.com/office/drawing/2014/main" id="{19A8EFE0-C98F-E44D-993F-B51434E6A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8" name="Line 279">
                <a:extLst>
                  <a:ext uri="{FF2B5EF4-FFF2-40B4-BE49-F238E27FC236}">
                    <a16:creationId xmlns="" xmlns:a16="http://schemas.microsoft.com/office/drawing/2014/main" id="{B0DE46EE-854B-7449-A982-B3A715EBF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9" name="Line 280">
                <a:extLst>
                  <a:ext uri="{FF2B5EF4-FFF2-40B4-BE49-F238E27FC236}">
                    <a16:creationId xmlns="" xmlns:a16="http://schemas.microsoft.com/office/drawing/2014/main" id="{13490F49-1356-1849-AFBC-6C97EFE1E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0" name="Line 281">
                <a:extLst>
                  <a:ext uri="{FF2B5EF4-FFF2-40B4-BE49-F238E27FC236}">
                    <a16:creationId xmlns="" xmlns:a16="http://schemas.microsoft.com/office/drawing/2014/main" id="{03009224-D46D-E74D-B16C-6D0BBBCFB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1" name="Line 282">
                <a:extLst>
                  <a:ext uri="{FF2B5EF4-FFF2-40B4-BE49-F238E27FC236}">
                    <a16:creationId xmlns="" xmlns:a16="http://schemas.microsoft.com/office/drawing/2014/main" id="{195799B9-BB33-BC4E-BA89-837E62925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2" name="Line 283">
                <a:extLst>
                  <a:ext uri="{FF2B5EF4-FFF2-40B4-BE49-F238E27FC236}">
                    <a16:creationId xmlns="" xmlns:a16="http://schemas.microsoft.com/office/drawing/2014/main" id="{5617F8DF-F9E1-5043-8A1C-F0FA02039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3" name="Line 284">
                <a:extLst>
                  <a:ext uri="{FF2B5EF4-FFF2-40B4-BE49-F238E27FC236}">
                    <a16:creationId xmlns="" xmlns:a16="http://schemas.microsoft.com/office/drawing/2014/main" id="{A0BBBAC8-FD74-EF44-A13C-105333752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04" name="Group 703">
              <a:extLst>
                <a:ext uri="{FF2B5EF4-FFF2-40B4-BE49-F238E27FC236}">
                  <a16:creationId xmlns="" xmlns:a16="http://schemas.microsoft.com/office/drawing/2014/main" id="{42EB9871-56EA-2341-96EB-5728B4E754D6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593983"/>
              <a:chOff x="8328836" y="2202873"/>
              <a:chExt cx="527285" cy="593983"/>
            </a:xfrm>
          </p:grpSpPr>
          <p:pic>
            <p:nvPicPr>
              <p:cNvPr id="705" name="Picture 653" descr="iphone_stylized_small">
                <a:extLst>
                  <a:ext uri="{FF2B5EF4-FFF2-40B4-BE49-F238E27FC236}">
                    <a16:creationId xmlns="" xmlns:a16="http://schemas.microsoft.com/office/drawing/2014/main" id="{3B41EE83-D29B-9B4A-9E7E-CDC2C5738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6432" y="2271663"/>
                <a:ext cx="180509" cy="52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06" name="Group 850">
                <a:extLst>
                  <a:ext uri="{FF2B5EF4-FFF2-40B4-BE49-F238E27FC236}">
                    <a16:creationId xmlns="" xmlns:a16="http://schemas.microsoft.com/office/drawing/2014/main" id="{A2B15487-5874-8E4F-A2D2-3B4F8B949D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8836" y="2202873"/>
                <a:ext cx="527285" cy="118466"/>
                <a:chOff x="2199" y="955"/>
                <a:chExt cx="2547" cy="506"/>
              </a:xfrm>
            </p:grpSpPr>
            <p:sp>
              <p:nvSpPr>
                <p:cNvPr id="707" name="Freeform 851">
                  <a:extLst>
                    <a:ext uri="{FF2B5EF4-FFF2-40B4-BE49-F238E27FC236}">
                      <a16:creationId xmlns="" xmlns:a16="http://schemas.microsoft.com/office/drawing/2014/main" id="{F198C428-7BD3-9547-B5FE-EC2B2E4B3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8" name="Freeform 852">
                  <a:extLst>
                    <a:ext uri="{FF2B5EF4-FFF2-40B4-BE49-F238E27FC236}">
                      <a16:creationId xmlns="" xmlns:a16="http://schemas.microsoft.com/office/drawing/2014/main" id="{2BF34BB6-4817-E041-B51A-FF030BD85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9" name="Freeform 853">
                  <a:extLst>
                    <a:ext uri="{FF2B5EF4-FFF2-40B4-BE49-F238E27FC236}">
                      <a16:creationId xmlns="" xmlns:a16="http://schemas.microsoft.com/office/drawing/2014/main" id="{1F12D98B-9D91-2C4A-9A60-79ED30FF4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0" name="Freeform 854">
                  <a:extLst>
                    <a:ext uri="{FF2B5EF4-FFF2-40B4-BE49-F238E27FC236}">
                      <a16:creationId xmlns="" xmlns:a16="http://schemas.microsoft.com/office/drawing/2014/main" id="{9DF11EBC-0004-A948-BFDC-FDE61D97F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1" name="Freeform 855">
                  <a:extLst>
                    <a:ext uri="{FF2B5EF4-FFF2-40B4-BE49-F238E27FC236}">
                      <a16:creationId xmlns="" xmlns:a16="http://schemas.microsoft.com/office/drawing/2014/main" id="{E7293A64-2C3C-9646-B157-AA28AC5BA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2" name="Freeform 856">
                  <a:extLst>
                    <a:ext uri="{FF2B5EF4-FFF2-40B4-BE49-F238E27FC236}">
                      <a16:creationId xmlns="" xmlns:a16="http://schemas.microsoft.com/office/drawing/2014/main" id="{3F0646E8-B992-F84E-AF32-0F3C87961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13" name="Group 712">
              <a:extLst>
                <a:ext uri="{FF2B5EF4-FFF2-40B4-BE49-F238E27FC236}">
                  <a16:creationId xmlns="" xmlns:a16="http://schemas.microsoft.com/office/drawing/2014/main" id="{A5689340-E6EB-1E4C-B299-F2EC3B1CDBCC}"/>
                </a:ext>
              </a:extLst>
            </p:cNvPr>
            <p:cNvGrpSpPr/>
            <p:nvPr/>
          </p:nvGrpSpPr>
          <p:grpSpPr>
            <a:xfrm>
              <a:off x="7891681" y="4024818"/>
              <a:ext cx="1120341" cy="347863"/>
              <a:chOff x="9561515" y="2748013"/>
              <a:chExt cx="1120341" cy="347863"/>
            </a:xfrm>
          </p:grpSpPr>
          <p:pic>
            <p:nvPicPr>
              <p:cNvPr id="714" name="Picture 603" descr="car_icon_small">
                <a:extLst>
                  <a:ext uri="{FF2B5EF4-FFF2-40B4-BE49-F238E27FC236}">
                    <a16:creationId xmlns="" xmlns:a16="http://schemas.microsoft.com/office/drawing/2014/main" id="{64B67A9E-AD4C-A44D-8D74-4BA4FA5BC4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1515" y="2826814"/>
                <a:ext cx="1120341" cy="2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15" name="Group 850">
                <a:extLst>
                  <a:ext uri="{FF2B5EF4-FFF2-40B4-BE49-F238E27FC236}">
                    <a16:creationId xmlns="" xmlns:a16="http://schemas.microsoft.com/office/drawing/2014/main" id="{84052C40-E105-A342-89B4-BDF61A2D5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88587" y="2748013"/>
                <a:ext cx="527285" cy="118466"/>
                <a:chOff x="2199" y="955"/>
                <a:chExt cx="2547" cy="506"/>
              </a:xfrm>
            </p:grpSpPr>
            <p:sp>
              <p:nvSpPr>
                <p:cNvPr id="717" name="Freeform 851">
                  <a:extLst>
                    <a:ext uri="{FF2B5EF4-FFF2-40B4-BE49-F238E27FC236}">
                      <a16:creationId xmlns="" xmlns:a16="http://schemas.microsoft.com/office/drawing/2014/main" id="{0BA44966-8A4E-BB43-959B-A59F35AB5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8" name="Freeform 852">
                  <a:extLst>
                    <a:ext uri="{FF2B5EF4-FFF2-40B4-BE49-F238E27FC236}">
                      <a16:creationId xmlns="" xmlns:a16="http://schemas.microsoft.com/office/drawing/2014/main" id="{5DC04172-F777-E646-93C2-4CDF96DA8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9" name="Freeform 853">
                  <a:extLst>
                    <a:ext uri="{FF2B5EF4-FFF2-40B4-BE49-F238E27FC236}">
                      <a16:creationId xmlns="" xmlns:a16="http://schemas.microsoft.com/office/drawing/2014/main" id="{A55970CF-BAEF-CD49-9BCE-C69AB8A5C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0" name="Freeform 854">
                  <a:extLst>
                    <a:ext uri="{FF2B5EF4-FFF2-40B4-BE49-F238E27FC236}">
                      <a16:creationId xmlns="" xmlns:a16="http://schemas.microsoft.com/office/drawing/2014/main" id="{2986E248-F171-5D48-8739-D2298CCA8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1" name="Freeform 855">
                  <a:extLst>
                    <a:ext uri="{FF2B5EF4-FFF2-40B4-BE49-F238E27FC236}">
                      <a16:creationId xmlns="" xmlns:a16="http://schemas.microsoft.com/office/drawing/2014/main" id="{49F0B7F7-B410-9C43-9C2A-1B8B752592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2" name="Freeform 856">
                  <a:extLst>
                    <a:ext uri="{FF2B5EF4-FFF2-40B4-BE49-F238E27FC236}">
                      <a16:creationId xmlns="" xmlns:a16="http://schemas.microsoft.com/office/drawing/2014/main" id="{287FBEA2-91A4-594C-9875-9EB64B3104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716" name="Straight Connector 715">
                <a:extLst>
                  <a:ext uri="{FF2B5EF4-FFF2-40B4-BE49-F238E27FC236}">
                    <a16:creationId xmlns="" xmlns:a16="http://schemas.microsoft.com/office/drawing/2014/main" id="{00CD8070-E312-CE4E-9330-AF9220DB94C1}"/>
                  </a:ext>
                </a:extLst>
              </p:cNvPr>
              <p:cNvCxnSpPr/>
              <p:nvPr/>
            </p:nvCxnSpPr>
            <p:spPr>
              <a:xfrm>
                <a:off x="10032156" y="2798664"/>
                <a:ext cx="31623" cy="1368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3" name="Group 722">
              <a:extLst>
                <a:ext uri="{FF2B5EF4-FFF2-40B4-BE49-F238E27FC236}">
                  <a16:creationId xmlns="" xmlns:a16="http://schemas.microsoft.com/office/drawing/2014/main" id="{7270D670-9717-4947-8A8A-E81A05A4A5CB}"/>
                </a:ext>
              </a:extLst>
            </p:cNvPr>
            <p:cNvGrpSpPr/>
            <p:nvPr/>
          </p:nvGrpSpPr>
          <p:grpSpPr>
            <a:xfrm>
              <a:off x="9731765" y="3463179"/>
              <a:ext cx="502369" cy="512348"/>
              <a:chOff x="7341491" y="2307905"/>
              <a:chExt cx="509280" cy="439573"/>
            </a:xfrm>
          </p:grpSpPr>
          <p:grpSp>
            <p:nvGrpSpPr>
              <p:cNvPr id="724" name="Group 723">
                <a:extLst>
                  <a:ext uri="{FF2B5EF4-FFF2-40B4-BE49-F238E27FC236}">
                    <a16:creationId xmlns="" xmlns:a16="http://schemas.microsoft.com/office/drawing/2014/main" id="{46A2D8F1-7677-BA43-8C79-F92B915BC035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733" name="Picture 1018" descr="laptop_keyboard">
                  <a:extLst>
                    <a:ext uri="{FF2B5EF4-FFF2-40B4-BE49-F238E27FC236}">
                      <a16:creationId xmlns="" xmlns:a16="http://schemas.microsoft.com/office/drawing/2014/main" id="{0213EE88-DBCD-E942-AE09-77E4A5369E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4" name="Freeform 1019">
                  <a:extLst>
                    <a:ext uri="{FF2B5EF4-FFF2-40B4-BE49-F238E27FC236}">
                      <a16:creationId xmlns="" xmlns:a16="http://schemas.microsoft.com/office/drawing/2014/main" id="{1AB1E013-5334-2443-B3EA-0ADF9CDA9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735" name="Picture 1020" descr="screen">
                  <a:extLst>
                    <a:ext uri="{FF2B5EF4-FFF2-40B4-BE49-F238E27FC236}">
                      <a16:creationId xmlns="" xmlns:a16="http://schemas.microsoft.com/office/drawing/2014/main" id="{8E8FB868-F15A-354D-8A94-F6162964A2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6" name="Freeform 1021">
                  <a:extLst>
                    <a:ext uri="{FF2B5EF4-FFF2-40B4-BE49-F238E27FC236}">
                      <a16:creationId xmlns="" xmlns:a16="http://schemas.microsoft.com/office/drawing/2014/main" id="{808AD4A9-7969-A440-AF65-3F01AEA7E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1022">
                  <a:extLst>
                    <a:ext uri="{FF2B5EF4-FFF2-40B4-BE49-F238E27FC236}">
                      <a16:creationId xmlns="" xmlns:a16="http://schemas.microsoft.com/office/drawing/2014/main" id="{BE959CDF-8CEC-5D49-B9B5-695C75E54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1023">
                  <a:extLst>
                    <a:ext uri="{FF2B5EF4-FFF2-40B4-BE49-F238E27FC236}">
                      <a16:creationId xmlns="" xmlns:a16="http://schemas.microsoft.com/office/drawing/2014/main" id="{C47539D5-AB19-6248-B8AC-D7C1EB7D89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1024">
                  <a:extLst>
                    <a:ext uri="{FF2B5EF4-FFF2-40B4-BE49-F238E27FC236}">
                      <a16:creationId xmlns="" xmlns:a16="http://schemas.microsoft.com/office/drawing/2014/main" id="{5AEB62B0-7DA6-D743-86A5-DFFF45D54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1025">
                  <a:extLst>
                    <a:ext uri="{FF2B5EF4-FFF2-40B4-BE49-F238E27FC236}">
                      <a16:creationId xmlns="" xmlns:a16="http://schemas.microsoft.com/office/drawing/2014/main" id="{B47C284C-2338-754B-99BA-EA63C8A9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1026">
                  <a:extLst>
                    <a:ext uri="{FF2B5EF4-FFF2-40B4-BE49-F238E27FC236}">
                      <a16:creationId xmlns="" xmlns:a16="http://schemas.microsoft.com/office/drawing/2014/main" id="{9B886F94-1E66-9F4A-AE5A-8E0F922D0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2" name="Group 1027">
                  <a:extLst>
                    <a:ext uri="{FF2B5EF4-FFF2-40B4-BE49-F238E27FC236}">
                      <a16:creationId xmlns="" xmlns:a16="http://schemas.microsoft.com/office/drawing/2014/main" id="{715EA677-D4AB-B447-B08B-D7ED313243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749" name="Freeform 1028">
                    <a:extLst>
                      <a:ext uri="{FF2B5EF4-FFF2-40B4-BE49-F238E27FC236}">
                        <a16:creationId xmlns="" xmlns:a16="http://schemas.microsoft.com/office/drawing/2014/main" id="{E1124562-ECF8-4F4C-90C1-EF6396A68E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0" name="Freeform 1029">
                    <a:extLst>
                      <a:ext uri="{FF2B5EF4-FFF2-40B4-BE49-F238E27FC236}">
                        <a16:creationId xmlns="" xmlns:a16="http://schemas.microsoft.com/office/drawing/2014/main" id="{3389E998-0F08-914D-9479-D8E12E2549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1" name="Freeform 1030">
                    <a:extLst>
                      <a:ext uri="{FF2B5EF4-FFF2-40B4-BE49-F238E27FC236}">
                        <a16:creationId xmlns="" xmlns:a16="http://schemas.microsoft.com/office/drawing/2014/main" id="{8A11850E-DFFA-ED48-BEB3-85180AD217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2" name="Freeform 1031">
                    <a:extLst>
                      <a:ext uri="{FF2B5EF4-FFF2-40B4-BE49-F238E27FC236}">
                        <a16:creationId xmlns="" xmlns:a16="http://schemas.microsoft.com/office/drawing/2014/main" id="{348FFCFE-31F3-D044-A19B-3EA98E2A2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3" name="Freeform 1032">
                    <a:extLst>
                      <a:ext uri="{FF2B5EF4-FFF2-40B4-BE49-F238E27FC236}">
                        <a16:creationId xmlns="" xmlns:a16="http://schemas.microsoft.com/office/drawing/2014/main" id="{E0BFA97F-7FDE-4B49-BE02-A5B711E535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4" name="Freeform 1033">
                    <a:extLst>
                      <a:ext uri="{FF2B5EF4-FFF2-40B4-BE49-F238E27FC236}">
                        <a16:creationId xmlns="" xmlns:a16="http://schemas.microsoft.com/office/drawing/2014/main" id="{5566BB9E-C2DB-904B-8DAE-F1FAE62B3F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43" name="Freeform 1034">
                  <a:extLst>
                    <a:ext uri="{FF2B5EF4-FFF2-40B4-BE49-F238E27FC236}">
                      <a16:creationId xmlns="" xmlns:a16="http://schemas.microsoft.com/office/drawing/2014/main" id="{8531613B-92A9-464D-BE9E-A37215186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1035">
                  <a:extLst>
                    <a:ext uri="{FF2B5EF4-FFF2-40B4-BE49-F238E27FC236}">
                      <a16:creationId xmlns="" xmlns:a16="http://schemas.microsoft.com/office/drawing/2014/main" id="{EE5A0F89-BDF3-4F47-BA87-66EF728D0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1036">
                  <a:extLst>
                    <a:ext uri="{FF2B5EF4-FFF2-40B4-BE49-F238E27FC236}">
                      <a16:creationId xmlns="" xmlns:a16="http://schemas.microsoft.com/office/drawing/2014/main" id="{1FD78267-7B3E-D540-902C-47129B46C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1037">
                  <a:extLst>
                    <a:ext uri="{FF2B5EF4-FFF2-40B4-BE49-F238E27FC236}">
                      <a16:creationId xmlns="" xmlns:a16="http://schemas.microsoft.com/office/drawing/2014/main" id="{16865503-BACA-1447-B755-0CA9ED8ED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1038">
                  <a:extLst>
                    <a:ext uri="{FF2B5EF4-FFF2-40B4-BE49-F238E27FC236}">
                      <a16:creationId xmlns="" xmlns:a16="http://schemas.microsoft.com/office/drawing/2014/main" id="{3B1B22E2-5D91-E74A-9754-AC618ED26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1039">
                  <a:extLst>
                    <a:ext uri="{FF2B5EF4-FFF2-40B4-BE49-F238E27FC236}">
                      <a16:creationId xmlns="" xmlns:a16="http://schemas.microsoft.com/office/drawing/2014/main" id="{7E7C97D1-0F33-3444-927F-6DA622B206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25" name="Group 850">
                <a:extLst>
                  <a:ext uri="{FF2B5EF4-FFF2-40B4-BE49-F238E27FC236}">
                    <a16:creationId xmlns="" xmlns:a16="http://schemas.microsoft.com/office/drawing/2014/main" id="{62525AE2-4973-8D42-8457-3FD43C9E4D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727" name="Freeform 851">
                  <a:extLst>
                    <a:ext uri="{FF2B5EF4-FFF2-40B4-BE49-F238E27FC236}">
                      <a16:creationId xmlns="" xmlns:a16="http://schemas.microsoft.com/office/drawing/2014/main" id="{98DC9C84-53E3-014A-967F-FA84DB11D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" name="Freeform 852">
                  <a:extLst>
                    <a:ext uri="{FF2B5EF4-FFF2-40B4-BE49-F238E27FC236}">
                      <a16:creationId xmlns="" xmlns:a16="http://schemas.microsoft.com/office/drawing/2014/main" id="{29B322F2-C071-D44B-B545-1D6315264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9" name="Freeform 853">
                  <a:extLst>
                    <a:ext uri="{FF2B5EF4-FFF2-40B4-BE49-F238E27FC236}">
                      <a16:creationId xmlns="" xmlns:a16="http://schemas.microsoft.com/office/drawing/2014/main" id="{0B4F0F6E-B830-CD43-97A0-CCF4353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0" name="Freeform 854">
                  <a:extLst>
                    <a:ext uri="{FF2B5EF4-FFF2-40B4-BE49-F238E27FC236}">
                      <a16:creationId xmlns="" xmlns:a16="http://schemas.microsoft.com/office/drawing/2014/main" id="{1F7BE4F9-0536-514B-946A-CAC99442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1" name="Freeform 855">
                  <a:extLst>
                    <a:ext uri="{FF2B5EF4-FFF2-40B4-BE49-F238E27FC236}">
                      <a16:creationId xmlns="" xmlns:a16="http://schemas.microsoft.com/office/drawing/2014/main" id="{F512D928-7DBD-174E-9B2D-4DC324036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2" name="Freeform 856">
                  <a:extLst>
                    <a:ext uri="{FF2B5EF4-FFF2-40B4-BE49-F238E27FC236}">
                      <a16:creationId xmlns="" xmlns:a16="http://schemas.microsoft.com/office/drawing/2014/main" id="{C88DD8DC-6D2B-A545-8A4F-C001C71AC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726" name="Straight Connector 725">
                <a:extLst>
                  <a:ext uri="{FF2B5EF4-FFF2-40B4-BE49-F238E27FC236}">
                    <a16:creationId xmlns="" xmlns:a16="http://schemas.microsoft.com/office/drawing/2014/main" id="{5DFBB0AF-BFC3-414D-A6B2-5B5E573B87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5" name="Text Box 5">
            <a:extLst>
              <a:ext uri="{FF2B5EF4-FFF2-40B4-BE49-F238E27FC236}">
                <a16:creationId xmlns="" xmlns:a16="http://schemas.microsoft.com/office/drawing/2014/main" id="{59DCFB19-2C53-724E-875B-11F6B0110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702" y="5846761"/>
            <a:ext cx="1805302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4G/5G</a:t>
            </a:r>
          </a:p>
        </p:txBody>
      </p:sp>
    </p:spTree>
    <p:extLst>
      <p:ext uri="{BB962C8B-B14F-4D97-AF65-F5344CB8AC3E}">
        <p14:creationId xmlns:p14="http://schemas.microsoft.com/office/powerpoint/2010/main" val="28352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="" xmlns:a16="http://schemas.microsoft.com/office/drawing/2014/main" id="{7ABC6A0D-B10D-5A4E-940B-72970522E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1490663"/>
            <a:ext cx="51943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  <a:cs typeface="+mn-cs"/>
              </a:rPr>
              <a:t>token passing:</a:t>
            </a:r>
            <a:endParaRPr lang="en-US" sz="3200" b="1" dirty="0">
              <a:solidFill>
                <a:srgbClr val="C00000"/>
              </a:solidFill>
              <a:cs typeface="+mn-cs"/>
            </a:endParaRPr>
          </a:p>
          <a:p>
            <a:pPr marL="3937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cs typeface="+mn-cs"/>
              </a:rPr>
              <a:t>control </a:t>
            </a:r>
            <a:r>
              <a:rPr lang="en-US" sz="3200" i="1" dirty="0">
                <a:solidFill>
                  <a:srgbClr val="C00000"/>
                </a:solidFill>
                <a:cs typeface="+mn-cs"/>
              </a:rPr>
              <a:t>token</a:t>
            </a:r>
            <a:r>
              <a:rPr lang="en-US" sz="2800" b="1" i="0" dirty="0">
                <a:cs typeface="+mn-cs"/>
              </a:rPr>
              <a:t> </a:t>
            </a:r>
            <a:r>
              <a:rPr lang="en-US" sz="2800" i="0" dirty="0">
                <a:cs typeface="+mn-cs"/>
              </a:rPr>
              <a:t>passed from one node to next sequentially.</a:t>
            </a:r>
          </a:p>
          <a:p>
            <a:pPr marL="3937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cs typeface="+mn-cs"/>
              </a:rPr>
              <a:t>token message</a:t>
            </a:r>
          </a:p>
          <a:p>
            <a:pPr marL="3937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cs typeface="+mn-cs"/>
              </a:rPr>
              <a:t>concerns:</a:t>
            </a:r>
          </a:p>
          <a:p>
            <a:pPr marL="914400" lvl="1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/>
            </a:pPr>
            <a:r>
              <a:rPr lang="en-US" sz="2800" i="0" dirty="0">
                <a:cs typeface="+mn-cs"/>
              </a:rPr>
              <a:t>token overhead </a:t>
            </a:r>
          </a:p>
          <a:p>
            <a:pPr marL="914400" lvl="1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/>
            </a:pPr>
            <a:r>
              <a:rPr lang="en-US" sz="2800" i="0" dirty="0">
                <a:cs typeface="+mn-cs"/>
              </a:rPr>
              <a:t>latency</a:t>
            </a:r>
          </a:p>
          <a:p>
            <a:pPr marL="914400" lvl="1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/>
            </a:pPr>
            <a:r>
              <a:rPr lang="en-US" sz="2800" i="0" dirty="0">
                <a:cs typeface="+mn-cs"/>
              </a:rPr>
              <a:t>single point of failure (token)</a:t>
            </a:r>
          </a:p>
        </p:txBody>
      </p:sp>
      <p:grpSp>
        <p:nvGrpSpPr>
          <p:cNvPr id="90" name="Group 21">
            <a:extLst>
              <a:ext uri="{FF2B5EF4-FFF2-40B4-BE49-F238E27FC236}">
                <a16:creationId xmlns="" xmlns:a16="http://schemas.microsoft.com/office/drawing/2014/main" id="{F79F0332-2A39-5D4D-809F-42104668D479}"/>
              </a:ext>
            </a:extLst>
          </p:cNvPr>
          <p:cNvGrpSpPr>
            <a:grpSpLocks/>
          </p:cNvGrpSpPr>
          <p:nvPr/>
        </p:nvGrpSpPr>
        <p:grpSpPr bwMode="auto">
          <a:xfrm>
            <a:off x="9718675" y="3262312"/>
            <a:ext cx="781050" cy="681038"/>
            <a:chOff x="-44" y="1473"/>
            <a:chExt cx="981" cy="1105"/>
          </a:xfrm>
        </p:grpSpPr>
        <p:pic>
          <p:nvPicPr>
            <p:cNvPr id="91" name="Picture 22" descr="desktop_computer_stylized_medium">
              <a:extLst>
                <a:ext uri="{FF2B5EF4-FFF2-40B4-BE49-F238E27FC236}">
                  <a16:creationId xmlns="" xmlns:a16="http://schemas.microsoft.com/office/drawing/2014/main" id="{AA301A88-DFF1-7246-96EB-05C4256C8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23">
              <a:extLst>
                <a:ext uri="{FF2B5EF4-FFF2-40B4-BE49-F238E27FC236}">
                  <a16:creationId xmlns="" xmlns:a16="http://schemas.microsoft.com/office/drawing/2014/main" id="{AAB1F938-F1F7-DD4B-A772-4AFC392D92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3" name="Group 24">
            <a:extLst>
              <a:ext uri="{FF2B5EF4-FFF2-40B4-BE49-F238E27FC236}">
                <a16:creationId xmlns="" xmlns:a16="http://schemas.microsoft.com/office/drawing/2014/main" id="{6AA03958-EE62-044B-BF1C-41B2BCCE691A}"/>
              </a:ext>
            </a:extLst>
          </p:cNvPr>
          <p:cNvGrpSpPr>
            <a:grpSpLocks/>
          </p:cNvGrpSpPr>
          <p:nvPr/>
        </p:nvGrpSpPr>
        <p:grpSpPr bwMode="auto">
          <a:xfrm>
            <a:off x="7004050" y="3219450"/>
            <a:ext cx="781050" cy="681037"/>
            <a:chOff x="-44" y="1473"/>
            <a:chExt cx="981" cy="1105"/>
          </a:xfrm>
        </p:grpSpPr>
        <p:pic>
          <p:nvPicPr>
            <p:cNvPr id="94" name="Picture 25" descr="desktop_computer_stylized_medium">
              <a:extLst>
                <a:ext uri="{FF2B5EF4-FFF2-40B4-BE49-F238E27FC236}">
                  <a16:creationId xmlns="" xmlns:a16="http://schemas.microsoft.com/office/drawing/2014/main" id="{077F0454-E719-4041-9268-E18204D1F3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26">
              <a:extLst>
                <a:ext uri="{FF2B5EF4-FFF2-40B4-BE49-F238E27FC236}">
                  <a16:creationId xmlns="" xmlns:a16="http://schemas.microsoft.com/office/drawing/2014/main" id="{6FB8E7BB-59E7-CA4F-BB91-53C073626F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" name="Group 27">
            <a:extLst>
              <a:ext uri="{FF2B5EF4-FFF2-40B4-BE49-F238E27FC236}">
                <a16:creationId xmlns="" xmlns:a16="http://schemas.microsoft.com/office/drawing/2014/main" id="{70A0741A-F761-3D4A-B7B8-6775DC2EDAA6}"/>
              </a:ext>
            </a:extLst>
          </p:cNvPr>
          <p:cNvGrpSpPr>
            <a:grpSpLocks/>
          </p:cNvGrpSpPr>
          <p:nvPr/>
        </p:nvGrpSpPr>
        <p:grpSpPr bwMode="auto">
          <a:xfrm>
            <a:off x="8321675" y="1555750"/>
            <a:ext cx="781050" cy="681037"/>
            <a:chOff x="-44" y="1473"/>
            <a:chExt cx="981" cy="1105"/>
          </a:xfrm>
        </p:grpSpPr>
        <p:pic>
          <p:nvPicPr>
            <p:cNvPr id="97" name="Picture 28" descr="desktop_computer_stylized_medium">
              <a:extLst>
                <a:ext uri="{FF2B5EF4-FFF2-40B4-BE49-F238E27FC236}">
                  <a16:creationId xmlns="" xmlns:a16="http://schemas.microsoft.com/office/drawing/2014/main" id="{0DCB9A69-88E8-EF42-BA62-8E91745EA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Freeform 29">
              <a:extLst>
                <a:ext uri="{FF2B5EF4-FFF2-40B4-BE49-F238E27FC236}">
                  <a16:creationId xmlns="" xmlns:a16="http://schemas.microsoft.com/office/drawing/2014/main" id="{77549C09-8E2F-B34B-A7BD-DE20ADB3FB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9" name="Group 30">
            <a:extLst>
              <a:ext uri="{FF2B5EF4-FFF2-40B4-BE49-F238E27FC236}">
                <a16:creationId xmlns="" xmlns:a16="http://schemas.microsoft.com/office/drawing/2014/main" id="{A7706246-9BB2-2644-8142-F34F4D57B77F}"/>
              </a:ext>
            </a:extLst>
          </p:cNvPr>
          <p:cNvGrpSpPr>
            <a:grpSpLocks/>
          </p:cNvGrpSpPr>
          <p:nvPr/>
        </p:nvGrpSpPr>
        <p:grpSpPr bwMode="auto">
          <a:xfrm>
            <a:off x="8375650" y="5003800"/>
            <a:ext cx="781050" cy="681037"/>
            <a:chOff x="-44" y="1473"/>
            <a:chExt cx="981" cy="1105"/>
          </a:xfrm>
        </p:grpSpPr>
        <p:pic>
          <p:nvPicPr>
            <p:cNvPr id="100" name="Picture 31" descr="desktop_computer_stylized_medium">
              <a:extLst>
                <a:ext uri="{FF2B5EF4-FFF2-40B4-BE49-F238E27FC236}">
                  <a16:creationId xmlns="" xmlns:a16="http://schemas.microsoft.com/office/drawing/2014/main" id="{A1D9607F-7083-0E4A-A8CA-5863479A1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Freeform 32">
              <a:extLst>
                <a:ext uri="{FF2B5EF4-FFF2-40B4-BE49-F238E27FC236}">
                  <a16:creationId xmlns="" xmlns:a16="http://schemas.microsoft.com/office/drawing/2014/main" id="{462AFBE0-4717-E74E-AB56-D544737FA8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2" name="Oval 8">
            <a:extLst>
              <a:ext uri="{FF2B5EF4-FFF2-40B4-BE49-F238E27FC236}">
                <a16:creationId xmlns="" xmlns:a16="http://schemas.microsoft.com/office/drawing/2014/main" id="{A041F791-B432-CF4C-AACC-8AFE57D1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2212975"/>
            <a:ext cx="2046287" cy="277812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Rectangle 12">
            <a:extLst>
              <a:ext uri="{FF2B5EF4-FFF2-40B4-BE49-F238E27FC236}">
                <a16:creationId xmlns="" xmlns:a16="http://schemas.microsoft.com/office/drawing/2014/main" id="{6AC22150-8F46-3041-AAEA-474DE6E3C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738" y="1320800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</a:t>
            </a:r>
          </a:p>
        </p:txBody>
      </p:sp>
      <p:sp>
        <p:nvSpPr>
          <p:cNvPr id="104" name="Rectangle 15">
            <a:extLst>
              <a:ext uri="{FF2B5EF4-FFF2-40B4-BE49-F238E27FC236}">
                <a16:creationId xmlns="" xmlns:a16="http://schemas.microsoft.com/office/drawing/2014/main" id="{3468BED1-087C-6944-8F78-7663707B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150" y="5603875"/>
            <a:ext cx="811213" cy="32067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105" name="Text Box 16">
            <a:extLst>
              <a:ext uri="{FF2B5EF4-FFF2-40B4-BE49-F238E27FC236}">
                <a16:creationId xmlns="" xmlns:a16="http://schemas.microsoft.com/office/drawing/2014/main" id="{334C38E1-E62C-0649-87D5-B690850A1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2674937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(nothing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to send)</a:t>
            </a:r>
          </a:p>
        </p:txBody>
      </p:sp>
      <p:sp>
        <p:nvSpPr>
          <p:cNvPr id="106" name="Rectangle 17">
            <a:extLst>
              <a:ext uri="{FF2B5EF4-FFF2-40B4-BE49-F238E27FC236}">
                <a16:creationId xmlns="" xmlns:a16="http://schemas.microsoft.com/office/drawing/2014/main" id="{729551C3-F670-FC4F-8E80-793BFE22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3338512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66471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3658 C 0.0069 0.06435 0.00117 0.09283 0.00143 0.10509 C 0.00156 0.11736 0.00664 0.10695 0.00013 0.10996 C -0.00625 0.11297 -0.02357 0.11273 -0.03737 0.12338 C -0.05104 0.13403 -0.0694 0.14445 -0.08229 0.17338 C -0.09518 0.20232 -0.10326 0.27847 -0.11471 0.29676 C -0.12617 0.31505 -0.14336 0.28611 -0.15104 0.28334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9" y="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C 0.01354 -0.0044 0.02708 -0.0088 0.03503 0.00671 C 0.0431 0.02222 0.04232 0.06875 0.04753 0.09328 C 0.05273 0.11782 0.05534 0.13402 0.06628 0.15347 C 0.07721 0.17291 0.09987 0.19861 0.11367 0.20995 C 0.1276 0.22129 0.14336 0.20925 0.15 0.22175 C 0.15664 0.23425 0.15521 0.25949 0.15378 0.28495 " pathEditMode="relative" rAng="0" ptsTypes="AAAAAAA">
                                      <p:cBhvr>
                                        <p:cTn id="1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5 -0.0581 0.00768 -0.09167 0.01367 -0.10926 C 0.01979 -0.12685 0.04115 -0.11273 0.05508 -0.1294 C 0.06888 -0.14607 0.0875 -0.1794 0.09753 -0.20926 C 0.10768 -0.23912 0.11367 -0.27824 0.1151 -0.30926 C 0.11654 -0.34028 0.11367 -0.36782 0.10625 -0.39607 C 0.09883 -0.42431 0.08451 -0.45949 0.06992 -0.4794 C 0.05534 -0.49931 0.03138 -0.50995 0.01875 -0.51597 C 0.00612 -0.52199 0.00521 -0.51875 -0.00625 -0.51597 C -0.01771 -0.5132 -0.03698 -0.51134 -0.05 -0.49931 C -0.06302 -0.48727 -0.07604 -0.46343 -0.0849 -0.44421 C -0.09375 -0.425 -0.10013 -0.4044 -0.10365 -0.38426 C -0.10716 -0.36412 -0.1056 -0.34375 -0.10625 -0.32269 C -0.1069 -0.30162 -0.11029 -0.27801 -0.10742 -0.25764 C -0.10469 -0.23727 -0.097 -0.21852 -0.08997 -0.20093 C -0.08281 -0.18333 -0.07552 -0.1669 -0.06497 -0.15255 C -0.0543 -0.1382 -0.03763 -0.12107 -0.02617 -0.11435 C -0.01471 -0.10764 -0.00169 -0.11806 0.00378 -0.11273 C 0.00938 -0.10741 0.00677 -0.09931 0.00742 -0.08264 C 0.0082 -0.06597 0.00781 -0.03935 0.00742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-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105" grpId="0"/>
      <p:bldP spid="106" grpId="0" animBg="1"/>
      <p:bldP spid="10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C97645-9B74-0447-A19A-F4146836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1" y="412065"/>
            <a:ext cx="11552583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Cable access network: FDM, TDM </a:t>
            </a:r>
            <a:r>
              <a:rPr lang="en-US" i="1" dirty="0"/>
              <a:t>and</a:t>
            </a:r>
            <a:r>
              <a:rPr lang="en-US" dirty="0"/>
              <a:t> random access!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D0996E3-B7FC-2B49-8611-D2528F10A0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1" name="Rectangle 44">
            <a:extLst>
              <a:ext uri="{FF2B5EF4-FFF2-40B4-BE49-F238E27FC236}">
                <a16:creationId xmlns="" xmlns:a16="http://schemas.microsoft.com/office/drawing/2014/main" id="{33089392-903E-834F-9306-E31FD7451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2823821"/>
            <a:ext cx="955675" cy="700087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82" name="Text Box 45">
            <a:extLst>
              <a:ext uri="{FF2B5EF4-FFF2-40B4-BE49-F238E27FC236}">
                <a16:creationId xmlns="" xmlns:a16="http://schemas.microsoft.com/office/drawing/2014/main" id="{D50FA1A7-360E-1940-9D5D-3CE15A23A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2282483"/>
            <a:ext cx="1925637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+mn-lt"/>
              </a:rPr>
              <a:t>cable headend</a:t>
            </a:r>
          </a:p>
        </p:txBody>
      </p:sp>
      <p:sp>
        <p:nvSpPr>
          <p:cNvPr id="183" name="Text Box 126">
            <a:extLst>
              <a:ext uri="{FF2B5EF4-FFF2-40B4-BE49-F238E27FC236}">
                <a16:creationId xmlns="" xmlns:a16="http://schemas.microsoft.com/office/drawing/2014/main" id="{165D120C-8C73-4A46-8205-AE4E9FED8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2793658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CMTS</a:t>
            </a:r>
          </a:p>
        </p:txBody>
      </p:sp>
      <p:sp>
        <p:nvSpPr>
          <p:cNvPr id="184" name="AutoShape 127">
            <a:extLst>
              <a:ext uri="{FF2B5EF4-FFF2-40B4-BE49-F238E27FC236}">
                <a16:creationId xmlns="" xmlns:a16="http://schemas.microsoft.com/office/drawing/2014/main" id="{7C5B547A-2B42-E448-B4FE-7884A108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2560296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186" name="Freeform 129">
            <a:extLst>
              <a:ext uri="{FF2B5EF4-FFF2-40B4-BE49-F238E27FC236}">
                <a16:creationId xmlns="" xmlns:a16="http://schemas.microsoft.com/office/drawing/2014/main" id="{1930FB8A-6B24-374A-99A9-2600EAA9B416}"/>
              </a:ext>
            </a:extLst>
          </p:cNvPr>
          <p:cNvSpPr>
            <a:spLocks/>
          </p:cNvSpPr>
          <p:nvPr/>
        </p:nvSpPr>
        <p:spPr bwMode="auto">
          <a:xfrm rot="10800000">
            <a:off x="1477624" y="3076351"/>
            <a:ext cx="1846681" cy="851585"/>
          </a:xfrm>
          <a:custGeom>
            <a:avLst/>
            <a:gdLst>
              <a:gd name="T0" fmla="*/ 145855 w 765"/>
              <a:gd name="T1" fmla="*/ 931 h 459"/>
              <a:gd name="T2" fmla="*/ 99268 w 765"/>
              <a:gd name="T3" fmla="*/ 6562 h 459"/>
              <a:gd name="T4" fmla="*/ 32950 w 765"/>
              <a:gd name="T5" fmla="*/ 9426 h 459"/>
              <a:gd name="T6" fmla="*/ 4821 w 765"/>
              <a:gd name="T7" fmla="*/ 31576 h 459"/>
              <a:gd name="T8" fmla="*/ 61950 w 765"/>
              <a:gd name="T9" fmla="*/ 41713 h 459"/>
              <a:gd name="T10" fmla="*/ 119240 w 765"/>
              <a:gd name="T11" fmla="*/ 40071 h 459"/>
              <a:gd name="T12" fmla="*/ 201010 w 765"/>
              <a:gd name="T13" fmla="*/ 41713 h 459"/>
              <a:gd name="T14" fmla="*/ 240274 w 765"/>
              <a:gd name="T15" fmla="*/ 40797 h 459"/>
              <a:gd name="T16" fmla="*/ 258901 w 765"/>
              <a:gd name="T17" fmla="*/ 34980 h 459"/>
              <a:gd name="T18" fmla="*/ 258196 w 765"/>
              <a:gd name="T19" fmla="*/ 14847 h 459"/>
              <a:gd name="T20" fmla="*/ 227858 w 765"/>
              <a:gd name="T21" fmla="*/ 3221 h 459"/>
              <a:gd name="T22" fmla="*/ 145855 w 765"/>
              <a:gd name="T23" fmla="*/ 931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connsiteX0" fmla="*/ 5390 w 9782"/>
              <a:gd name="connsiteY0" fmla="*/ 84 h 9624"/>
              <a:gd name="connsiteX1" fmla="*/ 3456 w 9782"/>
              <a:gd name="connsiteY1" fmla="*/ 838 h 9624"/>
              <a:gd name="connsiteX2" fmla="*/ 1103 w 9782"/>
              <a:gd name="connsiteY2" fmla="*/ 2045 h 9624"/>
              <a:gd name="connsiteX3" fmla="*/ 31 w 9782"/>
              <a:gd name="connsiteY3" fmla="*/ 7186 h 9624"/>
              <a:gd name="connsiteX4" fmla="*/ 2201 w 9782"/>
              <a:gd name="connsiteY4" fmla="*/ 9539 h 9624"/>
              <a:gd name="connsiteX5" fmla="*/ 4371 w 9782"/>
              <a:gd name="connsiteY5" fmla="*/ 9147 h 9624"/>
              <a:gd name="connsiteX6" fmla="*/ 7482 w 9782"/>
              <a:gd name="connsiteY6" fmla="*/ 9539 h 9624"/>
              <a:gd name="connsiteX7" fmla="*/ 8972 w 9782"/>
              <a:gd name="connsiteY7" fmla="*/ 9321 h 9624"/>
              <a:gd name="connsiteX8" fmla="*/ 9678 w 9782"/>
              <a:gd name="connsiteY8" fmla="*/ 7971 h 9624"/>
              <a:gd name="connsiteX9" fmla="*/ 9652 w 9782"/>
              <a:gd name="connsiteY9" fmla="*/ 3308 h 9624"/>
              <a:gd name="connsiteX10" fmla="*/ 8502 w 9782"/>
              <a:gd name="connsiteY10" fmla="*/ 607 h 9624"/>
              <a:gd name="connsiteX11" fmla="*/ 5390 w 9782"/>
              <a:gd name="connsiteY11" fmla="*/ 84 h 9624"/>
              <a:gd name="connsiteX0" fmla="*/ 5519 w 10009"/>
              <a:gd name="connsiteY0" fmla="*/ 87 h 10936"/>
              <a:gd name="connsiteX1" fmla="*/ 3542 w 10009"/>
              <a:gd name="connsiteY1" fmla="*/ 871 h 10936"/>
              <a:gd name="connsiteX2" fmla="*/ 1137 w 10009"/>
              <a:gd name="connsiteY2" fmla="*/ 2125 h 10936"/>
              <a:gd name="connsiteX3" fmla="*/ 41 w 10009"/>
              <a:gd name="connsiteY3" fmla="*/ 7467 h 10936"/>
              <a:gd name="connsiteX4" fmla="*/ 2488 w 10009"/>
              <a:gd name="connsiteY4" fmla="*/ 10888 h 10936"/>
              <a:gd name="connsiteX5" fmla="*/ 4477 w 10009"/>
              <a:gd name="connsiteY5" fmla="*/ 9504 h 10936"/>
              <a:gd name="connsiteX6" fmla="*/ 7658 w 10009"/>
              <a:gd name="connsiteY6" fmla="*/ 9912 h 10936"/>
              <a:gd name="connsiteX7" fmla="*/ 9181 w 10009"/>
              <a:gd name="connsiteY7" fmla="*/ 9685 h 10936"/>
              <a:gd name="connsiteX8" fmla="*/ 9903 w 10009"/>
              <a:gd name="connsiteY8" fmla="*/ 8282 h 10936"/>
              <a:gd name="connsiteX9" fmla="*/ 9876 w 10009"/>
              <a:gd name="connsiteY9" fmla="*/ 3437 h 10936"/>
              <a:gd name="connsiteX10" fmla="*/ 8700 w 10009"/>
              <a:gd name="connsiteY10" fmla="*/ 631 h 10936"/>
              <a:gd name="connsiteX11" fmla="*/ 5519 w 10009"/>
              <a:gd name="connsiteY11" fmla="*/ 87 h 10936"/>
              <a:gd name="connsiteX0" fmla="*/ 4948 w 9438"/>
              <a:gd name="connsiteY0" fmla="*/ 87 h 10945"/>
              <a:gd name="connsiteX1" fmla="*/ 2971 w 9438"/>
              <a:gd name="connsiteY1" fmla="*/ 871 h 10945"/>
              <a:gd name="connsiteX2" fmla="*/ 566 w 9438"/>
              <a:gd name="connsiteY2" fmla="*/ 2125 h 10945"/>
              <a:gd name="connsiteX3" fmla="*/ 89 w 9438"/>
              <a:gd name="connsiteY3" fmla="*/ 7237 h 10945"/>
              <a:gd name="connsiteX4" fmla="*/ 1917 w 9438"/>
              <a:gd name="connsiteY4" fmla="*/ 10888 h 10945"/>
              <a:gd name="connsiteX5" fmla="*/ 3906 w 9438"/>
              <a:gd name="connsiteY5" fmla="*/ 9504 h 10945"/>
              <a:gd name="connsiteX6" fmla="*/ 7087 w 9438"/>
              <a:gd name="connsiteY6" fmla="*/ 9912 h 10945"/>
              <a:gd name="connsiteX7" fmla="*/ 8610 w 9438"/>
              <a:gd name="connsiteY7" fmla="*/ 9685 h 10945"/>
              <a:gd name="connsiteX8" fmla="*/ 9332 w 9438"/>
              <a:gd name="connsiteY8" fmla="*/ 8282 h 10945"/>
              <a:gd name="connsiteX9" fmla="*/ 9305 w 9438"/>
              <a:gd name="connsiteY9" fmla="*/ 3437 h 10945"/>
              <a:gd name="connsiteX10" fmla="*/ 8129 w 9438"/>
              <a:gd name="connsiteY10" fmla="*/ 631 h 10945"/>
              <a:gd name="connsiteX11" fmla="*/ 4948 w 9438"/>
              <a:gd name="connsiteY11" fmla="*/ 87 h 10945"/>
              <a:gd name="connsiteX0" fmla="*/ 5243 w 10000"/>
              <a:gd name="connsiteY0" fmla="*/ 79 h 9966"/>
              <a:gd name="connsiteX1" fmla="*/ 3148 w 10000"/>
              <a:gd name="connsiteY1" fmla="*/ 796 h 9966"/>
              <a:gd name="connsiteX2" fmla="*/ 600 w 10000"/>
              <a:gd name="connsiteY2" fmla="*/ 1942 h 9966"/>
              <a:gd name="connsiteX3" fmla="*/ 94 w 10000"/>
              <a:gd name="connsiteY3" fmla="*/ 6612 h 9966"/>
              <a:gd name="connsiteX4" fmla="*/ 2031 w 10000"/>
              <a:gd name="connsiteY4" fmla="*/ 9948 h 9966"/>
              <a:gd name="connsiteX5" fmla="*/ 4139 w 10000"/>
              <a:gd name="connsiteY5" fmla="*/ 8683 h 9966"/>
              <a:gd name="connsiteX6" fmla="*/ 7509 w 10000"/>
              <a:gd name="connsiteY6" fmla="*/ 9056 h 9966"/>
              <a:gd name="connsiteX7" fmla="*/ 9123 w 10000"/>
              <a:gd name="connsiteY7" fmla="*/ 8849 h 9966"/>
              <a:gd name="connsiteX8" fmla="*/ 9888 w 10000"/>
              <a:gd name="connsiteY8" fmla="*/ 7567 h 9966"/>
              <a:gd name="connsiteX9" fmla="*/ 9859 w 10000"/>
              <a:gd name="connsiteY9" fmla="*/ 3140 h 9966"/>
              <a:gd name="connsiteX10" fmla="*/ 8613 w 10000"/>
              <a:gd name="connsiteY10" fmla="*/ 577 h 9966"/>
              <a:gd name="connsiteX11" fmla="*/ 5243 w 10000"/>
              <a:gd name="connsiteY11" fmla="*/ 79 h 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0" h="9966">
                <a:moveTo>
                  <a:pt x="5243" y="79"/>
                </a:moveTo>
                <a:cubicBezTo>
                  <a:pt x="4365" y="204"/>
                  <a:pt x="3927" y="485"/>
                  <a:pt x="3148" y="796"/>
                </a:cubicBezTo>
                <a:cubicBezTo>
                  <a:pt x="2369" y="1106"/>
                  <a:pt x="1108" y="972"/>
                  <a:pt x="600" y="1942"/>
                </a:cubicBezTo>
                <a:cubicBezTo>
                  <a:pt x="91" y="2911"/>
                  <a:pt x="-144" y="5278"/>
                  <a:pt x="94" y="6612"/>
                </a:cubicBezTo>
                <a:cubicBezTo>
                  <a:pt x="333" y="7946"/>
                  <a:pt x="1163" y="9760"/>
                  <a:pt x="2031" y="9948"/>
                </a:cubicBezTo>
                <a:cubicBezTo>
                  <a:pt x="2899" y="10136"/>
                  <a:pt x="3225" y="8832"/>
                  <a:pt x="4139" y="8683"/>
                </a:cubicBezTo>
                <a:cubicBezTo>
                  <a:pt x="5052" y="8534"/>
                  <a:pt x="6674" y="9035"/>
                  <a:pt x="7509" y="9056"/>
                </a:cubicBezTo>
                <a:cubicBezTo>
                  <a:pt x="8344" y="9077"/>
                  <a:pt x="8726" y="9097"/>
                  <a:pt x="9123" y="8849"/>
                </a:cubicBezTo>
                <a:cubicBezTo>
                  <a:pt x="9519" y="8601"/>
                  <a:pt x="9759" y="8519"/>
                  <a:pt x="9888" y="7567"/>
                </a:cubicBezTo>
                <a:cubicBezTo>
                  <a:pt x="10015" y="6615"/>
                  <a:pt x="10071" y="4299"/>
                  <a:pt x="9859" y="3140"/>
                </a:cubicBezTo>
                <a:cubicBezTo>
                  <a:pt x="9647" y="1983"/>
                  <a:pt x="9377" y="1073"/>
                  <a:pt x="8613" y="577"/>
                </a:cubicBezTo>
                <a:cubicBezTo>
                  <a:pt x="7849" y="79"/>
                  <a:pt x="6390" y="-127"/>
                  <a:pt x="5243" y="79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87" name="Line 130">
            <a:extLst>
              <a:ext uri="{FF2B5EF4-FFF2-40B4-BE49-F238E27FC236}">
                <a16:creationId xmlns="" xmlns:a16="http://schemas.microsoft.com/office/drawing/2014/main" id="{BA049FB3-9F2D-F84D-9473-BB8AF615D3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2061" y="3311688"/>
            <a:ext cx="157454" cy="841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188" name="Line 131">
            <a:extLst>
              <a:ext uri="{FF2B5EF4-FFF2-40B4-BE49-F238E27FC236}">
                <a16:creationId xmlns="" xmlns:a16="http://schemas.microsoft.com/office/drawing/2014/main" id="{C810FEE7-0839-4946-853F-3D2AB6E06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7748" y="3479990"/>
            <a:ext cx="0" cy="807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189" name="Line 132">
            <a:extLst>
              <a:ext uri="{FF2B5EF4-FFF2-40B4-BE49-F238E27FC236}">
                <a16:creationId xmlns="" xmlns:a16="http://schemas.microsoft.com/office/drawing/2014/main" id="{7A367922-E410-7840-A773-2D732D40D1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2061" y="3379009"/>
            <a:ext cx="329487" cy="282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190" name="Line 133">
            <a:extLst>
              <a:ext uri="{FF2B5EF4-FFF2-40B4-BE49-F238E27FC236}">
                <a16:creationId xmlns="" xmlns:a16="http://schemas.microsoft.com/office/drawing/2014/main" id="{E2674585-BA78-A443-97BB-E5255E5F4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386" y="3377887"/>
            <a:ext cx="0" cy="1918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191" name="Line 134">
            <a:extLst>
              <a:ext uri="{FF2B5EF4-FFF2-40B4-BE49-F238E27FC236}">
                <a16:creationId xmlns="" xmlns:a16="http://schemas.microsoft.com/office/drawing/2014/main" id="{A1D94A21-56CF-A24A-83D0-85C94A7B2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5387" y="3677463"/>
            <a:ext cx="23618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grpSp>
        <p:nvGrpSpPr>
          <p:cNvPr id="390" name="Group 389">
            <a:extLst>
              <a:ext uri="{FF2B5EF4-FFF2-40B4-BE49-F238E27FC236}">
                <a16:creationId xmlns="" xmlns:a16="http://schemas.microsoft.com/office/drawing/2014/main" id="{5BE09AEA-8140-5E4C-BC2E-45351450D4BA}"/>
              </a:ext>
            </a:extLst>
          </p:cNvPr>
          <p:cNvGrpSpPr/>
          <p:nvPr/>
        </p:nvGrpSpPr>
        <p:grpSpPr>
          <a:xfrm flipH="1">
            <a:off x="1559152" y="3670725"/>
            <a:ext cx="466530" cy="2244"/>
            <a:chOff x="3159352" y="3666243"/>
            <a:chExt cx="466530" cy="2244"/>
          </a:xfrm>
        </p:grpSpPr>
        <p:sp>
          <p:nvSpPr>
            <p:cNvPr id="192" name="Line 135">
              <a:extLst>
                <a:ext uri="{FF2B5EF4-FFF2-40B4-BE49-F238E27FC236}">
                  <a16:creationId xmlns="" xmlns:a16="http://schemas.microsoft.com/office/drawing/2014/main" id="{534722DD-8C97-364D-97D3-E8C372CE4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352" y="3668487"/>
              <a:ext cx="2216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Line 172">
              <a:extLst>
                <a:ext uri="{FF2B5EF4-FFF2-40B4-BE49-F238E27FC236}">
                  <a16:creationId xmlns="" xmlns:a16="http://schemas.microsoft.com/office/drawing/2014/main" id="{6A5F222A-F320-8A4D-A101-AD8611F73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280" y="3666243"/>
              <a:ext cx="22160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98" name="Text Box 580">
            <a:extLst>
              <a:ext uri="{FF2B5EF4-FFF2-40B4-BE49-F238E27FC236}">
                <a16:creationId xmlns="" xmlns:a16="http://schemas.microsoft.com/office/drawing/2014/main" id="{05C27FCC-FFC4-1A42-9305-E713469E7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538" y="3632083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ISP</a:t>
            </a:r>
          </a:p>
        </p:txBody>
      </p:sp>
      <p:sp>
        <p:nvSpPr>
          <p:cNvPr id="232" name="Line 176">
            <a:extLst>
              <a:ext uri="{FF2B5EF4-FFF2-40B4-BE49-F238E27FC236}">
                <a16:creationId xmlns="" xmlns:a16="http://schemas.microsoft.com/office/drawing/2014/main" id="{77367670-A7FE-DA42-B5CB-53C3AD6C87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5813" y="3373096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233" name="Text Box 177">
            <a:extLst>
              <a:ext uri="{FF2B5EF4-FFF2-40B4-BE49-F238E27FC236}">
                <a16:creationId xmlns="" xmlns:a16="http://schemas.microsoft.com/office/drawing/2014/main" id="{982F024F-66F2-D547-9A68-4E45A8380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310" y="3615330"/>
            <a:ext cx="1611339" cy="46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cable modem</a:t>
            </a:r>
          </a:p>
          <a:p>
            <a:pPr marL="0" marR="0" lvl="0" indent="0" algn="r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termination system</a:t>
            </a:r>
          </a:p>
        </p:txBody>
      </p:sp>
      <p:grpSp>
        <p:nvGrpSpPr>
          <p:cNvPr id="234" name="Group 2">
            <a:extLst>
              <a:ext uri="{FF2B5EF4-FFF2-40B4-BE49-F238E27FC236}">
                <a16:creationId xmlns="" xmlns:a16="http://schemas.microsoft.com/office/drawing/2014/main" id="{EB20829C-C2C8-044E-8B94-CD986EBB0283}"/>
              </a:ext>
            </a:extLst>
          </p:cNvPr>
          <p:cNvGrpSpPr>
            <a:grpSpLocks/>
          </p:cNvGrpSpPr>
          <p:nvPr/>
        </p:nvGrpSpPr>
        <p:grpSpPr bwMode="auto">
          <a:xfrm>
            <a:off x="9146140" y="2298358"/>
            <a:ext cx="2498818" cy="1466537"/>
            <a:chOff x="467224" y="1239838"/>
            <a:chExt cx="2268538" cy="1465643"/>
          </a:xfrm>
        </p:grpSpPr>
        <p:sp>
          <p:nvSpPr>
            <p:cNvPr id="235" name="Rectangle 9">
              <a:extLst>
                <a:ext uri="{FF2B5EF4-FFF2-40B4-BE49-F238E27FC236}">
                  <a16:creationId xmlns="" xmlns:a16="http://schemas.microsoft.com/office/drawing/2014/main" id="{DD540BB4-19DF-8849-B206-BD6B1408B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379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36" name="Line 7">
              <a:extLst>
                <a:ext uri="{FF2B5EF4-FFF2-40B4-BE49-F238E27FC236}">
                  <a16:creationId xmlns="" xmlns:a16="http://schemas.microsoft.com/office/drawing/2014/main" id="{FB71DB5B-A160-3A48-AE99-90B9FF3BA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37" name="Text Box 39">
              <a:extLst>
                <a:ext uri="{FF2B5EF4-FFF2-40B4-BE49-F238E27FC236}">
                  <a16:creationId xmlns="" xmlns:a16="http://schemas.microsoft.com/office/drawing/2014/main" id="{EB1348A4-24CD-1E44-88F8-7830C3AFD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087" y="2264475"/>
              <a:ext cx="748923" cy="441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cable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modem</a:t>
              </a:r>
            </a:p>
          </p:txBody>
        </p:sp>
        <p:sp>
          <p:nvSpPr>
            <p:cNvPr id="238" name="Text Box 41">
              <a:extLst>
                <a:ext uri="{FF2B5EF4-FFF2-40B4-BE49-F238E27FC236}">
                  <a16:creationId xmlns="" xmlns:a16="http://schemas.microsoft.com/office/drawing/2014/main" id="{8349886E-58FF-B046-80BF-ECA0B3CB5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799" y="2331583"/>
              <a:ext cx="707245" cy="26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splitter</a:t>
              </a:r>
            </a:p>
          </p:txBody>
        </p:sp>
        <p:grpSp>
          <p:nvGrpSpPr>
            <p:cNvPr id="239" name="Group 13">
              <a:extLst>
                <a:ext uri="{FF2B5EF4-FFF2-40B4-BE49-F238E27FC236}">
                  <a16:creationId xmlns="" xmlns:a16="http://schemas.microsoft.com/office/drawing/2014/main" id="{30E87D95-D7AC-5346-9120-9E6EC57CD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48" name="Rectangle 14">
                <a:extLst>
                  <a:ext uri="{FF2B5EF4-FFF2-40B4-BE49-F238E27FC236}">
                    <a16:creationId xmlns="" xmlns:a16="http://schemas.microsoft.com/office/drawing/2014/main" id="{A9BAD309-D5C5-614D-B693-C67071C10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9" name="Rectangle 15">
                <a:extLst>
                  <a:ext uri="{FF2B5EF4-FFF2-40B4-BE49-F238E27FC236}">
                    <a16:creationId xmlns="" xmlns:a16="http://schemas.microsoft.com/office/drawing/2014/main" id="{0220B554-E7D3-F548-BC5D-91C2D1818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0" name="Rectangle 16">
                <a:extLst>
                  <a:ext uri="{FF2B5EF4-FFF2-40B4-BE49-F238E27FC236}">
                    <a16:creationId xmlns="" xmlns:a16="http://schemas.microsoft.com/office/drawing/2014/main" id="{9EA0D1A9-01E8-8B4A-B60C-6BC291712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1" name="Rectangle 17">
                <a:extLst>
                  <a:ext uri="{FF2B5EF4-FFF2-40B4-BE49-F238E27FC236}">
                    <a16:creationId xmlns="" xmlns:a16="http://schemas.microsoft.com/office/drawing/2014/main" id="{98A797A7-008D-354C-96ED-D81C6B571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2" name="Rectangle 18">
                <a:extLst>
                  <a:ext uri="{FF2B5EF4-FFF2-40B4-BE49-F238E27FC236}">
                    <a16:creationId xmlns="" xmlns:a16="http://schemas.microsoft.com/office/drawing/2014/main" id="{67D0B14D-EED2-C149-BDE9-6BA7A5147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3" name="AutoShape 19">
                <a:extLst>
                  <a:ext uri="{FF2B5EF4-FFF2-40B4-BE49-F238E27FC236}">
                    <a16:creationId xmlns="" xmlns:a16="http://schemas.microsoft.com/office/drawing/2014/main" id="{E034E9AE-9B8D-3D42-B2F3-0ADCD2E5C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240" name="AutoShape 21">
              <a:extLst>
                <a:ext uri="{FF2B5EF4-FFF2-40B4-BE49-F238E27FC236}">
                  <a16:creationId xmlns="" xmlns:a16="http://schemas.microsoft.com/office/drawing/2014/main" id="{82B9E5FE-6BF1-F649-BE4A-9DE0EE33D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24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41" name="Rectangle 22">
              <a:extLst>
                <a:ext uri="{FF2B5EF4-FFF2-40B4-BE49-F238E27FC236}">
                  <a16:creationId xmlns="" xmlns:a16="http://schemas.microsoft.com/office/drawing/2014/main" id="{A10F90D2-AA03-214F-88E6-81C65C8F3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42" name="Freeform 23">
              <a:extLst>
                <a:ext uri="{FF2B5EF4-FFF2-40B4-BE49-F238E27FC236}">
                  <a16:creationId xmlns="" xmlns:a16="http://schemas.microsoft.com/office/drawing/2014/main" id="{44F75FB3-7AD9-664F-B0D1-CFACEDC08A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3" name="Line 24">
              <a:extLst>
                <a:ext uri="{FF2B5EF4-FFF2-40B4-BE49-F238E27FC236}">
                  <a16:creationId xmlns="" xmlns:a16="http://schemas.microsoft.com/office/drawing/2014/main" id="{F2B915F6-A2A3-B34C-A375-8EFD324B3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pic>
          <p:nvPicPr>
            <p:cNvPr id="244" name="Picture 25" descr="tv">
              <a:extLst>
                <a:ext uri="{FF2B5EF4-FFF2-40B4-BE49-F238E27FC236}">
                  <a16:creationId xmlns="" xmlns:a16="http://schemas.microsoft.com/office/drawing/2014/main" id="{477C9371-ACC2-724A-B0A8-361D1C6FD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" name="Group 181">
              <a:extLst>
                <a:ext uri="{FF2B5EF4-FFF2-40B4-BE49-F238E27FC236}">
                  <a16:creationId xmlns="" xmlns:a16="http://schemas.microsoft.com/office/drawing/2014/main" id="{AA33DC69-DFD9-8845-B93A-D4AB8AA2D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246" name="Picture 182" descr="desktop_computer_stylized_medium">
                <a:extLst>
                  <a:ext uri="{FF2B5EF4-FFF2-40B4-BE49-F238E27FC236}">
                    <a16:creationId xmlns="" xmlns:a16="http://schemas.microsoft.com/office/drawing/2014/main" id="{D2729833-534C-6443-A1A7-9247867BD6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83">
                <a:extLst>
                  <a:ext uri="{FF2B5EF4-FFF2-40B4-BE49-F238E27FC236}">
                    <a16:creationId xmlns="" xmlns:a16="http://schemas.microsoft.com/office/drawing/2014/main" id="{F7F57EE2-12F0-584B-A870-9B2DC5367E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grpSp>
        <p:nvGrpSpPr>
          <p:cNvPr id="254" name="Group 8">
            <a:extLst>
              <a:ext uri="{FF2B5EF4-FFF2-40B4-BE49-F238E27FC236}">
                <a16:creationId xmlns="" xmlns:a16="http://schemas.microsoft.com/office/drawing/2014/main" id="{A6124704-7265-E246-8B8F-A1899A14DC0E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2507908"/>
            <a:ext cx="4938712" cy="1389063"/>
            <a:chOff x="4327270" y="1745934"/>
            <a:chExt cx="4938730" cy="1388847"/>
          </a:xfrm>
        </p:grpSpPr>
        <p:sp>
          <p:nvSpPr>
            <p:cNvPr id="255" name="Line 94">
              <a:extLst>
                <a:ext uri="{FF2B5EF4-FFF2-40B4-BE49-F238E27FC236}">
                  <a16:creationId xmlns="" xmlns:a16="http://schemas.microsoft.com/office/drawing/2014/main" id="{7F4BC0F0-CF12-544A-BB11-6132B2CB1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56" name="Group 7">
              <a:extLst>
                <a:ext uri="{FF2B5EF4-FFF2-40B4-BE49-F238E27FC236}">
                  <a16:creationId xmlns="" xmlns:a16="http://schemas.microsoft.com/office/drawing/2014/main" id="{CE28F841-1006-2D42-AD3B-E8BEB4883A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358"/>
              <a:chOff x="5534163" y="1745934"/>
              <a:chExt cx="2894013" cy="752358"/>
            </a:xfrm>
          </p:grpSpPr>
          <p:grpSp>
            <p:nvGrpSpPr>
              <p:cNvPr id="296" name="Group 26">
                <a:extLst>
                  <a:ext uri="{FF2B5EF4-FFF2-40B4-BE49-F238E27FC236}">
                    <a16:creationId xmlns="" xmlns:a16="http://schemas.microsoft.com/office/drawing/2014/main" id="{085DD102-ADD6-3341-90FC-C93595FF07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335" name="AutoShape 27">
                  <a:extLst>
                    <a:ext uri="{FF2B5EF4-FFF2-40B4-BE49-F238E27FC236}">
                      <a16:creationId xmlns="" xmlns:a16="http://schemas.microsoft.com/office/drawing/2014/main" id="{6A97A305-05F0-A641-B6D6-A929DBC29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336" name="Group 28">
                  <a:extLst>
                    <a:ext uri="{FF2B5EF4-FFF2-40B4-BE49-F238E27FC236}">
                      <a16:creationId xmlns="" xmlns:a16="http://schemas.microsoft.com/office/drawing/2014/main" id="{DD90E225-31C2-954C-8DEC-7BD3AFBA89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37" name="Rectangle 29">
                    <a:extLst>
                      <a:ext uri="{FF2B5EF4-FFF2-40B4-BE49-F238E27FC236}">
                        <a16:creationId xmlns="" xmlns:a16="http://schemas.microsoft.com/office/drawing/2014/main" id="{A9903755-27D9-704C-BB66-3C4D76AB10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38" name="Line 7">
                    <a:extLst>
                      <a:ext uri="{FF2B5EF4-FFF2-40B4-BE49-F238E27FC236}">
                        <a16:creationId xmlns="" xmlns:a16="http://schemas.microsoft.com/office/drawing/2014/main" id="{9385E579-9CD6-2F44-975A-C036D95409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grpSp>
                <p:nvGrpSpPr>
                  <p:cNvPr id="339" name="Group 31">
                    <a:extLst>
                      <a:ext uri="{FF2B5EF4-FFF2-40B4-BE49-F238E27FC236}">
                        <a16:creationId xmlns="" xmlns:a16="http://schemas.microsoft.com/office/drawing/2014/main" id="{3C6A471F-A4F3-9340-8F7A-3124858BDD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45" name="Rectangle 32">
                      <a:extLst>
                        <a:ext uri="{FF2B5EF4-FFF2-40B4-BE49-F238E27FC236}">
                          <a16:creationId xmlns="" xmlns:a16="http://schemas.microsoft.com/office/drawing/2014/main" id="{E1C1B86B-F83B-4E49-8436-FCE71C16CB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6" name="Rectangle 33">
                      <a:extLst>
                        <a:ext uri="{FF2B5EF4-FFF2-40B4-BE49-F238E27FC236}">
                          <a16:creationId xmlns="" xmlns:a16="http://schemas.microsoft.com/office/drawing/2014/main" id="{72C2A603-D736-E74C-8F62-E12A4A34A4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7" name="Rectangle 34">
                      <a:extLst>
                        <a:ext uri="{FF2B5EF4-FFF2-40B4-BE49-F238E27FC236}">
                          <a16:creationId xmlns="" xmlns:a16="http://schemas.microsoft.com/office/drawing/2014/main" id="{DEA7D0BC-36BB-A942-9E39-90CB307912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8" name="Rectangle 35">
                      <a:extLst>
                        <a:ext uri="{FF2B5EF4-FFF2-40B4-BE49-F238E27FC236}">
                          <a16:creationId xmlns="" xmlns:a16="http://schemas.microsoft.com/office/drawing/2014/main" id="{CD3E3109-5BF8-BC49-A4FD-701B1209F7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9" name="Rectangle 36">
                      <a:extLst>
                        <a:ext uri="{FF2B5EF4-FFF2-40B4-BE49-F238E27FC236}">
                          <a16:creationId xmlns="" xmlns:a16="http://schemas.microsoft.com/office/drawing/2014/main" id="{8DB6809C-1A6C-1848-86D3-AC336F5256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50" name="AutoShape 37">
                      <a:extLst>
                        <a:ext uri="{FF2B5EF4-FFF2-40B4-BE49-F238E27FC236}">
                          <a16:creationId xmlns="" xmlns:a16="http://schemas.microsoft.com/office/drawing/2014/main" id="{238B90F3-F8D7-7E44-B808-BD74D911CF4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</a:endParaRPr>
                    </a:p>
                  </p:txBody>
                </p:sp>
              </p:grpSp>
              <p:pic>
                <p:nvPicPr>
                  <p:cNvPr id="340" name="Picture 38" descr="desktop_computer_stylized_small">
                    <a:extLst>
                      <a:ext uri="{FF2B5EF4-FFF2-40B4-BE49-F238E27FC236}">
                        <a16:creationId xmlns="" xmlns:a16="http://schemas.microsoft.com/office/drawing/2014/main" id="{A66823E0-C61E-0242-A088-77165F889C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41" name="Rectangle 39">
                    <a:extLst>
                      <a:ext uri="{FF2B5EF4-FFF2-40B4-BE49-F238E27FC236}">
                        <a16:creationId xmlns="" xmlns:a16="http://schemas.microsoft.com/office/drawing/2014/main" id="{C2363609-BFD5-134B-8E59-BB238A20C9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42" name="Freeform 40">
                    <a:extLst>
                      <a:ext uri="{FF2B5EF4-FFF2-40B4-BE49-F238E27FC236}">
                        <a16:creationId xmlns="" xmlns:a16="http://schemas.microsoft.com/office/drawing/2014/main" id="{73B464D1-49E3-9245-93EB-9907439E2D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Line 41">
                    <a:extLst>
                      <a:ext uri="{FF2B5EF4-FFF2-40B4-BE49-F238E27FC236}">
                        <a16:creationId xmlns="" xmlns:a16="http://schemas.microsoft.com/office/drawing/2014/main" id="{F1E7F941-7FB1-CF4A-A86E-4745E87FA5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344" name="Picture 42" descr="tv">
                    <a:extLst>
                      <a:ext uri="{FF2B5EF4-FFF2-40B4-BE49-F238E27FC236}">
                        <a16:creationId xmlns="" xmlns:a16="http://schemas.microsoft.com/office/drawing/2014/main" id="{5C8F3C6D-D835-7840-82EE-69730EA6CA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297" name="Group 43">
                <a:extLst>
                  <a:ext uri="{FF2B5EF4-FFF2-40B4-BE49-F238E27FC236}">
                    <a16:creationId xmlns="" xmlns:a16="http://schemas.microsoft.com/office/drawing/2014/main" id="{67079048-1948-974E-A614-943FD2E761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319" name="AutoShape 44">
                  <a:extLst>
                    <a:ext uri="{FF2B5EF4-FFF2-40B4-BE49-F238E27FC236}">
                      <a16:creationId xmlns="" xmlns:a16="http://schemas.microsoft.com/office/drawing/2014/main" id="{456E65D0-645B-CE4F-B30E-AF2FC63CC7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320" name="Group 45">
                  <a:extLst>
                    <a:ext uri="{FF2B5EF4-FFF2-40B4-BE49-F238E27FC236}">
                      <a16:creationId xmlns="" xmlns:a16="http://schemas.microsoft.com/office/drawing/2014/main" id="{E3E2C60A-617F-744F-81D5-30BB67D53B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21" name="Rectangle 46">
                    <a:extLst>
                      <a:ext uri="{FF2B5EF4-FFF2-40B4-BE49-F238E27FC236}">
                        <a16:creationId xmlns="" xmlns:a16="http://schemas.microsoft.com/office/drawing/2014/main" id="{002E7FEA-35B8-F94E-AE8D-E87EA4156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22" name="Line 7">
                    <a:extLst>
                      <a:ext uri="{FF2B5EF4-FFF2-40B4-BE49-F238E27FC236}">
                        <a16:creationId xmlns="" xmlns:a16="http://schemas.microsoft.com/office/drawing/2014/main" id="{B69B1E6A-61F6-6848-A082-E7712464DF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grpSp>
                <p:nvGrpSpPr>
                  <p:cNvPr id="323" name="Group 48">
                    <a:extLst>
                      <a:ext uri="{FF2B5EF4-FFF2-40B4-BE49-F238E27FC236}">
                        <a16:creationId xmlns="" xmlns:a16="http://schemas.microsoft.com/office/drawing/2014/main" id="{82871A84-AE0A-984A-BC23-B1C94CC6BA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29" name="Rectangle 49">
                      <a:extLst>
                        <a:ext uri="{FF2B5EF4-FFF2-40B4-BE49-F238E27FC236}">
                          <a16:creationId xmlns="" xmlns:a16="http://schemas.microsoft.com/office/drawing/2014/main" id="{D056BEE1-4B05-F54C-81EC-370750ED99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0" name="Rectangle 50">
                      <a:extLst>
                        <a:ext uri="{FF2B5EF4-FFF2-40B4-BE49-F238E27FC236}">
                          <a16:creationId xmlns="" xmlns:a16="http://schemas.microsoft.com/office/drawing/2014/main" id="{E244CA29-71A6-EC47-ACFB-87F7789143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1" name="Rectangle 51">
                      <a:extLst>
                        <a:ext uri="{FF2B5EF4-FFF2-40B4-BE49-F238E27FC236}">
                          <a16:creationId xmlns="" xmlns:a16="http://schemas.microsoft.com/office/drawing/2014/main" id="{7B42A43F-637B-9142-969B-01468F6725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2" name="Rectangle 52">
                      <a:extLst>
                        <a:ext uri="{FF2B5EF4-FFF2-40B4-BE49-F238E27FC236}">
                          <a16:creationId xmlns="" xmlns:a16="http://schemas.microsoft.com/office/drawing/2014/main" id="{23B87611-7608-CC43-A967-AEE4B8BB85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3" name="Rectangle 53">
                      <a:extLst>
                        <a:ext uri="{FF2B5EF4-FFF2-40B4-BE49-F238E27FC236}">
                          <a16:creationId xmlns="" xmlns:a16="http://schemas.microsoft.com/office/drawing/2014/main" id="{AE5DFE7E-43E3-0F42-A0FE-E6AD63E149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4" name="AutoShape 54">
                      <a:extLst>
                        <a:ext uri="{FF2B5EF4-FFF2-40B4-BE49-F238E27FC236}">
                          <a16:creationId xmlns="" xmlns:a16="http://schemas.microsoft.com/office/drawing/2014/main" id="{079E5BE1-85B6-3747-AA3F-D2688B378F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</a:endParaRPr>
                    </a:p>
                  </p:txBody>
                </p:sp>
              </p:grpSp>
              <p:pic>
                <p:nvPicPr>
                  <p:cNvPr id="324" name="Picture 55" descr="desktop_computer_stylized_small">
                    <a:extLst>
                      <a:ext uri="{FF2B5EF4-FFF2-40B4-BE49-F238E27FC236}">
                        <a16:creationId xmlns="" xmlns:a16="http://schemas.microsoft.com/office/drawing/2014/main" id="{07D61FCA-DAAF-AD44-9EC9-CA49616D355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25" name="Rectangle 56">
                    <a:extLst>
                      <a:ext uri="{FF2B5EF4-FFF2-40B4-BE49-F238E27FC236}">
                        <a16:creationId xmlns="" xmlns:a16="http://schemas.microsoft.com/office/drawing/2014/main" id="{1001F98C-ED6F-D948-99EF-322AC120DD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26" name="Freeform 57">
                    <a:extLst>
                      <a:ext uri="{FF2B5EF4-FFF2-40B4-BE49-F238E27FC236}">
                        <a16:creationId xmlns="" xmlns:a16="http://schemas.microsoft.com/office/drawing/2014/main" id="{92EA9D03-931E-C347-82FA-D160F604F4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sp>
                <p:nvSpPr>
                  <p:cNvPr id="327" name="Line 58">
                    <a:extLst>
                      <a:ext uri="{FF2B5EF4-FFF2-40B4-BE49-F238E27FC236}">
                        <a16:creationId xmlns="" xmlns:a16="http://schemas.microsoft.com/office/drawing/2014/main" id="{7AABC235-4ADE-CB40-BB43-1D33F57E8C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328" name="Picture 59" descr="tv">
                    <a:extLst>
                      <a:ext uri="{FF2B5EF4-FFF2-40B4-BE49-F238E27FC236}">
                        <a16:creationId xmlns="" xmlns:a16="http://schemas.microsoft.com/office/drawing/2014/main" id="{9654A268-82FE-4245-B25A-3A124BC4308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298" name="Group 95">
                <a:extLst>
                  <a:ext uri="{FF2B5EF4-FFF2-40B4-BE49-F238E27FC236}">
                    <a16:creationId xmlns="" xmlns:a16="http://schemas.microsoft.com/office/drawing/2014/main" id="{FD849A36-3DCA-4848-84EE-49CDE7D3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303" name="AutoShape 96">
                  <a:extLst>
                    <a:ext uri="{FF2B5EF4-FFF2-40B4-BE49-F238E27FC236}">
                      <a16:creationId xmlns="" xmlns:a16="http://schemas.microsoft.com/office/drawing/2014/main" id="{2134D4E9-8248-CE44-9AAB-057757A4B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304" name="Group 97">
                  <a:extLst>
                    <a:ext uri="{FF2B5EF4-FFF2-40B4-BE49-F238E27FC236}">
                      <a16:creationId xmlns="" xmlns:a16="http://schemas.microsoft.com/office/drawing/2014/main" id="{5467ECCE-4A4E-A64E-85D9-0663675678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05" name="Rectangle 98">
                    <a:extLst>
                      <a:ext uri="{FF2B5EF4-FFF2-40B4-BE49-F238E27FC236}">
                        <a16:creationId xmlns="" xmlns:a16="http://schemas.microsoft.com/office/drawing/2014/main" id="{49829436-0D5F-004B-AEFC-A5B3EFF126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06" name="Line 7">
                    <a:extLst>
                      <a:ext uri="{FF2B5EF4-FFF2-40B4-BE49-F238E27FC236}">
                        <a16:creationId xmlns="" xmlns:a16="http://schemas.microsoft.com/office/drawing/2014/main" id="{297A059F-49AA-5B45-A6BF-AE3B9EFA95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grpSp>
                <p:nvGrpSpPr>
                  <p:cNvPr id="307" name="Group 100">
                    <a:extLst>
                      <a:ext uri="{FF2B5EF4-FFF2-40B4-BE49-F238E27FC236}">
                        <a16:creationId xmlns="" xmlns:a16="http://schemas.microsoft.com/office/drawing/2014/main" id="{26F51CA6-CBA9-BB44-A274-61BE894B26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3" name="Rectangle 101">
                      <a:extLst>
                        <a:ext uri="{FF2B5EF4-FFF2-40B4-BE49-F238E27FC236}">
                          <a16:creationId xmlns="" xmlns:a16="http://schemas.microsoft.com/office/drawing/2014/main" id="{7875F5E9-821A-0B41-84DA-59FA2188A4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4" name="Rectangle 102">
                      <a:extLst>
                        <a:ext uri="{FF2B5EF4-FFF2-40B4-BE49-F238E27FC236}">
                          <a16:creationId xmlns="" xmlns:a16="http://schemas.microsoft.com/office/drawing/2014/main" id="{E632E424-0BBD-1643-908C-709C6232D47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5" name="Rectangle 103">
                      <a:extLst>
                        <a:ext uri="{FF2B5EF4-FFF2-40B4-BE49-F238E27FC236}">
                          <a16:creationId xmlns="" xmlns:a16="http://schemas.microsoft.com/office/drawing/2014/main" id="{8B81DAEF-25EA-8348-99B9-5386288651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6" name="Rectangle 104">
                      <a:extLst>
                        <a:ext uri="{FF2B5EF4-FFF2-40B4-BE49-F238E27FC236}">
                          <a16:creationId xmlns="" xmlns:a16="http://schemas.microsoft.com/office/drawing/2014/main" id="{7BAB38B7-A3F3-CB49-B51F-DC1F9670CF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7" name="Rectangle 105">
                      <a:extLst>
                        <a:ext uri="{FF2B5EF4-FFF2-40B4-BE49-F238E27FC236}">
                          <a16:creationId xmlns="" xmlns:a16="http://schemas.microsoft.com/office/drawing/2014/main" id="{0CDBE914-F84E-7D4E-B3B2-D8F9DE98A8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8" name="AutoShape 106">
                      <a:extLst>
                        <a:ext uri="{FF2B5EF4-FFF2-40B4-BE49-F238E27FC236}">
                          <a16:creationId xmlns="" xmlns:a16="http://schemas.microsoft.com/office/drawing/2014/main" id="{021DD6DC-DF6F-6F4A-85BD-FADA0DD51B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</a:endParaRPr>
                    </a:p>
                  </p:txBody>
                </p:sp>
              </p:grpSp>
              <p:pic>
                <p:nvPicPr>
                  <p:cNvPr id="308" name="Picture 107" descr="desktop_computer_stylized_small">
                    <a:extLst>
                      <a:ext uri="{FF2B5EF4-FFF2-40B4-BE49-F238E27FC236}">
                        <a16:creationId xmlns="" xmlns:a16="http://schemas.microsoft.com/office/drawing/2014/main" id="{A9B48AEA-369A-ED41-8FEC-F20EFBC33B8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09" name="Rectangle 108">
                    <a:extLst>
                      <a:ext uri="{FF2B5EF4-FFF2-40B4-BE49-F238E27FC236}">
                        <a16:creationId xmlns="" xmlns:a16="http://schemas.microsoft.com/office/drawing/2014/main" id="{E99A4E83-8C3B-804F-B09B-776F804CA9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10" name="Freeform 109">
                    <a:extLst>
                      <a:ext uri="{FF2B5EF4-FFF2-40B4-BE49-F238E27FC236}">
                        <a16:creationId xmlns="" xmlns:a16="http://schemas.microsoft.com/office/drawing/2014/main" id="{BC91D9E2-0A1B-3B42-9C7F-ECD4B0D1B2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110">
                    <a:extLst>
                      <a:ext uri="{FF2B5EF4-FFF2-40B4-BE49-F238E27FC236}">
                        <a16:creationId xmlns="" xmlns:a16="http://schemas.microsoft.com/office/drawing/2014/main" id="{7033F15B-5083-064E-8DA3-D925A29A43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312" name="Picture 111" descr="tv">
                    <a:extLst>
                      <a:ext uri="{FF2B5EF4-FFF2-40B4-BE49-F238E27FC236}">
                        <a16:creationId xmlns="" xmlns:a16="http://schemas.microsoft.com/office/drawing/2014/main" id="{E6ACCA90-C189-5C46-B6A3-BB68EF5AC5A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99" name="Text Box 112">
                <a:extLst>
                  <a:ext uri="{FF2B5EF4-FFF2-40B4-BE49-F238E27FC236}">
                    <a16:creationId xmlns="" xmlns:a16="http://schemas.microsoft.com/office/drawing/2014/main" id="{BF0F7862-2B93-8D4E-8DE9-1D1D28C36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9808" y="1823710"/>
                <a:ext cx="397868" cy="461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…</a:t>
                </a:r>
              </a:p>
            </p:txBody>
          </p:sp>
          <p:sp>
            <p:nvSpPr>
              <p:cNvPr id="300" name="Line 113">
                <a:extLst>
                  <a:ext uri="{FF2B5EF4-FFF2-40B4-BE49-F238E27FC236}">
                    <a16:creationId xmlns="" xmlns:a16="http://schemas.microsoft.com/office/drawing/2014/main" id="{E1CD1932-974E-6946-B4E6-8C6990D34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1" name="Line 114">
                <a:extLst>
                  <a:ext uri="{FF2B5EF4-FFF2-40B4-BE49-F238E27FC236}">
                    <a16:creationId xmlns="" xmlns:a16="http://schemas.microsoft.com/office/drawing/2014/main" id="{26697457-3ACA-B84C-A50C-83DEF80C9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2" name="Line 115">
                <a:extLst>
                  <a:ext uri="{FF2B5EF4-FFF2-40B4-BE49-F238E27FC236}">
                    <a16:creationId xmlns="" xmlns:a16="http://schemas.microsoft.com/office/drawing/2014/main" id="{0D8D793E-91EB-F741-BB52-5FDEB56CF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257" name="Group 5">
              <a:extLst>
                <a:ext uri="{FF2B5EF4-FFF2-40B4-BE49-F238E27FC236}">
                  <a16:creationId xmlns="" xmlns:a16="http://schemas.microsoft.com/office/drawing/2014/main" id="{DE861C37-8A06-864D-B9A4-27252E961CB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278" name="Group 77">
                <a:extLst>
                  <a:ext uri="{FF2B5EF4-FFF2-40B4-BE49-F238E27FC236}">
                    <a16:creationId xmlns="" xmlns:a16="http://schemas.microsoft.com/office/drawing/2014/main" id="{EFE4B320-2D18-0548-9546-499C02132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80" name="AutoShape 78">
                  <a:extLst>
                    <a:ext uri="{FF2B5EF4-FFF2-40B4-BE49-F238E27FC236}">
                      <a16:creationId xmlns="" xmlns:a16="http://schemas.microsoft.com/office/drawing/2014/main" id="{79A4A823-9D81-AD47-B418-203FDA51A5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281" name="Group 79">
                  <a:extLst>
                    <a:ext uri="{FF2B5EF4-FFF2-40B4-BE49-F238E27FC236}">
                      <a16:creationId xmlns="" xmlns:a16="http://schemas.microsoft.com/office/drawing/2014/main" id="{F844C0D3-5A34-714F-B8AD-CCC8CD4A8E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82" name="Rectangle 80">
                    <a:extLst>
                      <a:ext uri="{FF2B5EF4-FFF2-40B4-BE49-F238E27FC236}">
                        <a16:creationId xmlns="" xmlns:a16="http://schemas.microsoft.com/office/drawing/2014/main" id="{50412332-25A0-0E4D-A3EC-1F11110203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83" name="Line 7">
                    <a:extLst>
                      <a:ext uri="{FF2B5EF4-FFF2-40B4-BE49-F238E27FC236}">
                        <a16:creationId xmlns="" xmlns:a16="http://schemas.microsoft.com/office/drawing/2014/main" id="{913FB20A-42A8-3B47-942A-C08EC3175D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grpSp>
                <p:nvGrpSpPr>
                  <p:cNvPr id="284" name="Group 82">
                    <a:extLst>
                      <a:ext uri="{FF2B5EF4-FFF2-40B4-BE49-F238E27FC236}">
                        <a16:creationId xmlns="" xmlns:a16="http://schemas.microsoft.com/office/drawing/2014/main" id="{6AE7A535-20D2-7845-906B-57B285A8069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90" name="Rectangle 83">
                      <a:extLst>
                        <a:ext uri="{FF2B5EF4-FFF2-40B4-BE49-F238E27FC236}">
                          <a16:creationId xmlns="" xmlns:a16="http://schemas.microsoft.com/office/drawing/2014/main" id="{4DAB170B-872C-AC48-8EB1-7AEA4707CA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1" name="Rectangle 84">
                      <a:extLst>
                        <a:ext uri="{FF2B5EF4-FFF2-40B4-BE49-F238E27FC236}">
                          <a16:creationId xmlns="" xmlns:a16="http://schemas.microsoft.com/office/drawing/2014/main" id="{0AFA26B4-968C-5C4A-A558-6F55DED874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2" name="Rectangle 85">
                      <a:extLst>
                        <a:ext uri="{FF2B5EF4-FFF2-40B4-BE49-F238E27FC236}">
                          <a16:creationId xmlns="" xmlns:a16="http://schemas.microsoft.com/office/drawing/2014/main" id="{06BD0766-DE7D-7C4B-BE12-E496331D41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3" name="Rectangle 86">
                      <a:extLst>
                        <a:ext uri="{FF2B5EF4-FFF2-40B4-BE49-F238E27FC236}">
                          <a16:creationId xmlns="" xmlns:a16="http://schemas.microsoft.com/office/drawing/2014/main" id="{C84C5A24-A69E-3949-A04F-18EBA27F94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4" name="Rectangle 87">
                      <a:extLst>
                        <a:ext uri="{FF2B5EF4-FFF2-40B4-BE49-F238E27FC236}">
                          <a16:creationId xmlns="" xmlns:a16="http://schemas.microsoft.com/office/drawing/2014/main" id="{3A0EE1B9-BC91-B046-A9CD-F67E0D19A2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5" name="AutoShape 88">
                      <a:extLst>
                        <a:ext uri="{FF2B5EF4-FFF2-40B4-BE49-F238E27FC236}">
                          <a16:creationId xmlns="" xmlns:a16="http://schemas.microsoft.com/office/drawing/2014/main" id="{CBCA0129-7B22-AA4F-B528-C23E49901D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</a:endParaRPr>
                    </a:p>
                  </p:txBody>
                </p:sp>
              </p:grpSp>
              <p:pic>
                <p:nvPicPr>
                  <p:cNvPr id="285" name="Picture 89" descr="desktop_computer_stylized_small">
                    <a:extLst>
                      <a:ext uri="{FF2B5EF4-FFF2-40B4-BE49-F238E27FC236}">
                        <a16:creationId xmlns="" xmlns:a16="http://schemas.microsoft.com/office/drawing/2014/main" id="{686390BB-FAC3-1449-A6CA-F02AD8F5F3B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86" name="Rectangle 90">
                    <a:extLst>
                      <a:ext uri="{FF2B5EF4-FFF2-40B4-BE49-F238E27FC236}">
                        <a16:creationId xmlns="" xmlns:a16="http://schemas.microsoft.com/office/drawing/2014/main" id="{31E1F360-ADB7-F54C-956B-A65BE831BC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87" name="Freeform 91">
                    <a:extLst>
                      <a:ext uri="{FF2B5EF4-FFF2-40B4-BE49-F238E27FC236}">
                        <a16:creationId xmlns="" xmlns:a16="http://schemas.microsoft.com/office/drawing/2014/main" id="{7F66C5B5-3F81-1943-B90B-9823940A13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sp>
                <p:nvSpPr>
                  <p:cNvPr id="288" name="Line 92">
                    <a:extLst>
                      <a:ext uri="{FF2B5EF4-FFF2-40B4-BE49-F238E27FC236}">
                        <a16:creationId xmlns="" xmlns:a16="http://schemas.microsoft.com/office/drawing/2014/main" id="{01F98E44-06DD-F74F-A19A-7DA908382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289" name="Picture 93" descr="tv">
                    <a:extLst>
                      <a:ext uri="{FF2B5EF4-FFF2-40B4-BE49-F238E27FC236}">
                        <a16:creationId xmlns="" xmlns:a16="http://schemas.microsoft.com/office/drawing/2014/main" id="{AF40B057-9970-1C45-9273-0ECE7FF5F36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79" name="Freeform 116">
                <a:extLst>
                  <a:ext uri="{FF2B5EF4-FFF2-40B4-BE49-F238E27FC236}">
                    <a16:creationId xmlns="" xmlns:a16="http://schemas.microsoft.com/office/drawing/2014/main" id="{7F938C16-8A8F-A844-AD81-A0C78CFFD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58" name="Group 186">
              <a:extLst>
                <a:ext uri="{FF2B5EF4-FFF2-40B4-BE49-F238E27FC236}">
                  <a16:creationId xmlns="" xmlns:a16="http://schemas.microsoft.com/office/drawing/2014/main" id="{70E8839F-CEE5-CB41-A06E-4CB0D3272F8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260" name="Group 77">
                <a:extLst>
                  <a:ext uri="{FF2B5EF4-FFF2-40B4-BE49-F238E27FC236}">
                    <a16:creationId xmlns="" xmlns:a16="http://schemas.microsoft.com/office/drawing/2014/main" id="{0E7D840E-2707-394C-AE0D-30B10E3523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62" name="AutoShape 78">
                  <a:extLst>
                    <a:ext uri="{FF2B5EF4-FFF2-40B4-BE49-F238E27FC236}">
                      <a16:creationId xmlns="" xmlns:a16="http://schemas.microsoft.com/office/drawing/2014/main" id="{0F41449C-C9CB-7D44-8773-CE1DF79D8E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263" name="Group 79">
                  <a:extLst>
                    <a:ext uri="{FF2B5EF4-FFF2-40B4-BE49-F238E27FC236}">
                      <a16:creationId xmlns="" xmlns:a16="http://schemas.microsoft.com/office/drawing/2014/main" id="{B90C2A7D-EE14-3F42-95E4-1209FE49CB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64" name="Rectangle 80">
                    <a:extLst>
                      <a:ext uri="{FF2B5EF4-FFF2-40B4-BE49-F238E27FC236}">
                        <a16:creationId xmlns="" xmlns:a16="http://schemas.microsoft.com/office/drawing/2014/main" id="{71248F58-EEC6-EF41-9C7D-EAC2C4E841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65" name="Line 7">
                    <a:extLst>
                      <a:ext uri="{FF2B5EF4-FFF2-40B4-BE49-F238E27FC236}">
                        <a16:creationId xmlns="" xmlns:a16="http://schemas.microsoft.com/office/drawing/2014/main" id="{F7549C0E-3FEC-B045-BF52-5B60A5E653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grpSp>
                <p:nvGrpSpPr>
                  <p:cNvPr id="266" name="Group 82">
                    <a:extLst>
                      <a:ext uri="{FF2B5EF4-FFF2-40B4-BE49-F238E27FC236}">
                        <a16:creationId xmlns="" xmlns:a16="http://schemas.microsoft.com/office/drawing/2014/main" id="{A40A0AC4-0483-6D4F-B084-53AD0B584CE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72" name="Rectangle 83">
                      <a:extLst>
                        <a:ext uri="{FF2B5EF4-FFF2-40B4-BE49-F238E27FC236}">
                          <a16:creationId xmlns="" xmlns:a16="http://schemas.microsoft.com/office/drawing/2014/main" id="{B30D25B7-E6DA-8E45-8513-2F74D66580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3" name="Rectangle 84">
                      <a:extLst>
                        <a:ext uri="{FF2B5EF4-FFF2-40B4-BE49-F238E27FC236}">
                          <a16:creationId xmlns="" xmlns:a16="http://schemas.microsoft.com/office/drawing/2014/main" id="{A35064C1-4527-644B-A09D-9F1DCAA50C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4" name="Rectangle 85">
                      <a:extLst>
                        <a:ext uri="{FF2B5EF4-FFF2-40B4-BE49-F238E27FC236}">
                          <a16:creationId xmlns="" xmlns:a16="http://schemas.microsoft.com/office/drawing/2014/main" id="{E79D8F2B-7AC8-B14A-BDA7-E0194B467B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5" name="Rectangle 86">
                      <a:extLst>
                        <a:ext uri="{FF2B5EF4-FFF2-40B4-BE49-F238E27FC236}">
                          <a16:creationId xmlns="" xmlns:a16="http://schemas.microsoft.com/office/drawing/2014/main" id="{4887E6B0-0A86-0345-B6AA-E45EA7EACC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6" name="Rectangle 87">
                      <a:extLst>
                        <a:ext uri="{FF2B5EF4-FFF2-40B4-BE49-F238E27FC236}">
                          <a16:creationId xmlns="" xmlns:a16="http://schemas.microsoft.com/office/drawing/2014/main" id="{359841B3-BFFF-974A-AFE6-BF37DED86F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7" name="AutoShape 88">
                      <a:extLst>
                        <a:ext uri="{FF2B5EF4-FFF2-40B4-BE49-F238E27FC236}">
                          <a16:creationId xmlns="" xmlns:a16="http://schemas.microsoft.com/office/drawing/2014/main" id="{FE9B27CE-05B9-6845-9FDA-DBE30E5D65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</a:endParaRPr>
                    </a:p>
                  </p:txBody>
                </p:sp>
              </p:grpSp>
              <p:pic>
                <p:nvPicPr>
                  <p:cNvPr id="267" name="Picture 89" descr="desktop_computer_stylized_small">
                    <a:extLst>
                      <a:ext uri="{FF2B5EF4-FFF2-40B4-BE49-F238E27FC236}">
                        <a16:creationId xmlns="" xmlns:a16="http://schemas.microsoft.com/office/drawing/2014/main" id="{0C3D06FA-8772-414E-A3E4-DB625290E30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68" name="Rectangle 90">
                    <a:extLst>
                      <a:ext uri="{FF2B5EF4-FFF2-40B4-BE49-F238E27FC236}">
                        <a16:creationId xmlns="" xmlns:a16="http://schemas.microsoft.com/office/drawing/2014/main" id="{40838EAD-5142-A941-8A31-4312DAC593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69" name="Freeform 91">
                    <a:extLst>
                      <a:ext uri="{FF2B5EF4-FFF2-40B4-BE49-F238E27FC236}">
                        <a16:creationId xmlns="" xmlns:a16="http://schemas.microsoft.com/office/drawing/2014/main" id="{E32D1201-A30F-3844-95F3-01C63B1244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sp>
                <p:nvSpPr>
                  <p:cNvPr id="270" name="Line 92">
                    <a:extLst>
                      <a:ext uri="{FF2B5EF4-FFF2-40B4-BE49-F238E27FC236}">
                        <a16:creationId xmlns="" xmlns:a16="http://schemas.microsoft.com/office/drawing/2014/main" id="{748C608C-9066-7D45-88DF-ABDD354976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271" name="Picture 93" descr="tv">
                    <a:extLst>
                      <a:ext uri="{FF2B5EF4-FFF2-40B4-BE49-F238E27FC236}">
                        <a16:creationId xmlns="" xmlns:a16="http://schemas.microsoft.com/office/drawing/2014/main" id="{350E5CCD-C371-C149-976C-2EAB5CEA17E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61" name="Freeform 116">
                <a:extLst>
                  <a:ext uri="{FF2B5EF4-FFF2-40B4-BE49-F238E27FC236}">
                    <a16:creationId xmlns="" xmlns:a16="http://schemas.microsoft.com/office/drawing/2014/main" id="{521CABCE-FFFC-2B40-A68E-4BD8076C1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259" name="Text Box 112">
              <a:extLst>
                <a:ext uri="{FF2B5EF4-FFF2-40B4-BE49-F238E27FC236}">
                  <a16:creationId xmlns="" xmlns:a16="http://schemas.microsoft.com/office/drawing/2014/main" id="{E31F2E6C-7AAB-AD49-96E7-1928C7B76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397867" cy="46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…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="" xmlns:a16="http://schemas.microsoft.com/office/drawing/2014/main" id="{251BEFBE-BCA3-2F4B-BDD1-5ECFCAA475F5}"/>
              </a:ext>
            </a:extLst>
          </p:cNvPr>
          <p:cNvGrpSpPr>
            <a:grpSpLocks/>
          </p:cNvGrpSpPr>
          <p:nvPr/>
        </p:nvGrpSpPr>
        <p:grpSpPr bwMode="auto">
          <a:xfrm>
            <a:off x="4167188" y="1614147"/>
            <a:ext cx="6373812" cy="773112"/>
            <a:chOff x="1912787" y="1498311"/>
            <a:chExt cx="5338532" cy="773565"/>
          </a:xfrm>
        </p:grpSpPr>
        <p:sp>
          <p:nvSpPr>
            <p:cNvPr id="352" name="Text Box 6">
              <a:extLst>
                <a:ext uri="{FF2B5EF4-FFF2-40B4-BE49-F238E27FC236}">
                  <a16:creationId xmlns="" xmlns:a16="http://schemas.microsoft.com/office/drawing/2014/main" id="{E1DCA51E-F340-6745-86C7-DA42ADFFA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787" y="1498311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Internet frames, TV channels, control  transmitted 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downstream at different frequencies</a:t>
              </a:r>
            </a:p>
          </p:txBody>
        </p:sp>
        <p:sp>
          <p:nvSpPr>
            <p:cNvPr id="353" name="Right Arrow 9">
              <a:extLst>
                <a:ext uri="{FF2B5EF4-FFF2-40B4-BE49-F238E27FC236}">
                  <a16:creationId xmlns="" xmlns:a16="http://schemas.microsoft.com/office/drawing/2014/main" id="{3AA45F91-3051-A342-9D9D-1888A8C84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110" y="1929117"/>
              <a:ext cx="2387053" cy="342759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</p:grpSp>
      <p:pic>
        <p:nvPicPr>
          <p:cNvPr id="354" name="Picture 6">
            <a:extLst>
              <a:ext uri="{FF2B5EF4-FFF2-40B4-BE49-F238E27FC236}">
                <a16:creationId xmlns="" xmlns:a16="http://schemas.microsoft.com/office/drawing/2014/main" id="{58D6AD41-4378-564C-A41B-258894B5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2949233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56" name="Rectangle 3">
            <a:extLst>
              <a:ext uri="{FF2B5EF4-FFF2-40B4-BE49-F238E27FC236}">
                <a16:creationId xmlns="" xmlns:a16="http://schemas.microsoft.com/office/drawing/2014/main" id="{F438DCA3-4E4A-9748-9529-7D06BA50B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57700"/>
            <a:ext cx="10377487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multiple</a:t>
            </a:r>
            <a:r>
              <a:rPr lang="en-US" sz="2400" i="0" dirty="0">
                <a:solidFill>
                  <a:srgbClr val="CC0000"/>
                </a:solidFill>
              </a:rPr>
              <a:t> </a:t>
            </a:r>
            <a:r>
              <a:rPr lang="en-US" sz="2400" i="0" dirty="0">
                <a:solidFill>
                  <a:srgbClr val="000000"/>
                </a:solidFill>
              </a:rPr>
              <a:t>downstream (broadcast) </a:t>
            </a:r>
            <a:r>
              <a:rPr lang="en-US" sz="2400" dirty="0">
                <a:solidFill>
                  <a:srgbClr val="000000"/>
                </a:solidFill>
              </a:rPr>
              <a:t>FDM channels: up to 1.6 Gbps/channel </a:t>
            </a:r>
            <a:endParaRPr lang="en-US" sz="2400" i="0" dirty="0">
              <a:solidFill>
                <a:srgbClr val="000000"/>
              </a:solidFill>
            </a:endParaRPr>
          </a:p>
          <a:p>
            <a:pPr marL="800100" lvl="1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single CMTS transmits into channels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multiple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i="0" dirty="0">
                <a:solidFill>
                  <a:srgbClr val="000000"/>
                </a:solidFill>
              </a:rPr>
              <a:t>upstream channels (up to 1 Gbps/channel)</a:t>
            </a:r>
          </a:p>
          <a:p>
            <a:pPr marL="681038" lvl="1" indent="-223838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multiple access: </a:t>
            </a:r>
            <a:r>
              <a:rPr lang="en-US" sz="2400" dirty="0">
                <a:solidFill>
                  <a:srgbClr val="000000"/>
                </a:solidFill>
              </a:rPr>
              <a:t>all </a:t>
            </a:r>
            <a:r>
              <a:rPr lang="en-US" sz="2400" i="0" dirty="0">
                <a:solidFill>
                  <a:srgbClr val="000000"/>
                </a:solidFill>
              </a:rPr>
              <a:t>users contend (random access) for certain upstream channel time slots; others assigned TDM</a:t>
            </a:r>
            <a:endParaRPr lang="en-US" sz="2000" i="0" dirty="0">
              <a:solidFill>
                <a:srgbClr val="000000"/>
              </a:solidFill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="" xmlns:a16="http://schemas.microsoft.com/office/drawing/2014/main" id="{13D1BCCC-AB2A-9044-A1A0-1E8585251F0D}"/>
              </a:ext>
            </a:extLst>
          </p:cNvPr>
          <p:cNvGrpSpPr/>
          <p:nvPr/>
        </p:nvGrpSpPr>
        <p:grpSpPr>
          <a:xfrm>
            <a:off x="1996700" y="3278328"/>
            <a:ext cx="466491" cy="198344"/>
            <a:chOff x="7493876" y="2774731"/>
            <a:chExt cx="1481958" cy="894622"/>
          </a:xfrm>
        </p:grpSpPr>
        <p:sp>
          <p:nvSpPr>
            <p:cNvPr id="358" name="Freeform 357">
              <a:extLst>
                <a:ext uri="{FF2B5EF4-FFF2-40B4-BE49-F238E27FC236}">
                  <a16:creationId xmlns="" xmlns:a16="http://schemas.microsoft.com/office/drawing/2014/main" id="{B990E23F-CCEF-174C-B3B9-03E0375F45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59" name="Oval 358">
              <a:extLst>
                <a:ext uri="{FF2B5EF4-FFF2-40B4-BE49-F238E27FC236}">
                  <a16:creationId xmlns="" xmlns:a16="http://schemas.microsoft.com/office/drawing/2014/main" id="{A25379E7-9589-B84A-A32D-7F80B0F6BE5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="" xmlns:a16="http://schemas.microsoft.com/office/drawing/2014/main" id="{7F49EFC4-DD6F-8E44-9F6A-19D4E0301BD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1" name="Freeform 360">
                <a:extLst>
                  <a:ext uri="{FF2B5EF4-FFF2-40B4-BE49-F238E27FC236}">
                    <a16:creationId xmlns="" xmlns:a16="http://schemas.microsoft.com/office/drawing/2014/main" id="{59B9FBE3-E3DF-1B48-9335-42430A05E7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="" xmlns:a16="http://schemas.microsoft.com/office/drawing/2014/main" id="{42A7CCB5-2A19-904F-9394-EE441A2B2A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3" name="Freeform 362">
                <a:extLst>
                  <a:ext uri="{FF2B5EF4-FFF2-40B4-BE49-F238E27FC236}">
                    <a16:creationId xmlns="" xmlns:a16="http://schemas.microsoft.com/office/drawing/2014/main" id="{9CBE96BA-3B82-4F47-BE86-99F9C9C329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4" name="Freeform 363">
                <a:extLst>
                  <a:ext uri="{FF2B5EF4-FFF2-40B4-BE49-F238E27FC236}">
                    <a16:creationId xmlns="" xmlns:a16="http://schemas.microsoft.com/office/drawing/2014/main" id="{BB1D25A1-FD56-AB49-AA70-D58C92ABF5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5" name="Group 364">
            <a:extLst>
              <a:ext uri="{FF2B5EF4-FFF2-40B4-BE49-F238E27FC236}">
                <a16:creationId xmlns="" xmlns:a16="http://schemas.microsoft.com/office/drawing/2014/main" id="{899A8F9D-657A-004C-8F47-3039E6D80BF7}"/>
              </a:ext>
            </a:extLst>
          </p:cNvPr>
          <p:cNvGrpSpPr/>
          <p:nvPr/>
        </p:nvGrpSpPr>
        <p:grpSpPr>
          <a:xfrm>
            <a:off x="1995970" y="3548856"/>
            <a:ext cx="466491" cy="198344"/>
            <a:chOff x="7493876" y="2774731"/>
            <a:chExt cx="1481958" cy="894622"/>
          </a:xfrm>
        </p:grpSpPr>
        <p:sp>
          <p:nvSpPr>
            <p:cNvPr id="366" name="Freeform 365">
              <a:extLst>
                <a:ext uri="{FF2B5EF4-FFF2-40B4-BE49-F238E27FC236}">
                  <a16:creationId xmlns="" xmlns:a16="http://schemas.microsoft.com/office/drawing/2014/main" id="{39ED702E-77C1-7140-9D6D-A4B8FA6D4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7" name="Oval 366">
              <a:extLst>
                <a:ext uri="{FF2B5EF4-FFF2-40B4-BE49-F238E27FC236}">
                  <a16:creationId xmlns="" xmlns:a16="http://schemas.microsoft.com/office/drawing/2014/main" id="{DC306447-14D6-7D4B-BAB9-F738BFC477D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8" name="Group 367">
              <a:extLst>
                <a:ext uri="{FF2B5EF4-FFF2-40B4-BE49-F238E27FC236}">
                  <a16:creationId xmlns="" xmlns:a16="http://schemas.microsoft.com/office/drawing/2014/main" id="{65F45794-D357-044A-941F-EE4DFF0845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9" name="Freeform 368">
                <a:extLst>
                  <a:ext uri="{FF2B5EF4-FFF2-40B4-BE49-F238E27FC236}">
                    <a16:creationId xmlns="" xmlns:a16="http://schemas.microsoft.com/office/drawing/2014/main" id="{030B1D3F-BF25-1B4B-BF02-FE7930423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="" xmlns:a16="http://schemas.microsoft.com/office/drawing/2014/main" id="{1C62AACD-31F0-4A45-B8EC-703AEF39CC0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="" xmlns:a16="http://schemas.microsoft.com/office/drawing/2014/main" id="{0B327D71-2E0E-9A4A-94F6-F4FC284DDB6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="" xmlns:a16="http://schemas.microsoft.com/office/drawing/2014/main" id="{E2B1B66D-8CCD-7F48-A406-A2B34A246B3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3" name="Group 372">
            <a:extLst>
              <a:ext uri="{FF2B5EF4-FFF2-40B4-BE49-F238E27FC236}">
                <a16:creationId xmlns="" xmlns:a16="http://schemas.microsoft.com/office/drawing/2014/main" id="{02A94172-ADC7-7944-BAE4-D9E3B90A75B9}"/>
              </a:ext>
            </a:extLst>
          </p:cNvPr>
          <p:cNvGrpSpPr/>
          <p:nvPr/>
        </p:nvGrpSpPr>
        <p:grpSpPr>
          <a:xfrm>
            <a:off x="2560361" y="3211972"/>
            <a:ext cx="466491" cy="198344"/>
            <a:chOff x="7493876" y="2774731"/>
            <a:chExt cx="1481958" cy="894622"/>
          </a:xfrm>
        </p:grpSpPr>
        <p:sp>
          <p:nvSpPr>
            <p:cNvPr id="374" name="Freeform 373">
              <a:extLst>
                <a:ext uri="{FF2B5EF4-FFF2-40B4-BE49-F238E27FC236}">
                  <a16:creationId xmlns="" xmlns:a16="http://schemas.microsoft.com/office/drawing/2014/main" id="{6B0E0549-99B8-9C40-9EB4-5C9E314D7D5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75" name="Oval 374">
              <a:extLst>
                <a:ext uri="{FF2B5EF4-FFF2-40B4-BE49-F238E27FC236}">
                  <a16:creationId xmlns="" xmlns:a16="http://schemas.microsoft.com/office/drawing/2014/main" id="{1F6D98FF-3C56-B645-AD8F-99178F5ADA2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76" name="Group 375">
              <a:extLst>
                <a:ext uri="{FF2B5EF4-FFF2-40B4-BE49-F238E27FC236}">
                  <a16:creationId xmlns="" xmlns:a16="http://schemas.microsoft.com/office/drawing/2014/main" id="{08EA1B06-2996-D84C-9ED4-6B708D553D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7" name="Freeform 376">
                <a:extLst>
                  <a:ext uri="{FF2B5EF4-FFF2-40B4-BE49-F238E27FC236}">
                    <a16:creationId xmlns="" xmlns:a16="http://schemas.microsoft.com/office/drawing/2014/main" id="{25DF6408-1B4D-C14A-B2FA-AC971CD322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="" xmlns:a16="http://schemas.microsoft.com/office/drawing/2014/main" id="{11852680-3331-2049-A431-A4396CA2213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="" xmlns:a16="http://schemas.microsoft.com/office/drawing/2014/main" id="{9941D3D9-5312-9D4A-9979-73051D64F12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="" xmlns:a16="http://schemas.microsoft.com/office/drawing/2014/main" id="{D7BF4746-0E1C-E249-9E8A-1DC2C58F9C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81" name="Group 380">
            <a:extLst>
              <a:ext uri="{FF2B5EF4-FFF2-40B4-BE49-F238E27FC236}">
                <a16:creationId xmlns="" xmlns:a16="http://schemas.microsoft.com/office/drawing/2014/main" id="{A2D70DD2-1DCF-4A4A-9D19-509460C1B3E4}"/>
              </a:ext>
            </a:extLst>
          </p:cNvPr>
          <p:cNvGrpSpPr/>
          <p:nvPr/>
        </p:nvGrpSpPr>
        <p:grpSpPr>
          <a:xfrm>
            <a:off x="2699636" y="3556877"/>
            <a:ext cx="466491" cy="198344"/>
            <a:chOff x="7493876" y="2774731"/>
            <a:chExt cx="1481958" cy="894622"/>
          </a:xfrm>
        </p:grpSpPr>
        <p:sp>
          <p:nvSpPr>
            <p:cNvPr id="382" name="Freeform 381">
              <a:extLst>
                <a:ext uri="{FF2B5EF4-FFF2-40B4-BE49-F238E27FC236}">
                  <a16:creationId xmlns="" xmlns:a16="http://schemas.microsoft.com/office/drawing/2014/main" id="{A6288576-CB20-1C40-BCEE-E51139E04A8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83" name="Oval 382">
              <a:extLst>
                <a:ext uri="{FF2B5EF4-FFF2-40B4-BE49-F238E27FC236}">
                  <a16:creationId xmlns="" xmlns:a16="http://schemas.microsoft.com/office/drawing/2014/main" id="{8BA949C7-400B-594F-94BB-4F9FB0DA9B0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="" xmlns:a16="http://schemas.microsoft.com/office/drawing/2014/main" id="{274D30E0-CD07-494A-9D0F-11AFD0C7394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85" name="Freeform 384">
                <a:extLst>
                  <a:ext uri="{FF2B5EF4-FFF2-40B4-BE49-F238E27FC236}">
                    <a16:creationId xmlns="" xmlns:a16="http://schemas.microsoft.com/office/drawing/2014/main" id="{D105884E-4C1F-2F4F-A5C0-30E9F448664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="" xmlns:a16="http://schemas.microsoft.com/office/drawing/2014/main" id="{215BF697-5FE8-C44F-A4E8-8C8546B7DDA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="" xmlns:a16="http://schemas.microsoft.com/office/drawing/2014/main" id="{BFF91DEF-8B58-5544-B145-10802855DE3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="" xmlns:a16="http://schemas.microsoft.com/office/drawing/2014/main" id="{4EEC82B6-B890-614F-AE52-66F327110B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394" name="Straight Connector 393">
            <a:extLst>
              <a:ext uri="{FF2B5EF4-FFF2-40B4-BE49-F238E27FC236}">
                <a16:creationId xmlns="" xmlns:a16="http://schemas.microsoft.com/office/drawing/2014/main" id="{95C96F8E-4651-6447-9D97-25D2694F7190}"/>
              </a:ext>
            </a:extLst>
          </p:cNvPr>
          <p:cNvCxnSpPr>
            <a:cxnSpLocks/>
          </p:cNvCxnSpPr>
          <p:nvPr/>
        </p:nvCxnSpPr>
        <p:spPr>
          <a:xfrm>
            <a:off x="3025589" y="3307976"/>
            <a:ext cx="1402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0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C97645-9B74-0447-A19A-F4146836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1" y="412065"/>
            <a:ext cx="11552583" cy="894622"/>
          </a:xfrm>
        </p:spPr>
        <p:txBody>
          <a:bodyPr>
            <a:normAutofit/>
          </a:bodyPr>
          <a:lstStyle/>
          <a:p>
            <a:r>
              <a:rPr lang="en-US" dirty="0"/>
              <a:t>Cable access network: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D0996E3-B7FC-2B49-8611-D2528F10A0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68" name="Rectangle 4">
            <a:extLst>
              <a:ext uri="{FF2B5EF4-FFF2-40B4-BE49-F238E27FC236}">
                <a16:creationId xmlns="" xmlns:a16="http://schemas.microsoft.com/office/drawing/2014/main" id="{30F492A7-7038-0245-AFE3-4313112DD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82" y="4159320"/>
            <a:ext cx="994140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charset="0"/>
              </a:rPr>
              <a:t>DOCSIS: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data over cable service interface </a:t>
            </a:r>
            <a:r>
              <a:rPr lang="en-US" sz="2800" dirty="0" err="1">
                <a:solidFill>
                  <a:srgbClr val="000000"/>
                </a:solidFill>
                <a:ea typeface="ＭＳ Ｐゴシック" charset="0"/>
              </a:rPr>
              <a:t>specificaiton</a:t>
            </a:r>
            <a:endParaRPr lang="en-US" sz="2800" b="1" dirty="0">
              <a:solidFill>
                <a:srgbClr val="000000"/>
              </a:solidFill>
              <a:ea typeface="ＭＳ Ｐゴシック" charset="0"/>
            </a:endParaRPr>
          </a:p>
          <a:p>
            <a:pPr marL="287338" indent="-22225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FDM over upstream, downstream frequency channels</a:t>
            </a:r>
          </a:p>
          <a:p>
            <a:pPr marL="287338" indent="-22225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TDM upstream: some slots assigned, some have contention</a:t>
            </a:r>
          </a:p>
          <a:p>
            <a:pPr marL="681038" lvl="1" indent="-22383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downstream MAP frame: assigns upstream slots</a:t>
            </a:r>
          </a:p>
          <a:p>
            <a:pPr marL="681038" lvl="1" indent="-22383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request for upstream slots (and data) transmitted random access (binary backoff) in selected slots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</a:p>
        </p:txBody>
      </p:sp>
      <p:sp>
        <p:nvSpPr>
          <p:cNvPr id="472" name="TextBox 28">
            <a:extLst>
              <a:ext uri="{FF2B5EF4-FFF2-40B4-BE49-F238E27FC236}">
                <a16:creationId xmlns="" xmlns:a16="http://schemas.microsoft.com/office/drawing/2014/main" id="{530C6BAF-798A-3145-979F-66B059163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939" y="2865737"/>
            <a:ext cx="2438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Residences with cable modems</a:t>
            </a:r>
          </a:p>
        </p:txBody>
      </p:sp>
      <p:sp>
        <p:nvSpPr>
          <p:cNvPr id="473" name="Down Arrow 472">
            <a:extLst>
              <a:ext uri="{FF2B5EF4-FFF2-40B4-BE49-F238E27FC236}">
                <a16:creationId xmlns="" xmlns:a16="http://schemas.microsoft.com/office/drawing/2014/main" id="{41F5308B-1E51-B24E-903A-33C0E62ECFE8}"/>
              </a:ext>
            </a:extLst>
          </p:cNvPr>
          <p:cNvSpPr/>
          <p:nvPr/>
        </p:nvSpPr>
        <p:spPr bwMode="auto">
          <a:xfrm rot="16200000">
            <a:off x="6023803" y="60121"/>
            <a:ext cx="390525" cy="3606800"/>
          </a:xfrm>
          <a:prstGeom prst="downArrow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474" name="Down Arrow 473">
            <a:extLst>
              <a:ext uri="{FF2B5EF4-FFF2-40B4-BE49-F238E27FC236}">
                <a16:creationId xmlns="" xmlns:a16="http://schemas.microsoft.com/office/drawing/2014/main" id="{12B11F36-BD83-C341-8DCF-55214CB52D9C}"/>
              </a:ext>
            </a:extLst>
          </p:cNvPr>
          <p:cNvSpPr/>
          <p:nvPr/>
        </p:nvSpPr>
        <p:spPr bwMode="auto">
          <a:xfrm rot="5400000">
            <a:off x="5965066" y="485571"/>
            <a:ext cx="374650" cy="3606800"/>
          </a:xfrm>
          <a:prstGeom prst="downArrow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475" name="TextBox 31">
            <a:extLst>
              <a:ext uri="{FF2B5EF4-FFF2-40B4-BE49-F238E27FC236}">
                <a16:creationId xmlns="" xmlns:a16="http://schemas.microsoft.com/office/drawing/2014/main" id="{8585C1C8-4054-7746-B998-AF80A36AA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1549" y="1730144"/>
            <a:ext cx="157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Downstream channel i</a:t>
            </a:r>
          </a:p>
        </p:txBody>
      </p:sp>
      <p:sp>
        <p:nvSpPr>
          <p:cNvPr id="476" name="TextBox 32">
            <a:extLst>
              <a:ext uri="{FF2B5EF4-FFF2-40B4-BE49-F238E27FC236}">
                <a16:creationId xmlns="" xmlns:a16="http://schemas.microsoft.com/office/drawing/2014/main" id="{92F0FB51-4401-F34E-82BD-63AA7B84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415" y="2152334"/>
            <a:ext cx="13949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Upstream channel j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5862240-C3FB-4544-80A1-F56D8290CD49}"/>
              </a:ext>
            </a:extLst>
          </p:cNvPr>
          <p:cNvGrpSpPr/>
          <p:nvPr/>
        </p:nvGrpSpPr>
        <p:grpSpPr>
          <a:xfrm>
            <a:off x="5916168" y="1303951"/>
            <a:ext cx="1907860" cy="400110"/>
            <a:chOff x="5916168" y="1476227"/>
            <a:chExt cx="1907860" cy="400110"/>
          </a:xfrm>
        </p:grpSpPr>
        <p:sp>
          <p:nvSpPr>
            <p:cNvPr id="470" name="Rectangle 469">
              <a:extLst>
                <a:ext uri="{FF2B5EF4-FFF2-40B4-BE49-F238E27FC236}">
                  <a16:creationId xmlns="" xmlns:a16="http://schemas.microsoft.com/office/drawing/2014/main" id="{A9CE8DDF-CB5B-7943-8577-39A7BF85AD91}"/>
                </a:ext>
              </a:extLst>
            </p:cNvPr>
            <p:cNvSpPr/>
            <p:nvPr/>
          </p:nvSpPr>
          <p:spPr bwMode="auto">
            <a:xfrm>
              <a:off x="5916168" y="1495043"/>
              <a:ext cx="1047435" cy="36930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/>
              </a:endParaRPr>
            </a:p>
          </p:txBody>
        </p:sp>
        <p:sp>
          <p:nvSpPr>
            <p:cNvPr id="471" name="TextBox 6">
              <a:extLst>
                <a:ext uri="{FF2B5EF4-FFF2-40B4-BE49-F238E27FC236}">
                  <a16:creationId xmlns="" xmlns:a16="http://schemas.microsoft.com/office/drawing/2014/main" id="{4ABD2E79-8A72-D34A-9B26-D12F96E69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0797" y="1476227"/>
              <a:ext cx="9701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MAP frame for</a:t>
              </a:r>
            </a:p>
            <a:p>
              <a:pPr marL="0" marR="0" lvl="0" indent="0" defTabSz="914400" eaLnBrk="0" fontAlgn="base" latinLnBrk="0" hangingPunct="0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Interval [t1, t2]</a:t>
              </a:r>
            </a:p>
          </p:txBody>
        </p:sp>
        <p:pic>
          <p:nvPicPr>
            <p:cNvPr id="477" name="Picture 4">
              <a:extLst>
                <a:ext uri="{FF2B5EF4-FFF2-40B4-BE49-F238E27FC236}">
                  <a16:creationId xmlns="" xmlns:a16="http://schemas.microsoft.com/office/drawing/2014/main" id="{F8A47328-A2C4-2844-B768-D48108CB1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466" y="1556372"/>
              <a:ext cx="817562" cy="242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E439FDA-8285-3846-BE5F-A2F785CA4A5C}"/>
              </a:ext>
            </a:extLst>
          </p:cNvPr>
          <p:cNvGrpSpPr/>
          <p:nvPr/>
        </p:nvGrpSpPr>
        <p:grpSpPr>
          <a:xfrm>
            <a:off x="4346093" y="2631871"/>
            <a:ext cx="4792289" cy="1258980"/>
            <a:chOff x="4346093" y="2804147"/>
            <a:chExt cx="4792289" cy="1258980"/>
          </a:xfrm>
        </p:grpSpPr>
        <p:cxnSp>
          <p:nvCxnSpPr>
            <p:cNvPr id="478" name="Straight Connector 477">
              <a:extLst>
                <a:ext uri="{FF2B5EF4-FFF2-40B4-BE49-F238E27FC236}">
                  <a16:creationId xmlns="" xmlns:a16="http://schemas.microsoft.com/office/drawing/2014/main" id="{FA1BE581-ED5E-614A-927B-07EC31567664}"/>
                </a:ext>
              </a:extLst>
            </p:cNvPr>
            <p:cNvCxnSpPr/>
            <p:nvPr/>
          </p:nvCxnSpPr>
          <p:spPr bwMode="auto">
            <a:xfrm>
              <a:off x="4826828" y="2997822"/>
              <a:ext cx="2755900" cy="4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79" name="Straight Connector 478">
              <a:extLst>
                <a:ext uri="{FF2B5EF4-FFF2-40B4-BE49-F238E27FC236}">
                  <a16:creationId xmlns="" xmlns:a16="http://schemas.microsoft.com/office/drawing/2014/main" id="{F1A06E48-3C9B-7D45-810D-3E3E09162C43}"/>
                </a:ext>
              </a:extLst>
            </p:cNvPr>
            <p:cNvCxnSpPr/>
            <p:nvPr/>
          </p:nvCxnSpPr>
          <p:spPr bwMode="auto">
            <a:xfrm>
              <a:off x="4885566" y="2804147"/>
              <a:ext cx="0" cy="19050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0" name="Straight Connector 479">
              <a:extLst>
                <a:ext uri="{FF2B5EF4-FFF2-40B4-BE49-F238E27FC236}">
                  <a16:creationId xmlns="" xmlns:a16="http://schemas.microsoft.com/office/drawing/2014/main" id="{7B226097-38DD-FB4D-A5E9-E4BBC25FEDBE}"/>
                </a:ext>
              </a:extLst>
            </p:cNvPr>
            <p:cNvCxnSpPr/>
            <p:nvPr/>
          </p:nvCxnSpPr>
          <p:spPr bwMode="auto">
            <a:xfrm flipH="1">
              <a:off x="4971291" y="2889872"/>
              <a:ext cx="3175" cy="1079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1" name="Straight Connector 480">
              <a:extLst>
                <a:ext uri="{FF2B5EF4-FFF2-40B4-BE49-F238E27FC236}">
                  <a16:creationId xmlns="" xmlns:a16="http://schemas.microsoft.com/office/drawing/2014/main" id="{A9586AA7-595C-614C-8541-D06D10BFD410}"/>
                </a:ext>
              </a:extLst>
            </p:cNvPr>
            <p:cNvCxnSpPr/>
            <p:nvPr/>
          </p:nvCxnSpPr>
          <p:spPr bwMode="auto">
            <a:xfrm flipH="1">
              <a:off x="5052253" y="2889872"/>
              <a:ext cx="3175" cy="1079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2" name="Straight Connector 481">
              <a:extLst>
                <a:ext uri="{FF2B5EF4-FFF2-40B4-BE49-F238E27FC236}">
                  <a16:creationId xmlns="" xmlns:a16="http://schemas.microsoft.com/office/drawing/2014/main" id="{570F8CA2-6BC6-F147-AB7C-6CED07FED5A4}"/>
                </a:ext>
              </a:extLst>
            </p:cNvPr>
            <p:cNvCxnSpPr/>
            <p:nvPr/>
          </p:nvCxnSpPr>
          <p:spPr bwMode="auto">
            <a:xfrm flipH="1">
              <a:off x="5133216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3" name="Straight Connector 482">
              <a:extLst>
                <a:ext uri="{FF2B5EF4-FFF2-40B4-BE49-F238E27FC236}">
                  <a16:creationId xmlns="" xmlns:a16="http://schemas.microsoft.com/office/drawing/2014/main" id="{1347303E-7C8F-244F-ABFB-928A722EF148}"/>
                </a:ext>
              </a:extLst>
            </p:cNvPr>
            <p:cNvCxnSpPr/>
            <p:nvPr/>
          </p:nvCxnSpPr>
          <p:spPr bwMode="auto">
            <a:xfrm flipH="1">
              <a:off x="5214178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4" name="Straight Connector 483">
              <a:extLst>
                <a:ext uri="{FF2B5EF4-FFF2-40B4-BE49-F238E27FC236}">
                  <a16:creationId xmlns="" xmlns:a16="http://schemas.microsoft.com/office/drawing/2014/main" id="{1FD40148-3E13-5646-9236-A3CC480373DC}"/>
                </a:ext>
              </a:extLst>
            </p:cNvPr>
            <p:cNvCxnSpPr/>
            <p:nvPr/>
          </p:nvCxnSpPr>
          <p:spPr bwMode="auto">
            <a:xfrm flipH="1">
              <a:off x="5295141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5" name="Straight Connector 484">
              <a:extLst>
                <a:ext uri="{FF2B5EF4-FFF2-40B4-BE49-F238E27FC236}">
                  <a16:creationId xmlns="" xmlns:a16="http://schemas.microsoft.com/office/drawing/2014/main" id="{51082217-8F48-B846-A7CD-2F1BE46B3E0C}"/>
                </a:ext>
              </a:extLst>
            </p:cNvPr>
            <p:cNvCxnSpPr/>
            <p:nvPr/>
          </p:nvCxnSpPr>
          <p:spPr bwMode="auto">
            <a:xfrm flipH="1">
              <a:off x="5374516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6" name="Straight Connector 485">
              <a:extLst>
                <a:ext uri="{FF2B5EF4-FFF2-40B4-BE49-F238E27FC236}">
                  <a16:creationId xmlns="" xmlns:a16="http://schemas.microsoft.com/office/drawing/2014/main" id="{AB29E83A-1724-9C49-A4CD-A03257B83324}"/>
                </a:ext>
              </a:extLst>
            </p:cNvPr>
            <p:cNvCxnSpPr/>
            <p:nvPr/>
          </p:nvCxnSpPr>
          <p:spPr bwMode="auto">
            <a:xfrm flipH="1">
              <a:off x="5455478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7" name="Straight Connector 486">
              <a:extLst>
                <a:ext uri="{FF2B5EF4-FFF2-40B4-BE49-F238E27FC236}">
                  <a16:creationId xmlns="" xmlns:a16="http://schemas.microsoft.com/office/drawing/2014/main" id="{8D533E29-DD9B-1F45-8407-8019B1DCE1D7}"/>
                </a:ext>
              </a:extLst>
            </p:cNvPr>
            <p:cNvCxnSpPr/>
            <p:nvPr/>
          </p:nvCxnSpPr>
          <p:spPr bwMode="auto">
            <a:xfrm flipH="1">
              <a:off x="5536441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8" name="Straight Connector 487">
              <a:extLst>
                <a:ext uri="{FF2B5EF4-FFF2-40B4-BE49-F238E27FC236}">
                  <a16:creationId xmlns="" xmlns:a16="http://schemas.microsoft.com/office/drawing/2014/main" id="{03C4D510-E354-DC4C-B832-6CFC1ACA64A5}"/>
                </a:ext>
              </a:extLst>
            </p:cNvPr>
            <p:cNvCxnSpPr/>
            <p:nvPr/>
          </p:nvCxnSpPr>
          <p:spPr bwMode="auto">
            <a:xfrm flipH="1">
              <a:off x="5617403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9" name="Straight Connector 488">
              <a:extLst>
                <a:ext uri="{FF2B5EF4-FFF2-40B4-BE49-F238E27FC236}">
                  <a16:creationId xmlns="" xmlns:a16="http://schemas.microsoft.com/office/drawing/2014/main" id="{7E33BA97-BDAB-D042-9A64-FE7BADD814D9}"/>
                </a:ext>
              </a:extLst>
            </p:cNvPr>
            <p:cNvCxnSpPr/>
            <p:nvPr/>
          </p:nvCxnSpPr>
          <p:spPr bwMode="auto">
            <a:xfrm flipH="1">
              <a:off x="5706303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0" name="Straight Connector 489">
              <a:extLst>
                <a:ext uri="{FF2B5EF4-FFF2-40B4-BE49-F238E27FC236}">
                  <a16:creationId xmlns="" xmlns:a16="http://schemas.microsoft.com/office/drawing/2014/main" id="{4A2A7189-9E5A-C249-B0E5-AF7D76DF64AB}"/>
                </a:ext>
              </a:extLst>
            </p:cNvPr>
            <p:cNvCxnSpPr/>
            <p:nvPr/>
          </p:nvCxnSpPr>
          <p:spPr bwMode="auto">
            <a:xfrm flipH="1">
              <a:off x="5785678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1" name="Straight Connector 490">
              <a:extLst>
                <a:ext uri="{FF2B5EF4-FFF2-40B4-BE49-F238E27FC236}">
                  <a16:creationId xmlns="" xmlns:a16="http://schemas.microsoft.com/office/drawing/2014/main" id="{5B7D291F-10B2-8049-A8BD-3D79198FBBDA}"/>
                </a:ext>
              </a:extLst>
            </p:cNvPr>
            <p:cNvCxnSpPr/>
            <p:nvPr/>
          </p:nvCxnSpPr>
          <p:spPr bwMode="auto">
            <a:xfrm flipH="1">
              <a:off x="5866641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2" name="Straight Connector 491">
              <a:extLst>
                <a:ext uri="{FF2B5EF4-FFF2-40B4-BE49-F238E27FC236}">
                  <a16:creationId xmlns="" xmlns:a16="http://schemas.microsoft.com/office/drawing/2014/main" id="{1C317B8F-D212-8445-9A9C-A62060215159}"/>
                </a:ext>
              </a:extLst>
            </p:cNvPr>
            <p:cNvCxnSpPr/>
            <p:nvPr/>
          </p:nvCxnSpPr>
          <p:spPr bwMode="auto">
            <a:xfrm flipH="1">
              <a:off x="5947603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3" name="Straight Connector 492">
              <a:extLst>
                <a:ext uri="{FF2B5EF4-FFF2-40B4-BE49-F238E27FC236}">
                  <a16:creationId xmlns="" xmlns:a16="http://schemas.microsoft.com/office/drawing/2014/main" id="{B1490094-9D24-994C-9658-AC0440EF9F04}"/>
                </a:ext>
              </a:extLst>
            </p:cNvPr>
            <p:cNvCxnSpPr/>
            <p:nvPr/>
          </p:nvCxnSpPr>
          <p:spPr bwMode="auto">
            <a:xfrm flipH="1">
              <a:off x="6028566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4" name="Straight Connector 493">
              <a:extLst>
                <a:ext uri="{FF2B5EF4-FFF2-40B4-BE49-F238E27FC236}">
                  <a16:creationId xmlns="" xmlns:a16="http://schemas.microsoft.com/office/drawing/2014/main" id="{7BF5E7BB-379D-4846-A58B-3D4136BB8BA0}"/>
                </a:ext>
              </a:extLst>
            </p:cNvPr>
            <p:cNvCxnSpPr/>
            <p:nvPr/>
          </p:nvCxnSpPr>
          <p:spPr bwMode="auto">
            <a:xfrm flipH="1">
              <a:off x="6109528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5" name="Straight Connector 494">
              <a:extLst>
                <a:ext uri="{FF2B5EF4-FFF2-40B4-BE49-F238E27FC236}">
                  <a16:creationId xmlns="" xmlns:a16="http://schemas.microsoft.com/office/drawing/2014/main" id="{291EF189-E423-AC45-A9A4-BA291E8FEC52}"/>
                </a:ext>
              </a:extLst>
            </p:cNvPr>
            <p:cNvCxnSpPr/>
            <p:nvPr/>
          </p:nvCxnSpPr>
          <p:spPr bwMode="auto">
            <a:xfrm flipH="1">
              <a:off x="6190491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6" name="Straight Connector 495">
              <a:extLst>
                <a:ext uri="{FF2B5EF4-FFF2-40B4-BE49-F238E27FC236}">
                  <a16:creationId xmlns="" xmlns:a16="http://schemas.microsoft.com/office/drawing/2014/main" id="{C4EB3038-7D66-784D-A6CA-4B4C5D5A8163}"/>
                </a:ext>
              </a:extLst>
            </p:cNvPr>
            <p:cNvCxnSpPr/>
            <p:nvPr/>
          </p:nvCxnSpPr>
          <p:spPr bwMode="auto">
            <a:xfrm flipH="1">
              <a:off x="6271453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7" name="Straight Connector 496">
              <a:extLst>
                <a:ext uri="{FF2B5EF4-FFF2-40B4-BE49-F238E27FC236}">
                  <a16:creationId xmlns="" xmlns:a16="http://schemas.microsoft.com/office/drawing/2014/main" id="{03482880-5F89-B940-828B-6168C93CD03C}"/>
                </a:ext>
              </a:extLst>
            </p:cNvPr>
            <p:cNvCxnSpPr/>
            <p:nvPr/>
          </p:nvCxnSpPr>
          <p:spPr bwMode="auto">
            <a:xfrm flipH="1">
              <a:off x="6350828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8" name="Straight Connector 497">
              <a:extLst>
                <a:ext uri="{FF2B5EF4-FFF2-40B4-BE49-F238E27FC236}">
                  <a16:creationId xmlns="" xmlns:a16="http://schemas.microsoft.com/office/drawing/2014/main" id="{2C55B6F8-33DE-8D4C-83D8-670FDCDD6CC0}"/>
                </a:ext>
              </a:extLst>
            </p:cNvPr>
            <p:cNvCxnSpPr/>
            <p:nvPr/>
          </p:nvCxnSpPr>
          <p:spPr bwMode="auto">
            <a:xfrm flipH="1">
              <a:off x="6444491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9" name="Straight Connector 498">
              <a:extLst>
                <a:ext uri="{FF2B5EF4-FFF2-40B4-BE49-F238E27FC236}">
                  <a16:creationId xmlns="" xmlns:a16="http://schemas.microsoft.com/office/drawing/2014/main" id="{CDA21830-E307-3B4F-A30D-FBA9C134D3AF}"/>
                </a:ext>
              </a:extLst>
            </p:cNvPr>
            <p:cNvCxnSpPr/>
            <p:nvPr/>
          </p:nvCxnSpPr>
          <p:spPr bwMode="auto">
            <a:xfrm flipH="1">
              <a:off x="6533391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0" name="Straight Connector 499">
              <a:extLst>
                <a:ext uri="{FF2B5EF4-FFF2-40B4-BE49-F238E27FC236}">
                  <a16:creationId xmlns="" xmlns:a16="http://schemas.microsoft.com/office/drawing/2014/main" id="{7F6389F6-270F-B748-98C1-701175F616C1}"/>
                </a:ext>
              </a:extLst>
            </p:cNvPr>
            <p:cNvCxnSpPr/>
            <p:nvPr/>
          </p:nvCxnSpPr>
          <p:spPr bwMode="auto">
            <a:xfrm flipH="1">
              <a:off x="6614353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1" name="Straight Connector 500">
              <a:extLst>
                <a:ext uri="{FF2B5EF4-FFF2-40B4-BE49-F238E27FC236}">
                  <a16:creationId xmlns="" xmlns:a16="http://schemas.microsoft.com/office/drawing/2014/main" id="{17BDF4AD-E042-8E4A-9CCD-8C4E40205157}"/>
                </a:ext>
              </a:extLst>
            </p:cNvPr>
            <p:cNvCxnSpPr/>
            <p:nvPr/>
          </p:nvCxnSpPr>
          <p:spPr bwMode="auto">
            <a:xfrm flipH="1">
              <a:off x="6695316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2" name="Straight Connector 501">
              <a:extLst>
                <a:ext uri="{FF2B5EF4-FFF2-40B4-BE49-F238E27FC236}">
                  <a16:creationId xmlns="" xmlns:a16="http://schemas.microsoft.com/office/drawing/2014/main" id="{0E37C29B-C5C3-6449-89A3-09B01402DD17}"/>
                </a:ext>
              </a:extLst>
            </p:cNvPr>
            <p:cNvCxnSpPr/>
            <p:nvPr/>
          </p:nvCxnSpPr>
          <p:spPr bwMode="auto">
            <a:xfrm flipH="1">
              <a:off x="6774691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3" name="Straight Connector 502">
              <a:extLst>
                <a:ext uri="{FF2B5EF4-FFF2-40B4-BE49-F238E27FC236}">
                  <a16:creationId xmlns="" xmlns:a16="http://schemas.microsoft.com/office/drawing/2014/main" id="{47671E23-2987-C94F-9A5C-80114F4CA1BA}"/>
                </a:ext>
              </a:extLst>
            </p:cNvPr>
            <p:cNvCxnSpPr/>
            <p:nvPr/>
          </p:nvCxnSpPr>
          <p:spPr bwMode="auto">
            <a:xfrm flipH="1">
              <a:off x="6855653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4" name="Straight Connector 503">
              <a:extLst>
                <a:ext uri="{FF2B5EF4-FFF2-40B4-BE49-F238E27FC236}">
                  <a16:creationId xmlns="" xmlns:a16="http://schemas.microsoft.com/office/drawing/2014/main" id="{98D6F032-C25D-994B-899C-446B70321171}"/>
                </a:ext>
              </a:extLst>
            </p:cNvPr>
            <p:cNvCxnSpPr/>
            <p:nvPr/>
          </p:nvCxnSpPr>
          <p:spPr bwMode="auto">
            <a:xfrm flipH="1">
              <a:off x="6936616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5" name="Straight Connector 504">
              <a:extLst>
                <a:ext uri="{FF2B5EF4-FFF2-40B4-BE49-F238E27FC236}">
                  <a16:creationId xmlns="" xmlns:a16="http://schemas.microsoft.com/office/drawing/2014/main" id="{8DE0F531-F400-484A-9FCF-26227DB56016}"/>
                </a:ext>
              </a:extLst>
            </p:cNvPr>
            <p:cNvCxnSpPr/>
            <p:nvPr/>
          </p:nvCxnSpPr>
          <p:spPr bwMode="auto">
            <a:xfrm flipH="1">
              <a:off x="7017578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6" name="Straight Connector 505">
              <a:extLst>
                <a:ext uri="{FF2B5EF4-FFF2-40B4-BE49-F238E27FC236}">
                  <a16:creationId xmlns="" xmlns:a16="http://schemas.microsoft.com/office/drawing/2014/main" id="{ADB6B9A5-7441-814F-85CA-C17DA13E9CF2}"/>
                </a:ext>
              </a:extLst>
            </p:cNvPr>
            <p:cNvCxnSpPr/>
            <p:nvPr/>
          </p:nvCxnSpPr>
          <p:spPr bwMode="auto">
            <a:xfrm flipH="1">
              <a:off x="7098541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7" name="Straight Connector 506">
              <a:extLst>
                <a:ext uri="{FF2B5EF4-FFF2-40B4-BE49-F238E27FC236}">
                  <a16:creationId xmlns="" xmlns:a16="http://schemas.microsoft.com/office/drawing/2014/main" id="{51DBE608-CE92-234E-AA58-852D682BFC71}"/>
                </a:ext>
              </a:extLst>
            </p:cNvPr>
            <p:cNvCxnSpPr/>
            <p:nvPr/>
          </p:nvCxnSpPr>
          <p:spPr bwMode="auto">
            <a:xfrm flipH="1">
              <a:off x="7179503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8" name="Straight Connector 507">
              <a:extLst>
                <a:ext uri="{FF2B5EF4-FFF2-40B4-BE49-F238E27FC236}">
                  <a16:creationId xmlns="" xmlns:a16="http://schemas.microsoft.com/office/drawing/2014/main" id="{C5704CE3-E8E0-7741-ABA8-0EAD4765139C}"/>
                </a:ext>
              </a:extLst>
            </p:cNvPr>
            <p:cNvCxnSpPr/>
            <p:nvPr/>
          </p:nvCxnSpPr>
          <p:spPr bwMode="auto">
            <a:xfrm>
              <a:off x="7274753" y="2808719"/>
              <a:ext cx="0" cy="19050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509" name="TextBox 65">
              <a:extLst>
                <a:ext uri="{FF2B5EF4-FFF2-40B4-BE49-F238E27FC236}">
                  <a16:creationId xmlns="" xmlns:a16="http://schemas.microsoft.com/office/drawing/2014/main" id="{29762E37-E0D2-9B4F-8787-019BC4410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167" y="3049834"/>
              <a:ext cx="3225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t</a:t>
              </a:r>
              <a:r>
                <a:rPr kumimoji="0" lang="en-US" sz="16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10" name="TextBox 66">
              <a:extLst>
                <a:ext uri="{FF2B5EF4-FFF2-40B4-BE49-F238E27FC236}">
                  <a16:creationId xmlns="" xmlns:a16="http://schemas.microsoft.com/office/drawing/2014/main" id="{672B81FF-05EB-A44E-99EC-CDEC2A267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369" y="3047418"/>
              <a:ext cx="3225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t</a:t>
              </a:r>
              <a:r>
                <a:rPr kumimoji="0" lang="en-US" sz="16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cxnSp>
          <p:nvCxnSpPr>
            <p:cNvPr id="511" name="Straight Connector 510">
              <a:extLst>
                <a:ext uri="{FF2B5EF4-FFF2-40B4-BE49-F238E27FC236}">
                  <a16:creationId xmlns="" xmlns:a16="http://schemas.microsoft.com/office/drawing/2014/main" id="{5EE4FD1E-648C-8E44-92AB-E87DCA4DABB5}"/>
                </a:ext>
              </a:extLst>
            </p:cNvPr>
            <p:cNvCxnSpPr/>
            <p:nvPr/>
          </p:nvCxnSpPr>
          <p:spPr bwMode="auto">
            <a:xfrm>
              <a:off x="4877628" y="3081959"/>
              <a:ext cx="577850" cy="317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512" name="Straight Connector 511">
              <a:extLst>
                <a:ext uri="{FF2B5EF4-FFF2-40B4-BE49-F238E27FC236}">
                  <a16:creationId xmlns="" xmlns:a16="http://schemas.microsoft.com/office/drawing/2014/main" id="{8F4CAE3E-ADB0-6F42-8B27-AADC5378C819}"/>
                </a:ext>
              </a:extLst>
            </p:cNvPr>
            <p:cNvCxnSpPr/>
            <p:nvPr/>
          </p:nvCxnSpPr>
          <p:spPr bwMode="auto">
            <a:xfrm>
              <a:off x="5445953" y="3088309"/>
              <a:ext cx="1870075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513" name="Straight Connector 512">
              <a:extLst>
                <a:ext uri="{FF2B5EF4-FFF2-40B4-BE49-F238E27FC236}">
                  <a16:creationId xmlns="" xmlns:a16="http://schemas.microsoft.com/office/drawing/2014/main" id="{39216253-29EB-B543-8583-10EDECE59C17}"/>
                </a:ext>
              </a:extLst>
            </p:cNvPr>
            <p:cNvCxnSpPr/>
            <p:nvPr/>
          </p:nvCxnSpPr>
          <p:spPr bwMode="auto">
            <a:xfrm>
              <a:off x="5166553" y="3135934"/>
              <a:ext cx="4763" cy="51276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514" name="Straight Connector 513">
              <a:extLst>
                <a:ext uri="{FF2B5EF4-FFF2-40B4-BE49-F238E27FC236}">
                  <a16:creationId xmlns="" xmlns:a16="http://schemas.microsoft.com/office/drawing/2014/main" id="{550F8C2A-CFB1-B24B-8DE1-2AA6F6D91695}"/>
                </a:ext>
              </a:extLst>
            </p:cNvPr>
            <p:cNvCxnSpPr/>
            <p:nvPr/>
          </p:nvCxnSpPr>
          <p:spPr bwMode="auto">
            <a:xfrm>
              <a:off x="6339716" y="3143872"/>
              <a:ext cx="6350" cy="51435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515" name="TextBox 71">
              <a:extLst>
                <a:ext uri="{FF2B5EF4-FFF2-40B4-BE49-F238E27FC236}">
                  <a16:creationId xmlns="" xmlns:a16="http://schemas.microsoft.com/office/drawing/2014/main" id="{5019C175-DB78-7C48-BB28-C76354C29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3039" y="3601462"/>
              <a:ext cx="28953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Assigned minislots containing cable modem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upstream data frames</a:t>
              </a:r>
            </a:p>
          </p:txBody>
        </p:sp>
        <p:sp>
          <p:nvSpPr>
            <p:cNvPr id="516" name="TextBox 72">
              <a:extLst>
                <a:ext uri="{FF2B5EF4-FFF2-40B4-BE49-F238E27FC236}">
                  <a16:creationId xmlns="" xmlns:a16="http://schemas.microsoft.com/office/drawing/2014/main" id="{60680827-C214-C140-BAFD-FAC72AD75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6093" y="3599875"/>
              <a:ext cx="17107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Minislots containing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minislots request frames</a:t>
              </a:r>
            </a:p>
          </p:txBody>
        </p:sp>
      </p:grpSp>
      <p:sp>
        <p:nvSpPr>
          <p:cNvPr id="517" name="Rectangle 44">
            <a:extLst>
              <a:ext uri="{FF2B5EF4-FFF2-40B4-BE49-F238E27FC236}">
                <a16:creationId xmlns="" xmlns:a16="http://schemas.microsoft.com/office/drawing/2014/main" id="{6C2C886A-C69A-164C-A254-9290730C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880" y="1789944"/>
            <a:ext cx="955617" cy="699947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518" name="Text Box 45">
            <a:extLst>
              <a:ext uri="{FF2B5EF4-FFF2-40B4-BE49-F238E27FC236}">
                <a16:creationId xmlns="" xmlns:a16="http://schemas.microsoft.com/office/drawing/2014/main" id="{9D972BBE-001E-6B4E-BE85-D72ADFDEE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153" y="2521231"/>
            <a:ext cx="1925520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cable headend</a:t>
            </a:r>
          </a:p>
        </p:txBody>
      </p:sp>
      <p:sp>
        <p:nvSpPr>
          <p:cNvPr id="519" name="Text Box 126">
            <a:extLst>
              <a:ext uri="{FF2B5EF4-FFF2-40B4-BE49-F238E27FC236}">
                <a16:creationId xmlns="" xmlns:a16="http://schemas.microsoft.com/office/drawing/2014/main" id="{40C89C51-54CF-6149-BF3C-4AB4AE7EF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32" y="1758746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CMTS</a:t>
            </a:r>
          </a:p>
        </p:txBody>
      </p:sp>
      <p:sp>
        <p:nvSpPr>
          <p:cNvPr id="520" name="AutoShape 127">
            <a:extLst>
              <a:ext uri="{FF2B5EF4-FFF2-40B4-BE49-F238E27FC236}">
                <a16:creationId xmlns="" xmlns:a16="http://schemas.microsoft.com/office/drawing/2014/main" id="{1F07E4A1-CBDE-A744-8C41-C87B863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803" y="1526971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pic>
        <p:nvPicPr>
          <p:cNvPr id="521" name="Picture 6">
            <a:extLst>
              <a:ext uri="{FF2B5EF4-FFF2-40B4-BE49-F238E27FC236}">
                <a16:creationId xmlns="" xmlns:a16="http://schemas.microsoft.com/office/drawing/2014/main" id="{4376DD4A-B734-5944-BE29-62E198B7D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391" y="1914321"/>
            <a:ext cx="2587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22" name="Group 77">
            <a:extLst>
              <a:ext uri="{FF2B5EF4-FFF2-40B4-BE49-F238E27FC236}">
                <a16:creationId xmlns="" xmlns:a16="http://schemas.microsoft.com/office/drawing/2014/main" id="{A40260AC-CA2F-2D44-AF02-AE55FA2A16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68939" y="1185658"/>
            <a:ext cx="1034751" cy="625054"/>
            <a:chOff x="-490" y="1664"/>
            <a:chExt cx="1429" cy="842"/>
          </a:xfrm>
        </p:grpSpPr>
        <p:sp>
          <p:nvSpPr>
            <p:cNvPr id="574" name="AutoShape 78">
              <a:extLst>
                <a:ext uri="{FF2B5EF4-FFF2-40B4-BE49-F238E27FC236}">
                  <a16:creationId xmlns="" xmlns:a16="http://schemas.microsoft.com/office/drawing/2014/main" id="{69B447BD-A5C5-3148-A5E8-F63E89B98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0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75" name="Group 79">
              <a:extLst>
                <a:ext uri="{FF2B5EF4-FFF2-40B4-BE49-F238E27FC236}">
                  <a16:creationId xmlns="" xmlns:a16="http://schemas.microsoft.com/office/drawing/2014/main" id="{49554019-867B-8F43-859C-650693EF1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76" name="Rectangle 80">
                <a:extLst>
                  <a:ext uri="{FF2B5EF4-FFF2-40B4-BE49-F238E27FC236}">
                    <a16:creationId xmlns="" xmlns:a16="http://schemas.microsoft.com/office/drawing/2014/main" id="{C6EE8CED-F565-914C-BBDB-D84F589F3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" y="1923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77" name="Line 7">
                <a:extLst>
                  <a:ext uri="{FF2B5EF4-FFF2-40B4-BE49-F238E27FC236}">
                    <a16:creationId xmlns="" xmlns:a16="http://schemas.microsoft.com/office/drawing/2014/main" id="{3CD80374-CE69-DF45-BC3F-16D87AED9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578" name="Group 82">
                <a:extLst>
                  <a:ext uri="{FF2B5EF4-FFF2-40B4-BE49-F238E27FC236}">
                    <a16:creationId xmlns="" xmlns:a16="http://schemas.microsoft.com/office/drawing/2014/main" id="{3D9E71BE-71E6-7945-A151-29E18B9069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84" name="Rectangle 83">
                  <a:extLst>
                    <a:ext uri="{FF2B5EF4-FFF2-40B4-BE49-F238E27FC236}">
                      <a16:creationId xmlns="" xmlns:a16="http://schemas.microsoft.com/office/drawing/2014/main" id="{5F2E06AA-2CF4-5F49-ABAA-4455C7CB2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" y="1000"/>
                  <a:ext cx="850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5" name="Rectangle 84">
                  <a:extLst>
                    <a:ext uri="{FF2B5EF4-FFF2-40B4-BE49-F238E27FC236}">
                      <a16:creationId xmlns="" xmlns:a16="http://schemas.microsoft.com/office/drawing/2014/main" id="{910D8E1A-C35E-5848-BA99-FF0D9FD5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" y="1073"/>
                  <a:ext cx="40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6" name="Rectangle 85">
                  <a:extLst>
                    <a:ext uri="{FF2B5EF4-FFF2-40B4-BE49-F238E27FC236}">
                      <a16:creationId xmlns="" xmlns:a16="http://schemas.microsoft.com/office/drawing/2014/main" id="{5B393F0C-CAE5-384E-8227-43F674401C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" y="1073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7" name="Rectangle 86">
                  <a:extLst>
                    <a:ext uri="{FF2B5EF4-FFF2-40B4-BE49-F238E27FC236}">
                      <a16:creationId xmlns="" xmlns:a16="http://schemas.microsoft.com/office/drawing/2014/main" id="{520EC3B0-5E20-6249-AE3B-DD1B7D380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068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8" name="Rectangle 87">
                  <a:extLst>
                    <a:ext uri="{FF2B5EF4-FFF2-40B4-BE49-F238E27FC236}">
                      <a16:creationId xmlns="" xmlns:a16="http://schemas.microsoft.com/office/drawing/2014/main" id="{586947F8-C2B3-F049-B4B8-90D5A1EAD6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1068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9" name="AutoShape 88">
                  <a:extLst>
                    <a:ext uri="{FF2B5EF4-FFF2-40B4-BE49-F238E27FC236}">
                      <a16:creationId xmlns="" xmlns:a16="http://schemas.microsoft.com/office/drawing/2014/main" id="{5543A92C-5C91-A543-9BD0-82F864DC7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579" name="Picture 89" descr="desktop_computer_stylized_small">
                <a:extLst>
                  <a:ext uri="{FF2B5EF4-FFF2-40B4-BE49-F238E27FC236}">
                    <a16:creationId xmlns="" xmlns:a16="http://schemas.microsoft.com/office/drawing/2014/main" id="{B906B6ED-402F-4449-BA66-BD87EB253B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0" name="Rectangle 90">
                <a:extLst>
                  <a:ext uri="{FF2B5EF4-FFF2-40B4-BE49-F238E27FC236}">
                    <a16:creationId xmlns="" xmlns:a16="http://schemas.microsoft.com/office/drawing/2014/main" id="{1A819698-C764-174E-8C3B-87DFB4BDE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" y="2233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1" name="Freeform 91">
                <a:extLst>
                  <a:ext uri="{FF2B5EF4-FFF2-40B4-BE49-F238E27FC236}">
                    <a16:creationId xmlns="" xmlns:a16="http://schemas.microsoft.com/office/drawing/2014/main" id="{A6837B9A-B4D5-9F43-B186-202DF5D05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582" name="Line 92">
                <a:extLst>
                  <a:ext uri="{FF2B5EF4-FFF2-40B4-BE49-F238E27FC236}">
                    <a16:creationId xmlns="" xmlns:a16="http://schemas.microsoft.com/office/drawing/2014/main" id="{F6BB46D7-B8BF-A846-AE8B-94D314002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1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83" name="Picture 93" descr="tv">
                <a:extLst>
                  <a:ext uri="{FF2B5EF4-FFF2-40B4-BE49-F238E27FC236}">
                    <a16:creationId xmlns="" xmlns:a16="http://schemas.microsoft.com/office/drawing/2014/main" id="{411DDBF4-1EEB-D440-87F4-9EB524511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3" name="Group 77">
            <a:extLst>
              <a:ext uri="{FF2B5EF4-FFF2-40B4-BE49-F238E27FC236}">
                <a16:creationId xmlns="" xmlns:a16="http://schemas.microsoft.com/office/drawing/2014/main" id="{9777AC37-7438-7943-9796-8FA6C75347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279564" y="1537877"/>
            <a:ext cx="1034751" cy="625054"/>
            <a:chOff x="-490" y="1664"/>
            <a:chExt cx="1429" cy="842"/>
          </a:xfrm>
        </p:grpSpPr>
        <p:sp>
          <p:nvSpPr>
            <p:cNvPr id="558" name="AutoShape 78">
              <a:extLst>
                <a:ext uri="{FF2B5EF4-FFF2-40B4-BE49-F238E27FC236}">
                  <a16:creationId xmlns="" xmlns:a16="http://schemas.microsoft.com/office/drawing/2014/main" id="{CDEEE819-6D55-324C-9335-BBBCCE74A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1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59" name="Group 79">
              <a:extLst>
                <a:ext uri="{FF2B5EF4-FFF2-40B4-BE49-F238E27FC236}">
                  <a16:creationId xmlns="" xmlns:a16="http://schemas.microsoft.com/office/drawing/2014/main" id="{D9DFA845-D530-114E-B365-61415E5CFA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60" name="Rectangle 80">
                <a:extLst>
                  <a:ext uri="{FF2B5EF4-FFF2-40B4-BE49-F238E27FC236}">
                    <a16:creationId xmlns="" xmlns:a16="http://schemas.microsoft.com/office/drawing/2014/main" id="{288C3959-34C1-1F42-98F6-A7A19D18A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" y="1923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1" name="Line 7">
                <a:extLst>
                  <a:ext uri="{FF2B5EF4-FFF2-40B4-BE49-F238E27FC236}">
                    <a16:creationId xmlns="" xmlns:a16="http://schemas.microsoft.com/office/drawing/2014/main" id="{59263F6A-9E5F-974A-B2C4-9DFC6603E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562" name="Group 82">
                <a:extLst>
                  <a:ext uri="{FF2B5EF4-FFF2-40B4-BE49-F238E27FC236}">
                    <a16:creationId xmlns="" xmlns:a16="http://schemas.microsoft.com/office/drawing/2014/main" id="{115F1127-052F-C34B-8E1E-7CDC241C94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68" name="Rectangle 83">
                  <a:extLst>
                    <a:ext uri="{FF2B5EF4-FFF2-40B4-BE49-F238E27FC236}">
                      <a16:creationId xmlns="" xmlns:a16="http://schemas.microsoft.com/office/drawing/2014/main" id="{65881937-B3B1-1648-96FC-7B2FC1478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" y="1001"/>
                  <a:ext cx="864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69" name="Rectangle 84">
                  <a:extLst>
                    <a:ext uri="{FF2B5EF4-FFF2-40B4-BE49-F238E27FC236}">
                      <a16:creationId xmlns="" xmlns:a16="http://schemas.microsoft.com/office/drawing/2014/main" id="{AF45AE34-402A-A44B-8735-89F4D11DE4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0" name="Rectangle 85">
                  <a:extLst>
                    <a:ext uri="{FF2B5EF4-FFF2-40B4-BE49-F238E27FC236}">
                      <a16:creationId xmlns="" xmlns:a16="http://schemas.microsoft.com/office/drawing/2014/main" id="{63B08352-6366-C449-AFF8-74595CB31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" y="1074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1" name="Rectangle 86">
                  <a:extLst>
                    <a:ext uri="{FF2B5EF4-FFF2-40B4-BE49-F238E27FC236}">
                      <a16:creationId xmlns="" xmlns:a16="http://schemas.microsoft.com/office/drawing/2014/main" id="{3D297AFC-C66D-894E-AE47-F4E87BF71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" y="1069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2" name="Rectangle 87">
                  <a:extLst>
                    <a:ext uri="{FF2B5EF4-FFF2-40B4-BE49-F238E27FC236}">
                      <a16:creationId xmlns="" xmlns:a16="http://schemas.microsoft.com/office/drawing/2014/main" id="{CD786996-1025-0D4C-A604-A48BE78F10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1069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3" name="AutoShape 88">
                  <a:extLst>
                    <a:ext uri="{FF2B5EF4-FFF2-40B4-BE49-F238E27FC236}">
                      <a16:creationId xmlns="" xmlns:a16="http://schemas.microsoft.com/office/drawing/2014/main" id="{EBAF0E02-EDCC-BA40-B794-B4CEBED48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563" name="Picture 89" descr="desktop_computer_stylized_small">
                <a:extLst>
                  <a:ext uri="{FF2B5EF4-FFF2-40B4-BE49-F238E27FC236}">
                    <a16:creationId xmlns="" xmlns:a16="http://schemas.microsoft.com/office/drawing/2014/main" id="{D01682A1-7198-AA48-B9F5-9B6F0D114E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4" name="Rectangle 90">
                <a:extLst>
                  <a:ext uri="{FF2B5EF4-FFF2-40B4-BE49-F238E27FC236}">
                    <a16:creationId xmlns="" xmlns:a16="http://schemas.microsoft.com/office/drawing/2014/main" id="{647A01FF-63ED-C84E-8F0A-C5936FD27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2233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5" name="Freeform 91">
                <a:extLst>
                  <a:ext uri="{FF2B5EF4-FFF2-40B4-BE49-F238E27FC236}">
                    <a16:creationId xmlns="" xmlns:a16="http://schemas.microsoft.com/office/drawing/2014/main" id="{6827B81D-6527-C248-9354-4DD1E608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566" name="Line 92">
                <a:extLst>
                  <a:ext uri="{FF2B5EF4-FFF2-40B4-BE49-F238E27FC236}">
                    <a16:creationId xmlns="" xmlns:a16="http://schemas.microsoft.com/office/drawing/2014/main" id="{131F1B37-9804-2442-8CFE-712BB8CF3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2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67" name="Picture 93" descr="tv">
                <a:extLst>
                  <a:ext uri="{FF2B5EF4-FFF2-40B4-BE49-F238E27FC236}">
                    <a16:creationId xmlns="" xmlns:a16="http://schemas.microsoft.com/office/drawing/2014/main" id="{BDF1EFF0-80BA-974F-98D5-E4B286967F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4" name="Group 77">
            <a:extLst>
              <a:ext uri="{FF2B5EF4-FFF2-40B4-BE49-F238E27FC236}">
                <a16:creationId xmlns="" xmlns:a16="http://schemas.microsoft.com/office/drawing/2014/main" id="{FC3842BA-F6A1-A943-8BC3-429F35A5934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79676" y="2243231"/>
            <a:ext cx="1034751" cy="625054"/>
            <a:chOff x="-490" y="1664"/>
            <a:chExt cx="1429" cy="842"/>
          </a:xfrm>
        </p:grpSpPr>
        <p:sp>
          <p:nvSpPr>
            <p:cNvPr id="542" name="AutoShape 78">
              <a:extLst>
                <a:ext uri="{FF2B5EF4-FFF2-40B4-BE49-F238E27FC236}">
                  <a16:creationId xmlns="" xmlns:a16="http://schemas.microsoft.com/office/drawing/2014/main" id="{F4CF8682-97EE-BF49-B3C0-F173095F3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1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43" name="Group 79">
              <a:extLst>
                <a:ext uri="{FF2B5EF4-FFF2-40B4-BE49-F238E27FC236}">
                  <a16:creationId xmlns="" xmlns:a16="http://schemas.microsoft.com/office/drawing/2014/main" id="{56B9DA88-CC8A-C74D-8040-0B141F083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4" name="Rectangle 80">
                <a:extLst>
                  <a:ext uri="{FF2B5EF4-FFF2-40B4-BE49-F238E27FC236}">
                    <a16:creationId xmlns="" xmlns:a16="http://schemas.microsoft.com/office/drawing/2014/main" id="{A1556C4D-4925-5C40-B85B-150BD64C2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" y="1922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45" name="Line 7">
                <a:extLst>
                  <a:ext uri="{FF2B5EF4-FFF2-40B4-BE49-F238E27FC236}">
                    <a16:creationId xmlns="" xmlns:a16="http://schemas.microsoft.com/office/drawing/2014/main" id="{6D9A0B80-B994-8746-B864-F597C4DAD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546" name="Group 82">
                <a:extLst>
                  <a:ext uri="{FF2B5EF4-FFF2-40B4-BE49-F238E27FC236}">
                    <a16:creationId xmlns="" xmlns:a16="http://schemas.microsoft.com/office/drawing/2014/main" id="{7AB878AD-9002-254F-8CC0-1E24619299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52" name="Rectangle 83">
                  <a:extLst>
                    <a:ext uri="{FF2B5EF4-FFF2-40B4-BE49-F238E27FC236}">
                      <a16:creationId xmlns="" xmlns:a16="http://schemas.microsoft.com/office/drawing/2014/main" id="{58D02BC1-3896-6C48-AC39-2A17579D8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" y="999"/>
                  <a:ext cx="864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3" name="Rectangle 84">
                  <a:extLst>
                    <a:ext uri="{FF2B5EF4-FFF2-40B4-BE49-F238E27FC236}">
                      <a16:creationId xmlns="" xmlns:a16="http://schemas.microsoft.com/office/drawing/2014/main" id="{0CB6E5E4-16FB-FF49-81B9-AB7424C63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" y="1072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4" name="Rectangle 85">
                  <a:extLst>
                    <a:ext uri="{FF2B5EF4-FFF2-40B4-BE49-F238E27FC236}">
                      <a16:creationId xmlns="" xmlns:a16="http://schemas.microsoft.com/office/drawing/2014/main" id="{D0C881FA-C4AA-C447-8DFC-9718590C3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" y="1072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5" name="Rectangle 86">
                  <a:extLst>
                    <a:ext uri="{FF2B5EF4-FFF2-40B4-BE49-F238E27FC236}">
                      <a16:creationId xmlns="" xmlns:a16="http://schemas.microsoft.com/office/drawing/2014/main" id="{F58E00EA-0D31-014A-89D2-9BACD30C5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" y="1067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6" name="Rectangle 87">
                  <a:extLst>
                    <a:ext uri="{FF2B5EF4-FFF2-40B4-BE49-F238E27FC236}">
                      <a16:creationId xmlns="" xmlns:a16="http://schemas.microsoft.com/office/drawing/2014/main" id="{E02E834F-5367-AE43-AE78-3E1D6F2998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1067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7" name="AutoShape 88">
                  <a:extLst>
                    <a:ext uri="{FF2B5EF4-FFF2-40B4-BE49-F238E27FC236}">
                      <a16:creationId xmlns="" xmlns:a16="http://schemas.microsoft.com/office/drawing/2014/main" id="{F52E13E5-BFDC-9B48-AFD6-8BF4E2E34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547" name="Picture 89" descr="desktop_computer_stylized_small">
                <a:extLst>
                  <a:ext uri="{FF2B5EF4-FFF2-40B4-BE49-F238E27FC236}">
                    <a16:creationId xmlns="" xmlns:a16="http://schemas.microsoft.com/office/drawing/2014/main" id="{46782061-070C-624F-ABB3-A650B38E5B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8" name="Rectangle 90">
                <a:extLst>
                  <a:ext uri="{FF2B5EF4-FFF2-40B4-BE49-F238E27FC236}">
                    <a16:creationId xmlns="" xmlns:a16="http://schemas.microsoft.com/office/drawing/2014/main" id="{813867D0-BBA4-D644-97B2-EAABDC500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2232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49" name="Freeform 91">
                <a:extLst>
                  <a:ext uri="{FF2B5EF4-FFF2-40B4-BE49-F238E27FC236}">
                    <a16:creationId xmlns="" xmlns:a16="http://schemas.microsoft.com/office/drawing/2014/main" id="{04C61F80-C797-2A43-9E07-8D36C1F0B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550" name="Line 92">
                <a:extLst>
                  <a:ext uri="{FF2B5EF4-FFF2-40B4-BE49-F238E27FC236}">
                    <a16:creationId xmlns="" xmlns:a16="http://schemas.microsoft.com/office/drawing/2014/main" id="{775B1909-4227-F444-97B1-F14F1FB52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1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51" name="Picture 93" descr="tv">
                <a:extLst>
                  <a:ext uri="{FF2B5EF4-FFF2-40B4-BE49-F238E27FC236}">
                    <a16:creationId xmlns="" xmlns:a16="http://schemas.microsoft.com/office/drawing/2014/main" id="{B1847795-731E-3940-B2A1-A2B226A674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5" name="Group 77">
            <a:extLst>
              <a:ext uri="{FF2B5EF4-FFF2-40B4-BE49-F238E27FC236}">
                <a16:creationId xmlns="" xmlns:a16="http://schemas.microsoft.com/office/drawing/2014/main" id="{287AA7E4-54CA-844E-AF87-E56264EE91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20975" y="1925365"/>
            <a:ext cx="1034751" cy="625054"/>
            <a:chOff x="-490" y="1664"/>
            <a:chExt cx="1429" cy="842"/>
          </a:xfrm>
        </p:grpSpPr>
        <p:sp>
          <p:nvSpPr>
            <p:cNvPr id="526" name="AutoShape 78">
              <a:extLst>
                <a:ext uri="{FF2B5EF4-FFF2-40B4-BE49-F238E27FC236}">
                  <a16:creationId xmlns="" xmlns:a16="http://schemas.microsoft.com/office/drawing/2014/main" id="{C41E7642-3290-4842-9222-3C6E96644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0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27" name="Group 79">
              <a:extLst>
                <a:ext uri="{FF2B5EF4-FFF2-40B4-BE49-F238E27FC236}">
                  <a16:creationId xmlns="" xmlns:a16="http://schemas.microsoft.com/office/drawing/2014/main" id="{3C5F0836-5CF2-E749-B3B4-C9164F510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28" name="Rectangle 80">
                <a:extLst>
                  <a:ext uri="{FF2B5EF4-FFF2-40B4-BE49-F238E27FC236}">
                    <a16:creationId xmlns="" xmlns:a16="http://schemas.microsoft.com/office/drawing/2014/main" id="{D376CDA2-F18B-3F49-AFE3-B0B10C189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" y="1923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9" name="Line 7">
                <a:extLst>
                  <a:ext uri="{FF2B5EF4-FFF2-40B4-BE49-F238E27FC236}">
                    <a16:creationId xmlns="" xmlns:a16="http://schemas.microsoft.com/office/drawing/2014/main" id="{37A59894-2741-4D4A-8CDF-F25E9701C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530" name="Group 82">
                <a:extLst>
                  <a:ext uri="{FF2B5EF4-FFF2-40B4-BE49-F238E27FC236}">
                    <a16:creationId xmlns="" xmlns:a16="http://schemas.microsoft.com/office/drawing/2014/main" id="{BE061A62-D964-DE40-B1F1-41FBA95709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36" name="Rectangle 83">
                  <a:extLst>
                    <a:ext uri="{FF2B5EF4-FFF2-40B4-BE49-F238E27FC236}">
                      <a16:creationId xmlns="" xmlns:a16="http://schemas.microsoft.com/office/drawing/2014/main" id="{FA602B06-9057-1D47-92F9-C0E6B376B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" y="1000"/>
                  <a:ext cx="864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37" name="Rectangle 84">
                  <a:extLst>
                    <a:ext uri="{FF2B5EF4-FFF2-40B4-BE49-F238E27FC236}">
                      <a16:creationId xmlns="" xmlns:a16="http://schemas.microsoft.com/office/drawing/2014/main" id="{5BD3CCE4-36D5-1B46-A7FD-CB5B204A6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" y="1073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38" name="Rectangle 85">
                  <a:extLst>
                    <a:ext uri="{FF2B5EF4-FFF2-40B4-BE49-F238E27FC236}">
                      <a16:creationId xmlns="" xmlns:a16="http://schemas.microsoft.com/office/drawing/2014/main" id="{1802B9B8-7627-3E49-8C86-BAB66D025E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" y="1073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39" name="Rectangle 86">
                  <a:extLst>
                    <a:ext uri="{FF2B5EF4-FFF2-40B4-BE49-F238E27FC236}">
                      <a16:creationId xmlns="" xmlns:a16="http://schemas.microsoft.com/office/drawing/2014/main" id="{83D7E963-6D7B-B44C-916F-650F75A71D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40" name="Rectangle 87">
                  <a:extLst>
                    <a:ext uri="{FF2B5EF4-FFF2-40B4-BE49-F238E27FC236}">
                      <a16:creationId xmlns="" xmlns:a16="http://schemas.microsoft.com/office/drawing/2014/main" id="{EA18CE1F-FE4F-7544-A37F-44D2310E0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41" name="AutoShape 88">
                  <a:extLst>
                    <a:ext uri="{FF2B5EF4-FFF2-40B4-BE49-F238E27FC236}">
                      <a16:creationId xmlns="" xmlns:a16="http://schemas.microsoft.com/office/drawing/2014/main" id="{231D8DF4-C9A7-8542-924A-6CF22A5AA1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531" name="Picture 89" descr="desktop_computer_stylized_small">
                <a:extLst>
                  <a:ext uri="{FF2B5EF4-FFF2-40B4-BE49-F238E27FC236}">
                    <a16:creationId xmlns="" xmlns:a16="http://schemas.microsoft.com/office/drawing/2014/main" id="{2A67F404-25EF-E542-ABFE-5FD2F78D9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2" name="Rectangle 90">
                <a:extLst>
                  <a:ext uri="{FF2B5EF4-FFF2-40B4-BE49-F238E27FC236}">
                    <a16:creationId xmlns="" xmlns:a16="http://schemas.microsoft.com/office/drawing/2014/main" id="{91C1B0D7-2818-D946-BBD7-E30EF1880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2233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3" name="Freeform 91">
                <a:extLst>
                  <a:ext uri="{FF2B5EF4-FFF2-40B4-BE49-F238E27FC236}">
                    <a16:creationId xmlns="" xmlns:a16="http://schemas.microsoft.com/office/drawing/2014/main" id="{3A4CC558-FE68-5042-98E3-4318501AF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534" name="Line 92">
                <a:extLst>
                  <a:ext uri="{FF2B5EF4-FFF2-40B4-BE49-F238E27FC236}">
                    <a16:creationId xmlns="" xmlns:a16="http://schemas.microsoft.com/office/drawing/2014/main" id="{ABAF1BEB-04CA-3B48-8C67-7DE8731FA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1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35" name="Picture 93" descr="tv">
                <a:extLst>
                  <a:ext uri="{FF2B5EF4-FFF2-40B4-BE49-F238E27FC236}">
                    <a16:creationId xmlns="" xmlns:a16="http://schemas.microsoft.com/office/drawing/2014/main" id="{923D2FEA-B28C-CC4B-9A26-BE41579D5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125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 Summary of </a:t>
            </a:r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</a:t>
            </a:r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=""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1219199" y="1414670"/>
            <a:ext cx="10588487" cy="490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defRPr/>
            </a:pPr>
            <a:r>
              <a:rPr lang="en-US" dirty="0">
                <a:solidFill>
                  <a:srgbClr val="C00000"/>
                </a:solidFill>
              </a:rPr>
              <a:t>channel partitioning, </a:t>
            </a:r>
            <a:r>
              <a:rPr lang="en-US" dirty="0"/>
              <a:t>by time, frequency or code</a:t>
            </a:r>
          </a:p>
          <a:p>
            <a:pPr marL="690563" lvl="1" indent="-233363">
              <a:defRPr/>
            </a:pPr>
            <a:r>
              <a:rPr lang="en-US" dirty="0"/>
              <a:t>Time Division, Frequency Division</a:t>
            </a:r>
          </a:p>
          <a:p>
            <a:pPr marL="231775" indent="-231775">
              <a:defRPr/>
            </a:pPr>
            <a:r>
              <a:rPr lang="en-US" dirty="0">
                <a:solidFill>
                  <a:srgbClr val="C00000"/>
                </a:solidFill>
              </a:rPr>
              <a:t>random access </a:t>
            </a:r>
            <a:r>
              <a:rPr lang="en-US" dirty="0"/>
              <a:t>(dynamic), </a:t>
            </a:r>
          </a:p>
          <a:p>
            <a:pPr marL="690563" lvl="1" indent="-233363">
              <a:defRPr/>
            </a:pPr>
            <a:r>
              <a:rPr lang="en-US" sz="2800" dirty="0"/>
              <a:t>ALOHA, S-ALOHA, CSMA, CSMA/CD</a:t>
            </a:r>
          </a:p>
          <a:p>
            <a:pPr marL="690563" lvl="1" indent="-233363">
              <a:defRPr/>
            </a:pPr>
            <a:r>
              <a:rPr lang="en-US" sz="2800" dirty="0"/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sz="2800" dirty="0"/>
              <a:t>CSMA/CD used in Ethernet</a:t>
            </a:r>
          </a:p>
          <a:p>
            <a:pPr marL="690563" lvl="1" indent="-233363">
              <a:defRPr/>
            </a:pPr>
            <a:r>
              <a:rPr lang="en-US" sz="2800" dirty="0"/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taking turns</a:t>
            </a:r>
          </a:p>
          <a:p>
            <a:pPr marL="690563" lvl="1" indent="-233363">
              <a:defRPr/>
            </a:pPr>
            <a:r>
              <a:rPr lang="en-US" sz="2800" dirty="0"/>
              <a:t>polling from central site, token passing</a:t>
            </a:r>
          </a:p>
          <a:p>
            <a:pPr marL="690563" lvl="1" indent="-233363">
              <a:defRPr/>
            </a:pPr>
            <a:r>
              <a:rPr lang="en-US" sz="2800" dirty="0"/>
              <a:t>Bluetooth, FDDI,  token ring </a:t>
            </a:r>
          </a:p>
        </p:txBody>
      </p:sp>
    </p:spTree>
    <p:extLst>
      <p:ext uri="{BB962C8B-B14F-4D97-AF65-F5344CB8AC3E}">
        <p14:creationId xmlns:p14="http://schemas.microsoft.com/office/powerpoint/2010/main" val="358579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Pure ALOHA efficiency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="" xmlns:a16="http://schemas.microsoft.com/office/drawing/2014/main" id="{B3B00A17-4A32-6A4D-8D3E-3C47A2258B5D}"/>
              </a:ext>
            </a:extLst>
          </p:cNvPr>
          <p:cNvSpPr txBox="1">
            <a:spLocks noChangeArrowheads="1"/>
          </p:cNvSpPr>
          <p:nvPr/>
        </p:nvSpPr>
        <p:spPr>
          <a:xfrm>
            <a:off x="1063487" y="1408251"/>
            <a:ext cx="1039964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/>
              <a:t>P(success by given node) = P(node transmits)   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                                              P(no other node transmits in [t</a:t>
            </a:r>
            <a:r>
              <a:rPr lang="en-US" baseline="-25000" dirty="0"/>
              <a:t>0</a:t>
            </a:r>
            <a:r>
              <a:rPr lang="en-US" dirty="0"/>
              <a:t>-1,t</a:t>
            </a:r>
            <a:r>
              <a:rPr lang="en-US" baseline="-25000" dirty="0"/>
              <a:t>0</a:t>
            </a:r>
            <a:r>
              <a:rPr lang="en-US" dirty="0"/>
              <a:t>]</a:t>
            </a:r>
            <a:endParaRPr lang="en-US" baseline="-25000" dirty="0"/>
          </a:p>
          <a:p>
            <a:pPr>
              <a:buFont typeface="Wingdings" charset="0"/>
              <a:buNone/>
              <a:defRPr/>
            </a:pPr>
            <a:r>
              <a:rPr lang="en-US" dirty="0"/>
              <a:t>                                              P(no other node transmits in [t</a:t>
            </a:r>
            <a:r>
              <a:rPr lang="en-US" baseline="-25000" dirty="0"/>
              <a:t>0</a:t>
            </a:r>
            <a:r>
              <a:rPr lang="en-US" dirty="0"/>
              <a:t>-1,t</a:t>
            </a:r>
            <a:r>
              <a:rPr lang="en-US" baseline="-25000" dirty="0"/>
              <a:t>0</a:t>
            </a:r>
            <a:r>
              <a:rPr lang="en-US" dirty="0"/>
              <a:t>] </a:t>
            </a:r>
          </a:p>
          <a:p>
            <a:pPr>
              <a:buFont typeface="Wingdings" charset="0"/>
              <a:buNone/>
              <a:defRPr/>
            </a:pPr>
            <a:r>
              <a:rPr lang="en-US" sz="3200" dirty="0"/>
              <a:t>                                    </a:t>
            </a:r>
            <a:r>
              <a:rPr lang="en-US" sz="3200" i="1" dirty="0"/>
              <a:t>  = p </a:t>
            </a:r>
            <a:r>
              <a:rPr lang="en-US" sz="3200" i="1" baseline="16000" dirty="0"/>
              <a:t>. </a:t>
            </a:r>
            <a:r>
              <a:rPr lang="en-US" sz="3200" i="1" dirty="0"/>
              <a:t>(1-p)</a:t>
            </a:r>
            <a:r>
              <a:rPr lang="en-US" sz="3200" b="1" i="1" baseline="30000" dirty="0"/>
              <a:t>N-1</a:t>
            </a:r>
            <a:r>
              <a:rPr lang="en-US" sz="3200" i="1" baseline="16000" dirty="0"/>
              <a:t> . </a:t>
            </a:r>
            <a:r>
              <a:rPr lang="en-US" sz="3200" i="1" dirty="0"/>
              <a:t>(1-p)</a:t>
            </a:r>
            <a:r>
              <a:rPr lang="en-US" sz="3200" b="1" i="1" baseline="30000" dirty="0"/>
              <a:t>N-1  </a:t>
            </a:r>
          </a:p>
          <a:p>
            <a:pPr>
              <a:buFont typeface="Wingdings" charset="0"/>
              <a:buNone/>
              <a:defRPr/>
            </a:pPr>
            <a:r>
              <a:rPr lang="en-US" sz="3200" b="1" baseline="30000" dirty="0"/>
              <a:t>                                                    </a:t>
            </a:r>
            <a:r>
              <a:rPr lang="en-US" sz="3200" b="1" i="1" baseline="30000" dirty="0"/>
              <a:t>     </a:t>
            </a:r>
            <a:r>
              <a:rPr lang="en-US" sz="3200" i="1" dirty="0"/>
              <a:t>=</a:t>
            </a:r>
            <a:r>
              <a:rPr lang="en-US" sz="3200" b="1" i="1" dirty="0"/>
              <a:t> </a:t>
            </a:r>
            <a:r>
              <a:rPr lang="en-US" sz="3200" i="1" dirty="0"/>
              <a:t>p </a:t>
            </a:r>
            <a:r>
              <a:rPr lang="en-US" sz="3200" i="1" baseline="16000" dirty="0"/>
              <a:t>. </a:t>
            </a:r>
            <a:r>
              <a:rPr lang="en-US" sz="3200" i="1" dirty="0"/>
              <a:t>(1-p)</a:t>
            </a:r>
            <a:r>
              <a:rPr lang="en-US" sz="3200" b="1" i="1" baseline="30000" dirty="0"/>
              <a:t>2(N-1)</a:t>
            </a:r>
            <a:r>
              <a:rPr lang="en-US" sz="3600" i="1" baseline="16000" dirty="0"/>
              <a:t> </a:t>
            </a:r>
            <a:endParaRPr lang="en-US" baseline="16000" dirty="0">
              <a:latin typeface="Gill Sans MT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baseline="16000" dirty="0">
                <a:latin typeface="Gill Sans MT" charset="0"/>
              </a:rPr>
              <a:t>    </a:t>
            </a:r>
            <a:r>
              <a:rPr lang="en-US" dirty="0">
                <a:latin typeface="Gill Sans MT" charset="0"/>
              </a:rPr>
              <a:t>… choosing optimum p and then letting </a:t>
            </a:r>
            <a:r>
              <a:rPr lang="en-US" i="1" dirty="0">
                <a:latin typeface="Gill Sans MT" charset="0"/>
              </a:rPr>
              <a:t>n</a:t>
            </a:r>
            <a:r>
              <a:rPr lang="en-US" dirty="0">
                <a:latin typeface="Gill Sans MT" charset="0"/>
              </a:rPr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baseline="16000" dirty="0">
                <a:latin typeface="Gill Sans MT" charset="0"/>
              </a:rPr>
              <a:t>                                        </a:t>
            </a:r>
            <a:r>
              <a:rPr lang="en-US" i="1" baseline="16000" dirty="0">
                <a:latin typeface="Gill Sans MT" charset="0"/>
              </a:rPr>
              <a:t>         </a:t>
            </a:r>
            <a:r>
              <a:rPr lang="en-US" sz="2400" i="1" dirty="0">
                <a:latin typeface="Gill Sans MT" charset="0"/>
              </a:rPr>
              <a:t>= 1/(2e) = .18</a:t>
            </a:r>
            <a:r>
              <a:rPr lang="en-US" i="1" baseline="16000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	</a:t>
            </a:r>
            <a:endParaRPr lang="en-US" b="1" i="1" dirty="0">
              <a:latin typeface="Gill Sans MT" charset="0"/>
            </a:endParaRP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grpSp>
        <p:nvGrpSpPr>
          <p:cNvPr id="27" name="Group 10">
            <a:extLst>
              <a:ext uri="{FF2B5EF4-FFF2-40B4-BE49-F238E27FC236}">
                <a16:creationId xmlns="" xmlns:a16="http://schemas.microsoft.com/office/drawing/2014/main" id="{943FEA0C-5912-C84A-87CA-5AAB4CA22C65}"/>
              </a:ext>
            </a:extLst>
          </p:cNvPr>
          <p:cNvGrpSpPr>
            <a:grpSpLocks/>
          </p:cNvGrpSpPr>
          <p:nvPr/>
        </p:nvGrpSpPr>
        <p:grpSpPr bwMode="auto">
          <a:xfrm>
            <a:off x="6333008" y="4733274"/>
            <a:ext cx="736600" cy="90487"/>
            <a:chOff x="3242" y="3679"/>
            <a:chExt cx="464" cy="57"/>
          </a:xfrm>
        </p:grpSpPr>
        <p:sp>
          <p:nvSpPr>
            <p:cNvPr id="28" name="Line 7">
              <a:extLst>
                <a:ext uri="{FF2B5EF4-FFF2-40B4-BE49-F238E27FC236}">
                  <a16:creationId xmlns="" xmlns:a16="http://schemas.microsoft.com/office/drawing/2014/main" id="{6C346B1B-6796-7545-AFCA-0A6A5C92B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Oval 8">
              <a:extLst>
                <a:ext uri="{FF2B5EF4-FFF2-40B4-BE49-F238E27FC236}">
                  <a16:creationId xmlns="" xmlns:a16="http://schemas.microsoft.com/office/drawing/2014/main" id="{AA7F64A4-3A13-AD47-A9E6-2E828EB94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" name="Oval 9">
              <a:extLst>
                <a:ext uri="{FF2B5EF4-FFF2-40B4-BE49-F238E27FC236}">
                  <a16:creationId xmlns="" xmlns:a16="http://schemas.microsoft.com/office/drawing/2014/main" id="{747B9007-7AA3-1A45-95BE-2E5A66335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225366D-29E8-B848-AE40-216B56C58CF6}"/>
              </a:ext>
            </a:extLst>
          </p:cNvPr>
          <p:cNvSpPr txBox="1"/>
          <p:nvPr/>
        </p:nvSpPr>
        <p:spPr>
          <a:xfrm>
            <a:off x="10230679" y="20143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23E982B-B718-2347-9BE0-3111AC8DD551}"/>
              </a:ext>
            </a:extLst>
          </p:cNvPr>
          <p:cNvSpPr txBox="1"/>
          <p:nvPr/>
        </p:nvSpPr>
        <p:spPr>
          <a:xfrm>
            <a:off x="10383079" y="21667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E78D1F9-9D8D-1742-8244-7439276D19D3}"/>
              </a:ext>
            </a:extLst>
          </p:cNvPr>
          <p:cNvSpPr txBox="1"/>
          <p:nvPr/>
        </p:nvSpPr>
        <p:spPr>
          <a:xfrm>
            <a:off x="7752522" y="152399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9050F12-4183-1D4F-9711-50294857CF17}"/>
              </a:ext>
            </a:extLst>
          </p:cNvPr>
          <p:cNvSpPr/>
          <p:nvPr/>
        </p:nvSpPr>
        <p:spPr>
          <a:xfrm>
            <a:off x="3267186" y="5421004"/>
            <a:ext cx="4731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</a:rPr>
              <a:t>even worse than slotted Aloha!</a:t>
            </a:r>
          </a:p>
        </p:txBody>
      </p:sp>
    </p:spTree>
    <p:extLst>
      <p:ext uri="{BB962C8B-B14F-4D97-AF65-F5344CB8AC3E}">
        <p14:creationId xmlns:p14="http://schemas.microsoft.com/office/powerpoint/2010/main" val="26827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protocols</a:t>
            </a:r>
            <a:endParaRPr lang="en-US" sz="44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1" name="Rectangle 3">
            <a:extLst>
              <a:ext uri="{FF2B5EF4-FFF2-40B4-BE49-F238E27FC236}">
                <a16:creationId xmlns="" xmlns:a16="http://schemas.microsoft.com/office/drawing/2014/main" id="{E6233901-684E-DA4D-9AAB-1573F126922B}"/>
              </a:ext>
            </a:extLst>
          </p:cNvPr>
          <p:cNvSpPr txBox="1">
            <a:spLocks noChangeArrowheads="1"/>
          </p:cNvSpPr>
          <p:nvPr/>
        </p:nvSpPr>
        <p:spPr>
          <a:xfrm>
            <a:off x="765106" y="1363316"/>
            <a:ext cx="1114859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sz="3200" dirty="0"/>
              <a:t>single shared broadcast channel </a:t>
            </a:r>
          </a:p>
          <a:p>
            <a:pPr marL="404813" indent="-274638">
              <a:defRPr/>
            </a:pPr>
            <a:r>
              <a:rPr lang="en-US" sz="3200" dirty="0"/>
              <a:t>two or more simultaneous transmissions by nodes: interference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collision</a:t>
            </a:r>
            <a:r>
              <a:rPr lang="en-US" sz="2800" dirty="0"/>
              <a:t> if node receives two or more signals at the same time</a:t>
            </a: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292" name="Rectangle 3">
            <a:extLst>
              <a:ext uri="{FF2B5EF4-FFF2-40B4-BE49-F238E27FC236}">
                <a16:creationId xmlns="" xmlns:a16="http://schemas.microsoft.com/office/drawing/2014/main" id="{4AA5F7D4-7DBD-9E45-B534-F9CDF4D8505D}"/>
              </a:ext>
            </a:extLst>
          </p:cNvPr>
          <p:cNvSpPr txBox="1">
            <a:spLocks noChangeArrowheads="1"/>
          </p:cNvSpPr>
          <p:nvPr/>
        </p:nvSpPr>
        <p:spPr>
          <a:xfrm>
            <a:off x="1156044" y="3848099"/>
            <a:ext cx="9962530" cy="240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638">
              <a:defRPr/>
            </a:pPr>
            <a:r>
              <a:rPr lang="en-US" dirty="0"/>
              <a:t>distributed algorithm that determines how nodes share channel, i.e., determine when node can transmit</a:t>
            </a:r>
          </a:p>
          <a:p>
            <a:pPr marL="457200" indent="-274638">
              <a:defRPr/>
            </a:pPr>
            <a:r>
              <a:rPr lang="en-US" dirty="0"/>
              <a:t>communication about channel sharing must use channel itself! </a:t>
            </a:r>
          </a:p>
          <a:p>
            <a:pPr marL="746125" lvl="1" indent="-223838">
              <a:defRPr/>
            </a:pPr>
            <a:r>
              <a:rPr lang="en-US" sz="2800" dirty="0"/>
              <a:t>no out-of-band channel for coordination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1AA9627-8FEC-3848-AA80-2DDEF1AE2F67}"/>
              </a:ext>
            </a:extLst>
          </p:cNvPr>
          <p:cNvSpPr/>
          <p:nvPr/>
        </p:nvSpPr>
        <p:spPr>
          <a:xfrm>
            <a:off x="901148" y="3472071"/>
            <a:ext cx="10442713" cy="23588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A220334-D903-464A-8C54-83F2552D4599}"/>
              </a:ext>
            </a:extLst>
          </p:cNvPr>
          <p:cNvSpPr txBox="1"/>
          <p:nvPr/>
        </p:nvSpPr>
        <p:spPr>
          <a:xfrm>
            <a:off x="1258956" y="3154018"/>
            <a:ext cx="42246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multiple access protocol</a:t>
            </a:r>
          </a:p>
        </p:txBody>
      </p:sp>
    </p:spTree>
    <p:extLst>
      <p:ext uri="{BB962C8B-B14F-4D97-AF65-F5344CB8AC3E}">
        <p14:creationId xmlns:p14="http://schemas.microsoft.com/office/powerpoint/2010/main" val="30208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An ideal multiple access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A702EAE9-EF5B-DD4F-BD34-31F1BD3532FC}"/>
              </a:ext>
            </a:extLst>
          </p:cNvPr>
          <p:cNvSpPr txBox="1">
            <a:spLocks noChangeArrowheads="1"/>
          </p:cNvSpPr>
          <p:nvPr/>
        </p:nvSpPr>
        <p:spPr>
          <a:xfrm>
            <a:off x="944216" y="1626703"/>
            <a:ext cx="100550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A8"/>
                </a:solidFill>
              </a:rPr>
              <a:t>given: </a:t>
            </a:r>
            <a:r>
              <a:rPr lang="en-US" sz="3200" dirty="0"/>
              <a:t>multiple access channel (MAC) of rate </a:t>
            </a:r>
            <a:r>
              <a:rPr lang="en-US" sz="3200" i="1" dirty="0"/>
              <a:t>R</a:t>
            </a:r>
            <a:r>
              <a:rPr lang="en-US" sz="3200" dirty="0"/>
              <a:t> bps</a:t>
            </a:r>
          </a:p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A8"/>
                </a:solidFill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</a:t>
            </a:r>
            <a:r>
              <a:rPr lang="en-US" sz="2800" dirty="0"/>
              <a:t>when one node wants to transmit, it can send at rate </a:t>
            </a:r>
            <a:r>
              <a:rPr lang="en-US" sz="2800" i="1" dirty="0"/>
              <a:t>R</a:t>
            </a:r>
            <a:r>
              <a:rPr lang="en-US" sz="2800" dirty="0"/>
              <a:t>.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2. when M nodes want to transmit, each can send at average rate </a:t>
            </a:r>
            <a:r>
              <a:rPr lang="en-US" sz="2800" i="1" dirty="0"/>
              <a:t>R/M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3. fully decentralized:</a:t>
            </a:r>
          </a:p>
          <a:p>
            <a:pPr lvl="2">
              <a:defRPr/>
            </a:pPr>
            <a:r>
              <a:rPr lang="en-US" sz="2800" dirty="0"/>
              <a:t>no special node to coordinate transmissions</a:t>
            </a:r>
          </a:p>
          <a:p>
            <a:pPr lvl="2">
              <a:defRPr/>
            </a:pPr>
            <a:r>
              <a:rPr lang="en-US" sz="2800" dirty="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4. simple</a:t>
            </a:r>
          </a:p>
        </p:txBody>
      </p:sp>
    </p:spTree>
    <p:extLst>
      <p:ext uri="{BB962C8B-B14F-4D97-AF65-F5344CB8AC3E}">
        <p14:creationId xmlns:p14="http://schemas.microsoft.com/office/powerpoint/2010/main" val="250691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MAC protocols: taxonomy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CD480CDD-CB17-934B-BC0E-C5D3C5E0F75F}"/>
              </a:ext>
            </a:extLst>
          </p:cNvPr>
          <p:cNvSpPr txBox="1">
            <a:spLocks noChangeArrowheads="1"/>
          </p:cNvSpPr>
          <p:nvPr/>
        </p:nvSpPr>
        <p:spPr>
          <a:xfrm>
            <a:off x="811696" y="1356210"/>
            <a:ext cx="11141765" cy="493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/>
              <a:t>three broad classes:</a:t>
            </a:r>
          </a:p>
          <a:p>
            <a:pPr marL="404813" indent="-274638">
              <a:defRPr/>
            </a:pPr>
            <a:r>
              <a:rPr lang="en-US" sz="3200" dirty="0">
                <a:solidFill>
                  <a:srgbClr val="C0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sz="2800" dirty="0"/>
              <a:t>divide channel into smaller </a:t>
            </a:r>
            <a:r>
              <a:rPr lang="en-US" altLang="ja-JP" sz="2800" dirty="0"/>
              <a:t>“</a:t>
            </a:r>
            <a:r>
              <a:rPr lang="en-US" sz="2800" dirty="0"/>
              <a:t>pieces</a:t>
            </a:r>
            <a:r>
              <a:rPr lang="en-US" altLang="ja-JP" sz="2800" dirty="0"/>
              <a:t>”</a:t>
            </a:r>
            <a:r>
              <a:rPr lang="en-US" sz="2800" dirty="0"/>
              <a:t> (time slots, frequency, code)</a:t>
            </a:r>
          </a:p>
          <a:p>
            <a:pPr lvl="1">
              <a:defRPr/>
            </a:pPr>
            <a:r>
              <a:rPr lang="en-US" sz="2800" dirty="0"/>
              <a:t>allocate piece to node for exclusive use</a:t>
            </a:r>
            <a:endParaRPr lang="en-US" sz="3200" dirty="0"/>
          </a:p>
          <a:p>
            <a:pPr marL="404813" indent="-274638">
              <a:defRPr/>
            </a:pPr>
            <a:r>
              <a:rPr lang="en-US" sz="3200" i="1" dirty="0">
                <a:solidFill>
                  <a:srgbClr val="C0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sz="2800" dirty="0"/>
              <a:t>channel not divided, allow collisions</a:t>
            </a:r>
          </a:p>
          <a:p>
            <a:pPr lvl="1">
              <a:defRPr/>
            </a:pPr>
            <a:r>
              <a:rPr lang="en-US" altLang="ja-JP" sz="2800" dirty="0"/>
              <a:t>“</a:t>
            </a:r>
            <a:r>
              <a:rPr lang="en-US" sz="2800" dirty="0"/>
              <a:t>recover</a:t>
            </a:r>
            <a:r>
              <a:rPr lang="en-US" altLang="ja-JP" sz="2800" dirty="0"/>
              <a:t>”</a:t>
            </a:r>
            <a:r>
              <a:rPr lang="en-US" sz="2800" dirty="0"/>
              <a:t> from collisions</a:t>
            </a:r>
            <a:endParaRPr lang="en-US" dirty="0"/>
          </a:p>
          <a:p>
            <a:pPr marL="404813" indent="-274638">
              <a:defRPr/>
            </a:pPr>
            <a:r>
              <a:rPr lang="en-US" sz="3200" dirty="0">
                <a:solidFill>
                  <a:srgbClr val="C00000"/>
                </a:solidFill>
              </a:rPr>
              <a:t>“taking turns</a:t>
            </a:r>
            <a:r>
              <a:rPr lang="en-US" altLang="ja-JP" sz="3200" dirty="0">
                <a:solidFill>
                  <a:srgbClr val="C00000"/>
                </a:solidFill>
              </a:rPr>
              <a:t>”</a:t>
            </a:r>
            <a:endParaRPr lang="en-US" sz="3200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sz="2800" dirty="0"/>
              <a:t>nodes take turns, but nodes with more to send can take longer turns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01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TDMA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0A448D7E-58D9-064C-A6F1-E4409D3F3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904" y="1459051"/>
            <a:ext cx="1023047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TDMA: time division multiple access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access to channel in “rounds”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each station gets fixed length slot (length = packet transmission time) in each round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unused slots go idle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example: 6-station LAN, 1,3,4 have packets to send, slots 2,5,6 idle </a:t>
            </a:r>
            <a:endParaRPr lang="en-US" sz="3200" kern="0" dirty="0">
              <a:cs typeface="+mn-cs"/>
            </a:endParaRPr>
          </a:p>
        </p:txBody>
      </p:sp>
      <p:sp>
        <p:nvSpPr>
          <p:cNvPr id="44" name="Line 7">
            <a:extLst>
              <a:ext uri="{FF2B5EF4-FFF2-40B4-BE49-F238E27FC236}">
                <a16:creationId xmlns="" xmlns:a16="http://schemas.microsoft.com/office/drawing/2014/main" id="{A162B864-328B-BB4E-A401-8C10A01CA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7001" y="5652397"/>
            <a:ext cx="6084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Rectangle 8">
            <a:extLst>
              <a:ext uri="{FF2B5EF4-FFF2-40B4-BE49-F238E27FC236}">
                <a16:creationId xmlns="" xmlns:a16="http://schemas.microsoft.com/office/drawing/2014/main" id="{5BF0ACED-1DF3-A344-A69A-823B25CE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251" y="5425384"/>
            <a:ext cx="479425" cy="230188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="" xmlns:a16="http://schemas.microsoft.com/office/drawing/2014/main" id="{B5DDDA64-5C9C-D148-8420-B5935655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101" y="5425384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="" xmlns:a16="http://schemas.microsoft.com/office/drawing/2014/main" id="{D9985277-7968-C842-9231-012104EC2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763" y="5425384"/>
            <a:ext cx="479425" cy="230188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="" xmlns:a16="http://schemas.microsoft.com/office/drawing/2014/main" id="{F7E6C5C0-28CB-2C46-906A-E86EFCC6E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838" y="5312672"/>
            <a:ext cx="0" cy="3381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6">
            <a:extLst>
              <a:ext uri="{FF2B5EF4-FFF2-40B4-BE49-F238E27FC236}">
                <a16:creationId xmlns="" xmlns:a16="http://schemas.microsoft.com/office/drawing/2014/main" id="{51E737FE-2977-8B4C-B4D9-80C37910A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6276" y="5315847"/>
            <a:ext cx="0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Text Box 23">
            <a:extLst>
              <a:ext uri="{FF2B5EF4-FFF2-40B4-BE49-F238E27FC236}">
                <a16:creationId xmlns="" xmlns:a16="http://schemas.microsoft.com/office/drawing/2014/main" id="{48F8A2A9-DBD4-9443-B624-51C1A0D8A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263" y="539204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" name="Text Box 24">
            <a:extLst>
              <a:ext uri="{FF2B5EF4-FFF2-40B4-BE49-F238E27FC236}">
                <a16:creationId xmlns="" xmlns:a16="http://schemas.microsoft.com/office/drawing/2014/main" id="{4D91ED1E-2495-0E4F-9B3E-3AFE785C5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413" y="5377759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2" name="Text Box 25">
            <a:extLst>
              <a:ext uri="{FF2B5EF4-FFF2-40B4-BE49-F238E27FC236}">
                <a16:creationId xmlns="" xmlns:a16="http://schemas.microsoft.com/office/drawing/2014/main" id="{AAF51084-5D55-9047-9D10-B125F32EE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551" y="5384109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3" name="Rectangle 26">
            <a:extLst>
              <a:ext uri="{FF2B5EF4-FFF2-40B4-BE49-F238E27FC236}">
                <a16:creationId xmlns="" xmlns:a16="http://schemas.microsoft.com/office/drawing/2014/main" id="{EA2F25EA-1C55-8B45-8EA1-3A00A92F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751" y="5420622"/>
            <a:ext cx="479425" cy="230187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Rectangle 27">
            <a:extLst>
              <a:ext uri="{FF2B5EF4-FFF2-40B4-BE49-F238E27FC236}">
                <a16:creationId xmlns="" xmlns:a16="http://schemas.microsoft.com/office/drawing/2014/main" id="{39F06F1D-D0F6-4C49-99E0-AE58E606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601" y="5420622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Rectangle 28">
            <a:extLst>
              <a:ext uri="{FF2B5EF4-FFF2-40B4-BE49-F238E27FC236}">
                <a16:creationId xmlns="" xmlns:a16="http://schemas.microsoft.com/office/drawing/2014/main" id="{80AEA40D-BFBF-704C-9415-CB79BC9B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263" y="5420622"/>
            <a:ext cx="479425" cy="230187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" name="Line 29">
            <a:extLst>
              <a:ext uri="{FF2B5EF4-FFF2-40B4-BE49-F238E27FC236}">
                <a16:creationId xmlns="" xmlns:a16="http://schemas.microsoft.com/office/drawing/2014/main" id="{5025264D-4923-CA41-AB44-0965E9585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338" y="5307909"/>
            <a:ext cx="0" cy="3381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" name="Text Box 30">
            <a:extLst>
              <a:ext uri="{FF2B5EF4-FFF2-40B4-BE49-F238E27FC236}">
                <a16:creationId xmlns="" xmlns:a16="http://schemas.microsoft.com/office/drawing/2014/main" id="{9684285E-DFBE-DA4D-9AE4-55B5626A2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763" y="5387284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8" name="Text Box 31">
            <a:extLst>
              <a:ext uri="{FF2B5EF4-FFF2-40B4-BE49-F238E27FC236}">
                <a16:creationId xmlns="" xmlns:a16="http://schemas.microsoft.com/office/drawing/2014/main" id="{6E82E5EA-026E-7045-B1A4-9CC9C86E8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913" y="537299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9" name="Text Box 32">
            <a:extLst>
              <a:ext uri="{FF2B5EF4-FFF2-40B4-BE49-F238E27FC236}">
                <a16:creationId xmlns="" xmlns:a16="http://schemas.microsoft.com/office/drawing/2014/main" id="{5B3E3799-80A5-7142-9795-9DF13D5F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051" y="5379347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60" name="Line 34">
            <a:extLst>
              <a:ext uri="{FF2B5EF4-FFF2-40B4-BE49-F238E27FC236}">
                <a16:creationId xmlns="" xmlns:a16="http://schemas.microsoft.com/office/drawing/2014/main" id="{14EBD35E-98E3-AF4C-839F-9C6CB952A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85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1" name="Line 35">
            <a:extLst>
              <a:ext uri="{FF2B5EF4-FFF2-40B4-BE49-F238E27FC236}">
                <a16:creationId xmlns="" xmlns:a16="http://schemas.microsoft.com/office/drawing/2014/main" id="{F002AB0E-BA6B-6448-B7B9-3028A445D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10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" name="Line 36">
            <a:extLst>
              <a:ext uri="{FF2B5EF4-FFF2-40B4-BE49-F238E27FC236}">
                <a16:creationId xmlns="" xmlns:a16="http://schemas.microsoft.com/office/drawing/2014/main" id="{F10DFCB1-F5CE-2944-B5BD-75F801E54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35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3" name="Line 37">
            <a:extLst>
              <a:ext uri="{FF2B5EF4-FFF2-40B4-BE49-F238E27FC236}">
                <a16:creationId xmlns="" xmlns:a16="http://schemas.microsoft.com/office/drawing/2014/main" id="{5C202F74-B0E9-054A-BA6A-ED679E08B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060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4" name="Line 38">
            <a:extLst>
              <a:ext uri="{FF2B5EF4-FFF2-40B4-BE49-F238E27FC236}">
                <a16:creationId xmlns="" xmlns:a16="http://schemas.microsoft.com/office/drawing/2014/main" id="{17258870-A929-E743-9ABE-DE23B79DB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1613" y="541268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5" name="Line 39">
            <a:extLst>
              <a:ext uri="{FF2B5EF4-FFF2-40B4-BE49-F238E27FC236}">
                <a16:creationId xmlns="" xmlns:a16="http://schemas.microsoft.com/office/drawing/2014/main" id="{8AD32332-0DC8-9E49-947E-1BAEF13A5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35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" name="Line 40">
            <a:extLst>
              <a:ext uri="{FF2B5EF4-FFF2-40B4-BE49-F238E27FC236}">
                <a16:creationId xmlns="" xmlns:a16="http://schemas.microsoft.com/office/drawing/2014/main" id="{5AD88233-F39A-B84C-B2C9-4019C2559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7088" y="541268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7" name="Line 41">
            <a:extLst>
              <a:ext uri="{FF2B5EF4-FFF2-40B4-BE49-F238E27FC236}">
                <a16:creationId xmlns="" xmlns:a16="http://schemas.microsoft.com/office/drawing/2014/main" id="{78671AB0-ED5E-5C4D-AC35-7C14A7C84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826" y="5407922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8" name="Line 42">
            <a:extLst>
              <a:ext uri="{FF2B5EF4-FFF2-40B4-BE49-F238E27FC236}">
                <a16:creationId xmlns="" xmlns:a16="http://schemas.microsoft.com/office/drawing/2014/main" id="{392BE166-36F8-ED44-B8F4-C49488BC9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810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9" name="Line 43">
            <a:extLst>
              <a:ext uri="{FF2B5EF4-FFF2-40B4-BE49-F238E27FC236}">
                <a16:creationId xmlns="" xmlns:a16="http://schemas.microsoft.com/office/drawing/2014/main" id="{C6ED8042-7995-2346-BE45-DBFCD6A27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5838" y="5322197"/>
            <a:ext cx="0" cy="3381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" name="Line 44">
            <a:extLst>
              <a:ext uri="{FF2B5EF4-FFF2-40B4-BE49-F238E27FC236}">
                <a16:creationId xmlns="" xmlns:a16="http://schemas.microsoft.com/office/drawing/2014/main" id="{DD22EBBA-AEC8-5E4C-AABA-D5D9CC143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60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1" name="Text Box 45">
            <a:extLst>
              <a:ext uri="{FF2B5EF4-FFF2-40B4-BE49-F238E27FC236}">
                <a16:creationId xmlns="" xmlns:a16="http://schemas.microsoft.com/office/drawing/2014/main" id="{F54AF62A-48FF-814D-8354-2867F36F7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413" y="4793559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6-slot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frame</a:t>
            </a:r>
          </a:p>
        </p:txBody>
      </p:sp>
      <p:sp>
        <p:nvSpPr>
          <p:cNvPr id="72" name="Line 46">
            <a:extLst>
              <a:ext uri="{FF2B5EF4-FFF2-40B4-BE49-F238E27FC236}">
                <a16:creationId xmlns="" xmlns:a16="http://schemas.microsoft.com/office/drawing/2014/main" id="{7D7E0352-F8F2-5743-A848-9F53111F6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626" y="5130109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3" name="Line 47">
            <a:extLst>
              <a:ext uri="{FF2B5EF4-FFF2-40B4-BE49-F238E27FC236}">
                <a16:creationId xmlns="" xmlns:a16="http://schemas.microsoft.com/office/drawing/2014/main" id="{EBD725BA-5097-D14C-982A-992BE18BD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1951" y="5125347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4" name="Line 48">
            <a:extLst>
              <a:ext uri="{FF2B5EF4-FFF2-40B4-BE49-F238E27FC236}">
                <a16:creationId xmlns="" xmlns:a16="http://schemas.microsoft.com/office/drawing/2014/main" id="{E29434D8-2134-AC4C-88EE-1DEC7494A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13" y="5038034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5" name="Line 49">
            <a:extLst>
              <a:ext uri="{FF2B5EF4-FFF2-40B4-BE49-F238E27FC236}">
                <a16:creationId xmlns="" xmlns:a16="http://schemas.microsoft.com/office/drawing/2014/main" id="{DD6295BF-D109-B14A-8DA1-AE6AAF54D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0401" y="502850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6" name="Text Box 51">
            <a:extLst>
              <a:ext uri="{FF2B5EF4-FFF2-40B4-BE49-F238E27FC236}">
                <a16:creationId xmlns="" xmlns:a16="http://schemas.microsoft.com/office/drawing/2014/main" id="{699B3453-7E1D-004F-906D-AF9515116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263" y="4766572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6-slot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frame</a:t>
            </a:r>
          </a:p>
        </p:txBody>
      </p:sp>
      <p:sp>
        <p:nvSpPr>
          <p:cNvPr id="77" name="Line 52">
            <a:extLst>
              <a:ext uri="{FF2B5EF4-FFF2-40B4-BE49-F238E27FC236}">
                <a16:creationId xmlns="" xmlns:a16="http://schemas.microsoft.com/office/drawing/2014/main" id="{93CF78E3-E304-1F47-A737-21BE287F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0476" y="5136459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8" name="Line 53">
            <a:extLst>
              <a:ext uri="{FF2B5EF4-FFF2-40B4-BE49-F238E27FC236}">
                <a16:creationId xmlns="" xmlns:a16="http://schemas.microsoft.com/office/drawing/2014/main" id="{AB3A3849-AE7D-284D-84DC-79BD81FCD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5801" y="5131697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9" name="Line 55">
            <a:extLst>
              <a:ext uri="{FF2B5EF4-FFF2-40B4-BE49-F238E27FC236}">
                <a16:creationId xmlns="" xmlns:a16="http://schemas.microsoft.com/office/drawing/2014/main" id="{AE222EAA-A862-9447-9545-E85FC863E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4251" y="500152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FDMA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6" name="Rectangle 3">
            <a:extLst>
              <a:ext uri="{FF2B5EF4-FFF2-40B4-BE49-F238E27FC236}">
                <a16:creationId xmlns="" xmlns:a16="http://schemas.microsoft.com/office/drawing/2014/main" id="{A94113D7-D843-6943-B334-D7CB4D1F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997" y="1404730"/>
            <a:ext cx="10457898" cy="239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FDMA: frequency division multiple access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channel spectrum divided into frequency bands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each station assigned fixed frequency band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unused transmission time in frequency bands go idle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example: 6-station LAN, 1,3,4 have packet to send, frequency bands 2,5,6 idle </a:t>
            </a:r>
            <a:endParaRPr lang="en-US" kern="0" dirty="0">
              <a:cs typeface="+mn-cs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="" xmlns:a16="http://schemas.microsoft.com/office/drawing/2014/main" id="{FB019CDD-E472-AF4E-8949-C4737F99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416" y="401934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8" name="Line 5">
            <a:extLst>
              <a:ext uri="{FF2B5EF4-FFF2-40B4-BE49-F238E27FC236}">
                <a16:creationId xmlns="" xmlns:a16="http://schemas.microsoft.com/office/drawing/2014/main" id="{7AC0087E-78DE-BF46-9489-779BB31FF6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5124243"/>
            <a:ext cx="6223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9" name="Line 6">
            <a:extLst>
              <a:ext uri="{FF2B5EF4-FFF2-40B4-BE49-F238E27FC236}">
                <a16:creationId xmlns="" xmlns:a16="http://schemas.microsoft.com/office/drawing/2014/main" id="{9FC23187-FBDC-FA4B-B4E6-6E7E43341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8066" y="5516355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0" name="Line 7">
            <a:extLst>
              <a:ext uri="{FF2B5EF4-FFF2-40B4-BE49-F238E27FC236}">
                <a16:creationId xmlns="" xmlns:a16="http://schemas.microsoft.com/office/drawing/2014/main" id="{E641A772-5023-C846-9FAC-463AEB27F3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5902118"/>
            <a:ext cx="6270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1" name="Line 8">
            <a:extLst>
              <a:ext uri="{FF2B5EF4-FFF2-40B4-BE49-F238E27FC236}">
                <a16:creationId xmlns="" xmlns:a16="http://schemas.microsoft.com/office/drawing/2014/main" id="{3C34D97D-BA0E-E54B-8121-E6DAAC9C5F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8066" y="4738480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9">
            <a:extLst>
              <a:ext uri="{FF2B5EF4-FFF2-40B4-BE49-F238E27FC236}">
                <a16:creationId xmlns="" xmlns:a16="http://schemas.microsoft.com/office/drawing/2014/main" id="{EADC3381-A525-5746-A4EC-3AFDB46D7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4352718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3" name="Line 11">
            <a:extLst>
              <a:ext uri="{FF2B5EF4-FFF2-40B4-BE49-F238E27FC236}">
                <a16:creationId xmlns="" xmlns:a16="http://schemas.microsoft.com/office/drawing/2014/main" id="{CAEC1A74-CC07-704F-8130-3B0A0ED24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553" y="4292393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4" name="Freeform 12">
            <a:extLst>
              <a:ext uri="{FF2B5EF4-FFF2-40B4-BE49-F238E27FC236}">
                <a16:creationId xmlns="" xmlns:a16="http://schemas.microsoft.com/office/drawing/2014/main" id="{4415498F-BA55-314D-A0E8-A4F7108E385D}"/>
              </a:ext>
            </a:extLst>
          </p:cNvPr>
          <p:cNvSpPr>
            <a:spLocks/>
          </p:cNvSpPr>
          <p:nvPr/>
        </p:nvSpPr>
        <p:spPr bwMode="auto">
          <a:xfrm>
            <a:off x="7641191" y="417333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3333CC"/>
          </a:solidFill>
          <a:ln w="19050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5" name="Line 13">
            <a:extLst>
              <a:ext uri="{FF2B5EF4-FFF2-40B4-BE49-F238E27FC236}">
                <a16:creationId xmlns="" xmlns:a16="http://schemas.microsoft.com/office/drawing/2014/main" id="{F566D06F-DA9B-924F-A309-E705E2641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1178" y="4695618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6" name="Line 15">
            <a:extLst>
              <a:ext uri="{FF2B5EF4-FFF2-40B4-BE49-F238E27FC236}">
                <a16:creationId xmlns="" xmlns:a16="http://schemas.microsoft.com/office/drawing/2014/main" id="{4AF0EC43-8F11-1A47-8304-4922215B1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1178" y="5094080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7" name="Freeform 16">
            <a:extLst>
              <a:ext uri="{FF2B5EF4-FFF2-40B4-BE49-F238E27FC236}">
                <a16:creationId xmlns="" xmlns:a16="http://schemas.microsoft.com/office/drawing/2014/main" id="{AB06C57E-A006-8040-A27E-949550E4FE8F}"/>
              </a:ext>
            </a:extLst>
          </p:cNvPr>
          <p:cNvSpPr>
            <a:spLocks/>
          </p:cNvSpPr>
          <p:nvPr/>
        </p:nvSpPr>
        <p:spPr bwMode="auto">
          <a:xfrm>
            <a:off x="7688816" y="497501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18" name="Group 17">
            <a:extLst>
              <a:ext uri="{FF2B5EF4-FFF2-40B4-BE49-F238E27FC236}">
                <a16:creationId xmlns="" xmlns:a16="http://schemas.microsoft.com/office/drawing/2014/main" id="{0C46EA38-B2CC-E242-A036-92D6D5CB1BD1}"/>
              </a:ext>
            </a:extLst>
          </p:cNvPr>
          <p:cNvGrpSpPr>
            <a:grpSpLocks/>
          </p:cNvGrpSpPr>
          <p:nvPr/>
        </p:nvGrpSpPr>
        <p:grpSpPr bwMode="auto">
          <a:xfrm>
            <a:off x="7558641" y="5379830"/>
            <a:ext cx="2228850" cy="119063"/>
            <a:chOff x="1884" y="2826"/>
            <a:chExt cx="1404" cy="75"/>
          </a:xfrm>
        </p:grpSpPr>
        <p:sp>
          <p:nvSpPr>
            <p:cNvPr id="119" name="Line 18">
              <a:extLst>
                <a:ext uri="{FF2B5EF4-FFF2-40B4-BE49-F238E27FC236}">
                  <a16:creationId xmlns="" xmlns:a16="http://schemas.microsoft.com/office/drawing/2014/main" id="{4C5A6A23-131D-3D4A-A858-616AD50DE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Freeform 19">
              <a:extLst>
                <a:ext uri="{FF2B5EF4-FFF2-40B4-BE49-F238E27FC236}">
                  <a16:creationId xmlns="" xmlns:a16="http://schemas.microsoft.com/office/drawing/2014/main" id="{AD858F7D-3B6B-6C4E-9D01-B6641A9BF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1" name="Line 20">
            <a:extLst>
              <a:ext uri="{FF2B5EF4-FFF2-40B4-BE49-F238E27FC236}">
                <a16:creationId xmlns="" xmlns:a16="http://schemas.microsoft.com/office/drawing/2014/main" id="{C3DEAD67-CC99-8145-991E-0D18A9400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803" y="5905293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2" name="Text Box 22">
            <a:extLst>
              <a:ext uri="{FF2B5EF4-FFF2-40B4-BE49-F238E27FC236}">
                <a16:creationId xmlns="" xmlns:a16="http://schemas.microsoft.com/office/drawing/2014/main" id="{76166768-A0A0-D047-AF51-584B5A20077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570297" y="489961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frequency bands</a:t>
            </a:r>
          </a:p>
        </p:txBody>
      </p:sp>
      <p:sp>
        <p:nvSpPr>
          <p:cNvPr id="123" name="Text Box 23">
            <a:extLst>
              <a:ext uri="{FF2B5EF4-FFF2-40B4-BE49-F238E27FC236}">
                <a16:creationId xmlns="" xmlns:a16="http://schemas.microsoft.com/office/drawing/2014/main" id="{17DE17BD-A94E-DA4D-AAF6-A402FC36902D}"/>
              </a:ext>
            </a:extLst>
          </p:cNvPr>
          <p:cNvSpPr txBox="1">
            <a:spLocks noChangeArrowheads="1"/>
          </p:cNvSpPr>
          <p:nvPr/>
        </p:nvSpPr>
        <p:spPr bwMode="auto">
          <a:xfrm rot="67766">
            <a:off x="9479516" y="384154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24" name="Freeform 54">
            <a:extLst>
              <a:ext uri="{FF2B5EF4-FFF2-40B4-BE49-F238E27FC236}">
                <a16:creationId xmlns="" xmlns:a16="http://schemas.microsoft.com/office/drawing/2014/main" id="{7AD42071-4F64-B843-A1C6-7FCBFED04E99}"/>
              </a:ext>
            </a:extLst>
          </p:cNvPr>
          <p:cNvSpPr>
            <a:spLocks/>
          </p:cNvSpPr>
          <p:nvPr/>
        </p:nvSpPr>
        <p:spPr bwMode="auto">
          <a:xfrm>
            <a:off x="4178853" y="422889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25" name="Group 56">
            <a:extLst>
              <a:ext uri="{FF2B5EF4-FFF2-40B4-BE49-F238E27FC236}">
                <a16:creationId xmlns="" xmlns:a16="http://schemas.microsoft.com/office/drawing/2014/main" id="{34B5CE52-E522-7047-BA9D-9BB20B9F9ADA}"/>
              </a:ext>
            </a:extLst>
          </p:cNvPr>
          <p:cNvGrpSpPr>
            <a:grpSpLocks/>
          </p:cNvGrpSpPr>
          <p:nvPr/>
        </p:nvGrpSpPr>
        <p:grpSpPr bwMode="auto">
          <a:xfrm>
            <a:off x="2440541" y="4867068"/>
            <a:ext cx="1666875" cy="314325"/>
            <a:chOff x="1614" y="1494"/>
            <a:chExt cx="1050" cy="198"/>
          </a:xfrm>
        </p:grpSpPr>
        <p:sp>
          <p:nvSpPr>
            <p:cNvPr id="126" name="Rectangle 57">
              <a:extLst>
                <a:ext uri="{FF2B5EF4-FFF2-40B4-BE49-F238E27FC236}">
                  <a16:creationId xmlns="" xmlns:a16="http://schemas.microsoft.com/office/drawing/2014/main" id="{35185768-7475-464D-9B46-EAE33859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Freeform 58">
              <a:extLst>
                <a:ext uri="{FF2B5EF4-FFF2-40B4-BE49-F238E27FC236}">
                  <a16:creationId xmlns="" xmlns:a16="http://schemas.microsoft.com/office/drawing/2014/main" id="{DE23B659-5071-9E47-B3AE-975CCCF9C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Oval 59">
              <a:extLst>
                <a:ext uri="{FF2B5EF4-FFF2-40B4-BE49-F238E27FC236}">
                  <a16:creationId xmlns="" xmlns:a16="http://schemas.microsoft.com/office/drawing/2014/main" id="{4CF64D39-F6A5-B043-AE9F-C0E095A89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0">
              <a:extLst>
                <a:ext uri="{FF2B5EF4-FFF2-40B4-BE49-F238E27FC236}">
                  <a16:creationId xmlns="" xmlns:a16="http://schemas.microsoft.com/office/drawing/2014/main" id="{1E0950E2-1737-0848-B4CE-20AE13DCB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" name="Text Box 69">
            <a:extLst>
              <a:ext uri="{FF2B5EF4-FFF2-40B4-BE49-F238E27FC236}">
                <a16:creationId xmlns="" xmlns:a16="http://schemas.microsoft.com/office/drawing/2014/main" id="{D3E65D95-5225-584A-9047-05868BCE9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766" y="557985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FDM cable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9A0270D6-4A2D-1440-9DDD-3F93BFED8457}"/>
              </a:ext>
            </a:extLst>
          </p:cNvPr>
          <p:cNvSpPr/>
          <p:nvPr/>
        </p:nvSpPr>
        <p:spPr>
          <a:xfrm>
            <a:off x="5002905" y="5527821"/>
            <a:ext cx="1003515" cy="275129"/>
          </a:xfrm>
          <a:custGeom>
            <a:avLst/>
            <a:gdLst>
              <a:gd name="connsiteX0" fmla="*/ 0 w 1937289"/>
              <a:gd name="connsiteY0" fmla="*/ 228600 h 437827"/>
              <a:gd name="connsiteX1" fmla="*/ 100739 w 1937289"/>
              <a:gd name="connsiteY1" fmla="*/ 0 h 437827"/>
              <a:gd name="connsiteX2" fmla="*/ 286719 w 1937289"/>
              <a:gd name="connsiteY2" fmla="*/ 430078 h 437827"/>
              <a:gd name="connsiteX3" fmla="*/ 480448 w 1937289"/>
              <a:gd name="connsiteY3" fmla="*/ 7749 h 437827"/>
              <a:gd name="connsiteX4" fmla="*/ 681926 w 1937289"/>
              <a:gd name="connsiteY4" fmla="*/ 433953 h 437827"/>
              <a:gd name="connsiteX5" fmla="*/ 867905 w 1937289"/>
              <a:gd name="connsiteY5" fmla="*/ 7749 h 437827"/>
              <a:gd name="connsiteX6" fmla="*/ 1061634 w 1937289"/>
              <a:gd name="connsiteY6" fmla="*/ 430078 h 437827"/>
              <a:gd name="connsiteX7" fmla="*/ 1255363 w 1937289"/>
              <a:gd name="connsiteY7" fmla="*/ 3875 h 437827"/>
              <a:gd name="connsiteX8" fmla="*/ 1452966 w 1937289"/>
              <a:gd name="connsiteY8" fmla="*/ 430078 h 437827"/>
              <a:gd name="connsiteX9" fmla="*/ 1638946 w 1937289"/>
              <a:gd name="connsiteY9" fmla="*/ 3875 h 437827"/>
              <a:gd name="connsiteX10" fmla="*/ 1836550 w 1937289"/>
              <a:gd name="connsiteY10" fmla="*/ 437827 h 437827"/>
              <a:gd name="connsiteX11" fmla="*/ 1937289 w 1937289"/>
              <a:gd name="connsiteY11" fmla="*/ 224726 h 437827"/>
              <a:gd name="connsiteX0" fmla="*/ 0 w 1937289"/>
              <a:gd name="connsiteY0" fmla="*/ 228600 h 437827"/>
              <a:gd name="connsiteX1" fmla="*/ 100739 w 1937289"/>
              <a:gd name="connsiteY1" fmla="*/ 0 h 437827"/>
              <a:gd name="connsiteX2" fmla="*/ 286719 w 1937289"/>
              <a:gd name="connsiteY2" fmla="*/ 430078 h 437827"/>
              <a:gd name="connsiteX3" fmla="*/ 480448 w 1937289"/>
              <a:gd name="connsiteY3" fmla="*/ 7749 h 437827"/>
              <a:gd name="connsiteX4" fmla="*/ 681926 w 1937289"/>
              <a:gd name="connsiteY4" fmla="*/ 433953 h 437827"/>
              <a:gd name="connsiteX5" fmla="*/ 867905 w 1937289"/>
              <a:gd name="connsiteY5" fmla="*/ 7749 h 437827"/>
              <a:gd name="connsiteX6" fmla="*/ 1061634 w 1937289"/>
              <a:gd name="connsiteY6" fmla="*/ 430078 h 437827"/>
              <a:gd name="connsiteX7" fmla="*/ 1255363 w 1937289"/>
              <a:gd name="connsiteY7" fmla="*/ 3875 h 437827"/>
              <a:gd name="connsiteX8" fmla="*/ 1452966 w 1937289"/>
              <a:gd name="connsiteY8" fmla="*/ 430078 h 437827"/>
              <a:gd name="connsiteX9" fmla="*/ 1638946 w 1937289"/>
              <a:gd name="connsiteY9" fmla="*/ 3875 h 437827"/>
              <a:gd name="connsiteX10" fmla="*/ 1836550 w 1937289"/>
              <a:gd name="connsiteY10" fmla="*/ 437827 h 437827"/>
              <a:gd name="connsiteX11" fmla="*/ 1937289 w 1937289"/>
              <a:gd name="connsiteY11" fmla="*/ 224726 h 437827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32613 h 448703"/>
              <a:gd name="connsiteX1" fmla="*/ 100739 w 1937289"/>
              <a:gd name="connsiteY1" fmla="*/ 4013 h 448703"/>
              <a:gd name="connsiteX2" fmla="*/ 286719 w 1937289"/>
              <a:gd name="connsiteY2" fmla="*/ 434091 h 448703"/>
              <a:gd name="connsiteX3" fmla="*/ 480448 w 1937289"/>
              <a:gd name="connsiteY3" fmla="*/ 11762 h 448703"/>
              <a:gd name="connsiteX4" fmla="*/ 681926 w 1937289"/>
              <a:gd name="connsiteY4" fmla="*/ 437966 h 448703"/>
              <a:gd name="connsiteX5" fmla="*/ 867905 w 1937289"/>
              <a:gd name="connsiteY5" fmla="*/ 11762 h 448703"/>
              <a:gd name="connsiteX6" fmla="*/ 1061634 w 1937289"/>
              <a:gd name="connsiteY6" fmla="*/ 434091 h 448703"/>
              <a:gd name="connsiteX7" fmla="*/ 1255363 w 1937289"/>
              <a:gd name="connsiteY7" fmla="*/ 7888 h 448703"/>
              <a:gd name="connsiteX8" fmla="*/ 1452966 w 1937289"/>
              <a:gd name="connsiteY8" fmla="*/ 434091 h 448703"/>
              <a:gd name="connsiteX9" fmla="*/ 1638946 w 1937289"/>
              <a:gd name="connsiteY9" fmla="*/ 7888 h 448703"/>
              <a:gd name="connsiteX10" fmla="*/ 1836550 w 1937289"/>
              <a:gd name="connsiteY10" fmla="*/ 441840 h 448703"/>
              <a:gd name="connsiteX11" fmla="*/ 1937289 w 1937289"/>
              <a:gd name="connsiteY11" fmla="*/ 228739 h 448703"/>
              <a:gd name="connsiteX0" fmla="*/ 0 w 1937289"/>
              <a:gd name="connsiteY0" fmla="*/ 228603 h 444693"/>
              <a:gd name="connsiteX1" fmla="*/ 100739 w 1937289"/>
              <a:gd name="connsiteY1" fmla="*/ 3 h 444693"/>
              <a:gd name="connsiteX2" fmla="*/ 286719 w 1937289"/>
              <a:gd name="connsiteY2" fmla="*/ 430081 h 444693"/>
              <a:gd name="connsiteX3" fmla="*/ 480448 w 1937289"/>
              <a:gd name="connsiteY3" fmla="*/ 7752 h 444693"/>
              <a:gd name="connsiteX4" fmla="*/ 681926 w 1937289"/>
              <a:gd name="connsiteY4" fmla="*/ 433956 h 444693"/>
              <a:gd name="connsiteX5" fmla="*/ 867905 w 1937289"/>
              <a:gd name="connsiteY5" fmla="*/ 7752 h 444693"/>
              <a:gd name="connsiteX6" fmla="*/ 1061634 w 1937289"/>
              <a:gd name="connsiteY6" fmla="*/ 430081 h 444693"/>
              <a:gd name="connsiteX7" fmla="*/ 1255363 w 1937289"/>
              <a:gd name="connsiteY7" fmla="*/ 3878 h 444693"/>
              <a:gd name="connsiteX8" fmla="*/ 1452966 w 1937289"/>
              <a:gd name="connsiteY8" fmla="*/ 430081 h 444693"/>
              <a:gd name="connsiteX9" fmla="*/ 1638946 w 1937289"/>
              <a:gd name="connsiteY9" fmla="*/ 3878 h 444693"/>
              <a:gd name="connsiteX10" fmla="*/ 1836550 w 1937289"/>
              <a:gd name="connsiteY10" fmla="*/ 437830 h 444693"/>
              <a:gd name="connsiteX11" fmla="*/ 1937289 w 1937289"/>
              <a:gd name="connsiteY11" fmla="*/ 224729 h 444693"/>
              <a:gd name="connsiteX0" fmla="*/ 0 w 1937289"/>
              <a:gd name="connsiteY0" fmla="*/ 228603 h 437864"/>
              <a:gd name="connsiteX1" fmla="*/ 100739 w 1937289"/>
              <a:gd name="connsiteY1" fmla="*/ 3 h 437864"/>
              <a:gd name="connsiteX2" fmla="*/ 286719 w 1937289"/>
              <a:gd name="connsiteY2" fmla="*/ 430081 h 437864"/>
              <a:gd name="connsiteX3" fmla="*/ 480448 w 1937289"/>
              <a:gd name="connsiteY3" fmla="*/ 7752 h 437864"/>
              <a:gd name="connsiteX4" fmla="*/ 681926 w 1937289"/>
              <a:gd name="connsiteY4" fmla="*/ 433956 h 437864"/>
              <a:gd name="connsiteX5" fmla="*/ 867905 w 1937289"/>
              <a:gd name="connsiteY5" fmla="*/ 7752 h 437864"/>
              <a:gd name="connsiteX6" fmla="*/ 1061634 w 1937289"/>
              <a:gd name="connsiteY6" fmla="*/ 430081 h 437864"/>
              <a:gd name="connsiteX7" fmla="*/ 1255363 w 1937289"/>
              <a:gd name="connsiteY7" fmla="*/ 3878 h 437864"/>
              <a:gd name="connsiteX8" fmla="*/ 1452966 w 1937289"/>
              <a:gd name="connsiteY8" fmla="*/ 430081 h 437864"/>
              <a:gd name="connsiteX9" fmla="*/ 1638946 w 1937289"/>
              <a:gd name="connsiteY9" fmla="*/ 3878 h 437864"/>
              <a:gd name="connsiteX10" fmla="*/ 1836550 w 1937289"/>
              <a:gd name="connsiteY10" fmla="*/ 437830 h 437864"/>
              <a:gd name="connsiteX11" fmla="*/ 1937289 w 1937289"/>
              <a:gd name="connsiteY11" fmla="*/ 224729 h 43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289" h="437864">
                <a:moveTo>
                  <a:pt x="0" y="228603"/>
                </a:moveTo>
                <a:cubicBezTo>
                  <a:pt x="33580" y="152403"/>
                  <a:pt x="49079" y="1294"/>
                  <a:pt x="100739" y="3"/>
                </a:cubicBezTo>
                <a:cubicBezTo>
                  <a:pt x="152399" y="-1288"/>
                  <a:pt x="223434" y="428790"/>
                  <a:pt x="286719" y="430081"/>
                </a:cubicBezTo>
                <a:cubicBezTo>
                  <a:pt x="350004" y="431372"/>
                  <a:pt x="414580" y="7106"/>
                  <a:pt x="480448" y="7752"/>
                </a:cubicBezTo>
                <a:cubicBezTo>
                  <a:pt x="546316" y="8398"/>
                  <a:pt x="617350" y="433956"/>
                  <a:pt x="681926" y="433956"/>
                </a:cubicBezTo>
                <a:cubicBezTo>
                  <a:pt x="746502" y="433956"/>
                  <a:pt x="804620" y="8398"/>
                  <a:pt x="867905" y="7752"/>
                </a:cubicBezTo>
                <a:cubicBezTo>
                  <a:pt x="931190" y="7106"/>
                  <a:pt x="997058" y="430727"/>
                  <a:pt x="1061634" y="430081"/>
                </a:cubicBezTo>
                <a:cubicBezTo>
                  <a:pt x="1126210" y="429435"/>
                  <a:pt x="1190141" y="3878"/>
                  <a:pt x="1255363" y="3878"/>
                </a:cubicBezTo>
                <a:cubicBezTo>
                  <a:pt x="1320585" y="3878"/>
                  <a:pt x="1389036" y="430081"/>
                  <a:pt x="1452966" y="430081"/>
                </a:cubicBezTo>
                <a:cubicBezTo>
                  <a:pt x="1516896" y="430081"/>
                  <a:pt x="1575015" y="2587"/>
                  <a:pt x="1638946" y="3878"/>
                </a:cubicBezTo>
                <a:cubicBezTo>
                  <a:pt x="1702877" y="5170"/>
                  <a:pt x="1764224" y="435247"/>
                  <a:pt x="1836550" y="437830"/>
                </a:cubicBezTo>
                <a:cubicBezTo>
                  <a:pt x="1908876" y="440413"/>
                  <a:pt x="1903709" y="295763"/>
                  <a:pt x="1937289" y="2247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5148A4D-594A-A94D-A5E8-FC72A487E4BC}"/>
              </a:ext>
            </a:extLst>
          </p:cNvPr>
          <p:cNvGrpSpPr/>
          <p:nvPr/>
        </p:nvGrpSpPr>
        <p:grpSpPr>
          <a:xfrm>
            <a:off x="5000976" y="4204816"/>
            <a:ext cx="907351" cy="280296"/>
            <a:chOff x="4298196" y="6444710"/>
            <a:chExt cx="907351" cy="280296"/>
          </a:xfrm>
        </p:grpSpPr>
        <p:sp>
          <p:nvSpPr>
            <p:cNvPr id="134" name="Freeform 133">
              <a:extLst>
                <a:ext uri="{FF2B5EF4-FFF2-40B4-BE49-F238E27FC236}">
                  <a16:creationId xmlns="" xmlns:a16="http://schemas.microsoft.com/office/drawing/2014/main" id="{C419FC4E-49FE-3642-80AD-AAE6918A7757}"/>
                </a:ext>
              </a:extLst>
            </p:cNvPr>
            <p:cNvSpPr/>
            <p:nvPr/>
          </p:nvSpPr>
          <p:spPr>
            <a:xfrm>
              <a:off x="4298196" y="6444710"/>
              <a:ext cx="455909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="" xmlns:a16="http://schemas.microsoft.com/office/drawing/2014/main" id="{473D5352-C1A7-7E4B-9326-FE6B9BF0A5AA}"/>
                </a:ext>
              </a:extLst>
            </p:cNvPr>
            <p:cNvSpPr/>
            <p:nvPr/>
          </p:nvSpPr>
          <p:spPr>
            <a:xfrm>
              <a:off x="4749638" y="6449877"/>
              <a:ext cx="455909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F59B8CB-4346-D742-A279-4850646C075E}"/>
              </a:ext>
            </a:extLst>
          </p:cNvPr>
          <p:cNvGrpSpPr/>
          <p:nvPr/>
        </p:nvGrpSpPr>
        <p:grpSpPr>
          <a:xfrm>
            <a:off x="4979505" y="4883429"/>
            <a:ext cx="993354" cy="277839"/>
            <a:chOff x="4343400" y="5348498"/>
            <a:chExt cx="993354" cy="277839"/>
          </a:xfrm>
        </p:grpSpPr>
        <p:sp>
          <p:nvSpPr>
            <p:cNvPr id="138" name="Freeform 137">
              <a:extLst>
                <a:ext uri="{FF2B5EF4-FFF2-40B4-BE49-F238E27FC236}">
                  <a16:creationId xmlns="" xmlns:a16="http://schemas.microsoft.com/office/drawing/2014/main" id="{256BD977-F2A8-9E41-ADA8-C51B7FED488E}"/>
                </a:ext>
              </a:extLst>
            </p:cNvPr>
            <p:cNvSpPr/>
            <p:nvPr/>
          </p:nvSpPr>
          <p:spPr>
            <a:xfrm>
              <a:off x="4343400" y="5348498"/>
              <a:ext cx="614122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="" xmlns:a16="http://schemas.microsoft.com/office/drawing/2014/main" id="{3FA4DA1D-7930-274D-A8BC-73EA2CC3EB94}"/>
                </a:ext>
              </a:extLst>
            </p:cNvPr>
            <p:cNvSpPr/>
            <p:nvPr/>
          </p:nvSpPr>
          <p:spPr>
            <a:xfrm>
              <a:off x="4951503" y="5353664"/>
              <a:ext cx="385251" cy="272673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  <a:gd name="connsiteX0" fmla="*/ 0 w 1836551"/>
                <a:gd name="connsiteY0" fmla="*/ 228603 h 437831"/>
                <a:gd name="connsiteX1" fmla="*/ 100739 w 1836551"/>
                <a:gd name="connsiteY1" fmla="*/ 3 h 437831"/>
                <a:gd name="connsiteX2" fmla="*/ 286719 w 1836551"/>
                <a:gd name="connsiteY2" fmla="*/ 430081 h 437831"/>
                <a:gd name="connsiteX3" fmla="*/ 480448 w 1836551"/>
                <a:gd name="connsiteY3" fmla="*/ 7752 h 437831"/>
                <a:gd name="connsiteX4" fmla="*/ 681926 w 1836551"/>
                <a:gd name="connsiteY4" fmla="*/ 433956 h 437831"/>
                <a:gd name="connsiteX5" fmla="*/ 867905 w 1836551"/>
                <a:gd name="connsiteY5" fmla="*/ 7752 h 437831"/>
                <a:gd name="connsiteX6" fmla="*/ 1061634 w 1836551"/>
                <a:gd name="connsiteY6" fmla="*/ 430081 h 437831"/>
                <a:gd name="connsiteX7" fmla="*/ 1255363 w 1836551"/>
                <a:gd name="connsiteY7" fmla="*/ 3878 h 437831"/>
                <a:gd name="connsiteX8" fmla="*/ 1452966 w 1836551"/>
                <a:gd name="connsiteY8" fmla="*/ 430081 h 437831"/>
                <a:gd name="connsiteX9" fmla="*/ 1638946 w 1836551"/>
                <a:gd name="connsiteY9" fmla="*/ 3878 h 437831"/>
                <a:gd name="connsiteX10" fmla="*/ 1836550 w 1836551"/>
                <a:gd name="connsiteY10" fmla="*/ 437830 h 437831"/>
                <a:gd name="connsiteX0" fmla="*/ 0 w 1638946"/>
                <a:gd name="connsiteY0" fmla="*/ 228603 h 433956"/>
                <a:gd name="connsiteX1" fmla="*/ 100739 w 1638946"/>
                <a:gd name="connsiteY1" fmla="*/ 3 h 433956"/>
                <a:gd name="connsiteX2" fmla="*/ 286719 w 1638946"/>
                <a:gd name="connsiteY2" fmla="*/ 430081 h 433956"/>
                <a:gd name="connsiteX3" fmla="*/ 480448 w 1638946"/>
                <a:gd name="connsiteY3" fmla="*/ 7752 h 433956"/>
                <a:gd name="connsiteX4" fmla="*/ 681926 w 1638946"/>
                <a:gd name="connsiteY4" fmla="*/ 433956 h 433956"/>
                <a:gd name="connsiteX5" fmla="*/ 867905 w 1638946"/>
                <a:gd name="connsiteY5" fmla="*/ 7752 h 433956"/>
                <a:gd name="connsiteX6" fmla="*/ 1061634 w 1638946"/>
                <a:gd name="connsiteY6" fmla="*/ 430081 h 433956"/>
                <a:gd name="connsiteX7" fmla="*/ 1255363 w 1638946"/>
                <a:gd name="connsiteY7" fmla="*/ 3878 h 433956"/>
                <a:gd name="connsiteX8" fmla="*/ 1452966 w 1638946"/>
                <a:gd name="connsiteY8" fmla="*/ 430081 h 433956"/>
                <a:gd name="connsiteX9" fmla="*/ 1638946 w 1638946"/>
                <a:gd name="connsiteY9" fmla="*/ 3878 h 433956"/>
                <a:gd name="connsiteX0" fmla="*/ 0 w 1452965"/>
                <a:gd name="connsiteY0" fmla="*/ 228603 h 433956"/>
                <a:gd name="connsiteX1" fmla="*/ 100739 w 1452965"/>
                <a:gd name="connsiteY1" fmla="*/ 3 h 433956"/>
                <a:gd name="connsiteX2" fmla="*/ 286719 w 1452965"/>
                <a:gd name="connsiteY2" fmla="*/ 430081 h 433956"/>
                <a:gd name="connsiteX3" fmla="*/ 480448 w 1452965"/>
                <a:gd name="connsiteY3" fmla="*/ 7752 h 433956"/>
                <a:gd name="connsiteX4" fmla="*/ 681926 w 1452965"/>
                <a:gd name="connsiteY4" fmla="*/ 433956 h 433956"/>
                <a:gd name="connsiteX5" fmla="*/ 867905 w 1452965"/>
                <a:gd name="connsiteY5" fmla="*/ 7752 h 433956"/>
                <a:gd name="connsiteX6" fmla="*/ 1061634 w 1452965"/>
                <a:gd name="connsiteY6" fmla="*/ 430081 h 433956"/>
                <a:gd name="connsiteX7" fmla="*/ 1255363 w 1452965"/>
                <a:gd name="connsiteY7" fmla="*/ 3878 h 433956"/>
                <a:gd name="connsiteX8" fmla="*/ 1452966 w 1452965"/>
                <a:gd name="connsiteY8" fmla="*/ 430081 h 433956"/>
                <a:gd name="connsiteX0" fmla="*/ 0 w 1255363"/>
                <a:gd name="connsiteY0" fmla="*/ 228603 h 433956"/>
                <a:gd name="connsiteX1" fmla="*/ 100739 w 1255363"/>
                <a:gd name="connsiteY1" fmla="*/ 3 h 433956"/>
                <a:gd name="connsiteX2" fmla="*/ 286719 w 1255363"/>
                <a:gd name="connsiteY2" fmla="*/ 430081 h 433956"/>
                <a:gd name="connsiteX3" fmla="*/ 480448 w 1255363"/>
                <a:gd name="connsiteY3" fmla="*/ 7752 h 433956"/>
                <a:gd name="connsiteX4" fmla="*/ 681926 w 1255363"/>
                <a:gd name="connsiteY4" fmla="*/ 433956 h 433956"/>
                <a:gd name="connsiteX5" fmla="*/ 867905 w 1255363"/>
                <a:gd name="connsiteY5" fmla="*/ 7752 h 433956"/>
                <a:gd name="connsiteX6" fmla="*/ 1061634 w 1255363"/>
                <a:gd name="connsiteY6" fmla="*/ 430081 h 433956"/>
                <a:gd name="connsiteX7" fmla="*/ 1255363 w 1255363"/>
                <a:gd name="connsiteY7" fmla="*/ 3878 h 433956"/>
                <a:gd name="connsiteX0" fmla="*/ 0 w 1255363"/>
                <a:gd name="connsiteY0" fmla="*/ 228603 h 433956"/>
                <a:gd name="connsiteX1" fmla="*/ 100739 w 1255363"/>
                <a:gd name="connsiteY1" fmla="*/ 3 h 433956"/>
                <a:gd name="connsiteX2" fmla="*/ 286719 w 1255363"/>
                <a:gd name="connsiteY2" fmla="*/ 430081 h 433956"/>
                <a:gd name="connsiteX3" fmla="*/ 480448 w 1255363"/>
                <a:gd name="connsiteY3" fmla="*/ 7752 h 433956"/>
                <a:gd name="connsiteX4" fmla="*/ 681926 w 1255363"/>
                <a:gd name="connsiteY4" fmla="*/ 433956 h 433956"/>
                <a:gd name="connsiteX5" fmla="*/ 867905 w 1255363"/>
                <a:gd name="connsiteY5" fmla="*/ 7752 h 433956"/>
                <a:gd name="connsiteX6" fmla="*/ 1061634 w 1255363"/>
                <a:gd name="connsiteY6" fmla="*/ 430081 h 433956"/>
                <a:gd name="connsiteX7" fmla="*/ 1255363 w 1255363"/>
                <a:gd name="connsiteY7" fmla="*/ 3878 h 433956"/>
                <a:gd name="connsiteX0" fmla="*/ 0 w 1215300"/>
                <a:gd name="connsiteY0" fmla="*/ 228603 h 433956"/>
                <a:gd name="connsiteX1" fmla="*/ 100739 w 1215300"/>
                <a:gd name="connsiteY1" fmla="*/ 3 h 433956"/>
                <a:gd name="connsiteX2" fmla="*/ 286719 w 1215300"/>
                <a:gd name="connsiteY2" fmla="*/ 430081 h 433956"/>
                <a:gd name="connsiteX3" fmla="*/ 480448 w 1215300"/>
                <a:gd name="connsiteY3" fmla="*/ 7752 h 433956"/>
                <a:gd name="connsiteX4" fmla="*/ 681926 w 1215300"/>
                <a:gd name="connsiteY4" fmla="*/ 433956 h 433956"/>
                <a:gd name="connsiteX5" fmla="*/ 867905 w 1215300"/>
                <a:gd name="connsiteY5" fmla="*/ 7752 h 433956"/>
                <a:gd name="connsiteX6" fmla="*/ 1061634 w 1215300"/>
                <a:gd name="connsiteY6" fmla="*/ 430081 h 433956"/>
                <a:gd name="connsiteX7" fmla="*/ 1215300 w 1215300"/>
                <a:gd name="connsiteY7" fmla="*/ 200945 h 43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300" h="433956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1003735" y="397882"/>
                    <a:pt x="1061634" y="430081"/>
                  </a:cubicBezTo>
                  <a:cubicBezTo>
                    <a:pt x="1119533" y="462280"/>
                    <a:pt x="1190142" y="281793"/>
                    <a:pt x="1215300" y="2009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2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Random access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="" xmlns:a16="http://schemas.microsoft.com/office/drawing/2014/main" id="{0F0D1BE9-A129-4E48-8684-AB67559565A2}"/>
              </a:ext>
            </a:extLst>
          </p:cNvPr>
          <p:cNvSpPr txBox="1">
            <a:spLocks noChangeArrowheads="1"/>
          </p:cNvSpPr>
          <p:nvPr/>
        </p:nvSpPr>
        <p:spPr>
          <a:xfrm>
            <a:off x="904460" y="1438619"/>
            <a:ext cx="11393557" cy="489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no </a:t>
            </a:r>
            <a:r>
              <a:rPr lang="en-US" sz="2800" i="1" dirty="0"/>
              <a:t>a priori</a:t>
            </a:r>
            <a:r>
              <a:rPr lang="en-US" sz="2800" dirty="0"/>
              <a:t> coordination among nodes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two or more transmitting nodes: </a:t>
            </a:r>
            <a:r>
              <a:rPr lang="en-US" altLang="ja-JP" sz="3200" dirty="0"/>
              <a:t>“</a:t>
            </a:r>
            <a:r>
              <a:rPr lang="en-US" sz="3200" dirty="0"/>
              <a:t>collision</a:t>
            </a:r>
            <a:r>
              <a:rPr lang="en-US" altLang="ja-JP" sz="3200" dirty="0"/>
              <a:t>”</a:t>
            </a:r>
            <a:r>
              <a:rPr lang="en-US" sz="3200" dirty="0"/>
              <a:t> 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>
                <a:solidFill>
                  <a:srgbClr val="C00000"/>
                </a:solidFill>
              </a:rPr>
              <a:t>random access MAC protocol </a:t>
            </a:r>
            <a:r>
              <a:rPr lang="en-US" sz="3200" dirty="0"/>
              <a:t>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how to recover from collisions (e.g., via delayed retransmissions)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ALOHA, 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CSMA, CSMA/CD, CSMA/CA</a:t>
            </a:r>
          </a:p>
        </p:txBody>
      </p:sp>
    </p:spTree>
    <p:extLst>
      <p:ext uri="{BB962C8B-B14F-4D97-AF65-F5344CB8AC3E}">
        <p14:creationId xmlns:p14="http://schemas.microsoft.com/office/powerpoint/2010/main" val="329920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=""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8D6383C-7665-4746-86A3-DB2B42D7440C}"/>
              </a:ext>
            </a:extLst>
          </p:cNvPr>
          <p:cNvSpPr txBox="1">
            <a:spLocks noChangeArrowheads="1"/>
          </p:cNvSpPr>
          <p:nvPr/>
        </p:nvSpPr>
        <p:spPr>
          <a:xfrm>
            <a:off x="845584" y="1416396"/>
            <a:ext cx="51046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A8"/>
                </a:solidFill>
              </a:rPr>
              <a:t>assumptions</a:t>
            </a:r>
            <a:r>
              <a:rPr lang="en-US" dirty="0">
                <a:solidFill>
                  <a:srgbClr val="0000A8"/>
                </a:solidFill>
              </a:rPr>
              <a:t>:</a:t>
            </a:r>
          </a:p>
          <a:p>
            <a:pPr marL="404813">
              <a:defRPr/>
            </a:pPr>
            <a:r>
              <a:rPr lang="en-US" dirty="0"/>
              <a:t>all frames same size</a:t>
            </a:r>
          </a:p>
          <a:p>
            <a:pPr marL="404813">
              <a:defRPr/>
            </a:pPr>
            <a:r>
              <a:rPr lang="en-US" dirty="0"/>
              <a:t>time divided into equal size slots (time to transmit 1 frame)</a:t>
            </a:r>
          </a:p>
          <a:p>
            <a:pPr marL="404813">
              <a:defRPr/>
            </a:pPr>
            <a:r>
              <a:rPr lang="en-US" dirty="0"/>
              <a:t>nodes start to transmit only slot beginning </a:t>
            </a:r>
          </a:p>
          <a:p>
            <a:pPr marL="404813">
              <a:defRPr/>
            </a:pPr>
            <a:r>
              <a:rPr lang="en-US" dirty="0"/>
              <a:t>nodes are synchronized</a:t>
            </a:r>
          </a:p>
          <a:p>
            <a:pPr marL="404813">
              <a:defRPr/>
            </a:pPr>
            <a:r>
              <a:rPr lang="en-US" dirty="0"/>
              <a:t>if 2 or more nodes transmit in slot, all nodes detect collision</a:t>
            </a:r>
            <a:endParaRPr lang="en-US" sz="2400" dirty="0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BFE15C25-BB28-9543-9419-B80CD8AA3C64}"/>
              </a:ext>
            </a:extLst>
          </p:cNvPr>
          <p:cNvSpPr txBox="1">
            <a:spLocks noChangeArrowheads="1"/>
          </p:cNvSpPr>
          <p:nvPr/>
        </p:nvSpPr>
        <p:spPr>
          <a:xfrm>
            <a:off x="6440557" y="1447181"/>
            <a:ext cx="516834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A8"/>
                </a:solidFill>
              </a:rPr>
              <a:t>operation:</a:t>
            </a:r>
          </a:p>
          <a:p>
            <a:pPr marL="457200" indent="-234950">
              <a:defRPr/>
            </a:pPr>
            <a:r>
              <a:rPr lang="en-US" dirty="0"/>
              <a:t>when node obtains fresh frame, transmits in next slot</a:t>
            </a:r>
          </a:p>
          <a:p>
            <a:pPr marL="746125" lvl="1" indent="-236538">
              <a:lnSpc>
                <a:spcPct val="100000"/>
              </a:lnSpc>
              <a:defRPr/>
            </a:pPr>
            <a:r>
              <a:rPr lang="en-US" sz="2800" i="1" dirty="0"/>
              <a:t>if no collision:</a:t>
            </a:r>
            <a:r>
              <a:rPr lang="en-US" sz="2800" dirty="0"/>
              <a:t> node can send new frame in next slot</a:t>
            </a:r>
          </a:p>
          <a:p>
            <a:pPr marL="746125" lvl="1" indent="-236538">
              <a:lnSpc>
                <a:spcPct val="100000"/>
              </a:lnSpc>
              <a:defRPr/>
            </a:pPr>
            <a:r>
              <a:rPr lang="en-US" sz="2800" i="1" dirty="0"/>
              <a:t>if collision:</a:t>
            </a:r>
            <a:r>
              <a:rPr lang="en-US" sz="2800" dirty="0"/>
              <a:t> node retransmits frame in each subsequent slot with probability </a:t>
            </a:r>
            <a:r>
              <a:rPr lang="en-US" sz="2800" i="1" dirty="0"/>
              <a:t>p</a:t>
            </a:r>
            <a:r>
              <a:rPr lang="en-US" sz="2800" dirty="0"/>
              <a:t> until success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E15E43E-EE56-8544-9198-B2CDA59DD294}"/>
              </a:ext>
            </a:extLst>
          </p:cNvPr>
          <p:cNvGrpSpPr/>
          <p:nvPr/>
        </p:nvGrpSpPr>
        <p:grpSpPr>
          <a:xfrm>
            <a:off x="7222435" y="4651513"/>
            <a:ext cx="3379304" cy="1707369"/>
            <a:chOff x="7222435" y="4651513"/>
            <a:chExt cx="3379304" cy="1707369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3B4B840C-7E28-C04D-8CE9-682705AEE59B}"/>
                </a:ext>
              </a:extLst>
            </p:cNvPr>
            <p:cNvSpPr txBox="1"/>
            <p:nvPr/>
          </p:nvSpPr>
          <p:spPr>
            <a:xfrm>
              <a:off x="7222435" y="5897217"/>
              <a:ext cx="2942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randomization </a:t>
              </a:r>
              <a:r>
                <a:rPr lang="en-US" sz="2400" dirty="0"/>
                <a:t>– </a:t>
              </a:r>
              <a:r>
                <a:rPr lang="en-US" sz="2400" i="1" dirty="0"/>
                <a:t>why</a:t>
              </a:r>
              <a:r>
                <a:rPr lang="en-US" sz="2400" dirty="0"/>
                <a:t>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3078318A-B74F-CF47-A0AD-52CC631467FC}"/>
                </a:ext>
              </a:extLst>
            </p:cNvPr>
            <p:cNvSpPr/>
            <p:nvPr/>
          </p:nvSpPr>
          <p:spPr>
            <a:xfrm>
              <a:off x="10058399" y="4651513"/>
              <a:ext cx="543340" cy="54334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1D232C45-BB94-AB4D-BDBB-4AF8C10F7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8481" y="5181601"/>
              <a:ext cx="1636301" cy="70236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78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2" ma:contentTypeDescription="Create a new document." ma:contentTypeScope="" ma:versionID="4c1744822c704be929cff37fdeaf54d0">
  <xsd:schema xmlns:xsd="http://www.w3.org/2001/XMLSchema" xmlns:xs="http://www.w3.org/2001/XMLSchema" xmlns:p="http://schemas.microsoft.com/office/2006/metadata/properties" xmlns:ns2="5e62a2dd-ff91-4591-8d2f-adadc8198891" targetNamespace="http://schemas.microsoft.com/office/2006/metadata/properties" ma:root="true" ma:fieldsID="b09255625856ef7ac3b4d8dfcdef169f" ns2:_="">
    <xsd:import namespace="5e62a2dd-ff91-4591-8d2f-adadc819889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89B67-2555-4DB6-B147-5FFEA8141233}">
  <ds:schemaRefs>
    <ds:schemaRef ds:uri="http://purl.org/dc/terms/"/>
    <ds:schemaRef ds:uri="5e62a2dd-ff91-4591-8d2f-adadc8198891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9951B70-9DB6-4529-85A7-BC9F3B7C4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1709</Words>
  <Application>Microsoft Office PowerPoint</Application>
  <PresentationFormat>Widescreen</PresentationFormat>
  <Paragraphs>341</Paragraphs>
  <Slides>24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ＭＳ Ｐゴシック</vt:lpstr>
      <vt:lpstr>游ゴシック</vt:lpstr>
      <vt:lpstr>Arial</vt:lpstr>
      <vt:lpstr>Calibri</vt:lpstr>
      <vt:lpstr>Calibri Light</vt:lpstr>
      <vt:lpstr>Gill Sans MT</vt:lpstr>
      <vt:lpstr>Wingdings</vt:lpstr>
      <vt:lpstr>Office Theme</vt:lpstr>
      <vt:lpstr>Equation</vt:lpstr>
      <vt:lpstr>19CS2109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</vt:lpstr>
      <vt:lpstr>Pure ALOHA</vt:lpstr>
      <vt:lpstr>CSMA (carrier sense multiple access)</vt:lpstr>
      <vt:lpstr>CSMA: collisions</vt:lpstr>
      <vt:lpstr>CSMA/CD:</vt:lpstr>
      <vt:lpstr>Ethernet CSMA/CD algorithm</vt:lpstr>
      <vt:lpstr>CSMA/CD efficiency</vt:lpstr>
      <vt:lpstr>“Taking turns” MAC protocols</vt:lpstr>
      <vt:lpstr>“Taking turns” MAC protocols</vt:lpstr>
      <vt:lpstr>“Taking turns” MAC protocols</vt:lpstr>
      <vt:lpstr>Cable access network: FDM, TDM and random access!</vt:lpstr>
      <vt:lpstr>Cable access network:</vt:lpstr>
      <vt:lpstr> Summary of MAC protocols</vt:lpstr>
      <vt:lpstr>Pure ALOHA efficiency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vege</dc:creator>
  <cp:lastModifiedBy>Windows User</cp:lastModifiedBy>
  <cp:revision>59</cp:revision>
  <dcterms:created xsi:type="dcterms:W3CDTF">2016-10-27T15:05:54Z</dcterms:created>
  <dcterms:modified xsi:type="dcterms:W3CDTF">2021-01-18T16:35:09Z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