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383" r:id="rId6"/>
    <p:sldId id="384" r:id="rId7"/>
    <p:sldId id="385" r:id="rId8"/>
    <p:sldId id="386" r:id="rId9"/>
    <p:sldId id="387" r:id="rId10"/>
    <p:sldId id="388" r:id="rId11"/>
    <p:sldId id="389" r:id="rId12"/>
    <p:sldId id="390" r:id="rId13"/>
    <p:sldId id="391" r:id="rId14"/>
    <p:sldId id="392" r:id="rId15"/>
    <p:sldId id="393" r:id="rId16"/>
    <p:sldId id="397" r:id="rId17"/>
    <p:sldId id="399" r:id="rId18"/>
    <p:sldId id="3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4" d="100"/>
          <a:sy n="114" d="100"/>
        </p:scale>
        <p:origin x="3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1/02/2021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39194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C00000"/>
                </a:solidFill>
              </a:defRPr>
            </a:lvl1pPr>
          </a:lstStyle>
          <a:p>
            <a:r>
              <a:rPr lang="en-US" dirty="0"/>
              <a:t>15CS2007</a:t>
            </a:r>
            <a:endParaRPr lang="en-AU"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Database Systems</a:t>
            </a:r>
            <a:endParaRPr lang="en-AU" dirty="0"/>
          </a:p>
        </p:txBody>
      </p:sp>
      <p:sp>
        <p:nvSpPr>
          <p:cNvPr id="5" name="Footer Placeholder 4"/>
          <p:cNvSpPr>
            <a:spLocks noGrp="1"/>
          </p:cNvSpPr>
          <p:nvPr>
            <p:ph type="ftr" sz="quarter" idx="11"/>
          </p:nvPr>
        </p:nvSpPr>
        <p:spPr>
          <a:xfrm>
            <a:off x="573578" y="6356350"/>
            <a:ext cx="9933709" cy="365125"/>
          </a:xfrm>
        </p:spPr>
        <p:txBody>
          <a:bodyPr/>
          <a:lstStyle/>
          <a:p>
            <a:r>
              <a:rPr lang="en-AU" dirty="0"/>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1026"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2850" y="5251479"/>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153698"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8" y="-1059"/>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1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153698"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9" y="-59248"/>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83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References</a:t>
            </a:r>
            <a:endParaRPr lang="en-AU" dirty="0"/>
          </a:p>
        </p:txBody>
      </p:sp>
      <p:sp>
        <p:nvSpPr>
          <p:cNvPr id="3" name="Footer Placeholder 2"/>
          <p:cNvSpPr>
            <a:spLocks noGrp="1"/>
          </p:cNvSpPr>
          <p:nvPr>
            <p:ph type="ftr" sz="quarter" idx="10"/>
          </p:nvPr>
        </p:nvSpPr>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dirty="0"/>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9"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669087" cy="365125"/>
          </a:xfrm>
        </p:spPr>
        <p:txBody>
          <a:bodyPr/>
          <a:lstStyle/>
          <a:p>
            <a:r>
              <a:rPr lang="en-AU"/>
              <a:t>© 2016 KL University – The contents of this presentation are an intellectual and copyrighted property of KL University. ALL RIGHTS RESERVED</a:t>
            </a:r>
            <a:endParaRPr lang="en-AU" dirty="0"/>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2050"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554"/>
          <a:stretch/>
        </p:blipFill>
        <p:spPr bwMode="auto">
          <a:xfrm>
            <a:off x="11140094" y="-15902"/>
            <a:ext cx="10519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80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a:t>15CS2007</a:t>
            </a:r>
            <a:endParaRPr lang="en-AU"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Database Systems</a:t>
            </a:r>
          </a:p>
        </p:txBody>
      </p:sp>
      <p:sp>
        <p:nvSpPr>
          <p:cNvPr id="5" name="Footer Placeholder 4"/>
          <p:cNvSpPr>
            <a:spLocks noGrp="1"/>
          </p:cNvSpPr>
          <p:nvPr>
            <p:ph type="ftr" sz="quarter" idx="11"/>
          </p:nvPr>
        </p:nvSpPr>
        <p:spPr>
          <a:xfrm>
            <a:off x="831850" y="6356350"/>
            <a:ext cx="9160048" cy="365125"/>
          </a:xfrm>
        </p:spPr>
        <p:txBody>
          <a:bodyPr/>
          <a:lstStyle/>
          <a:p>
            <a:r>
              <a:rPr lang="en-AU" dirty="0"/>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3074"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1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772"/>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838200" y="1230284"/>
            <a:ext cx="5181600" cy="4946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924098" cy="365125"/>
          </a:xfrm>
          <a:prstGeom prst="rect">
            <a:avLst/>
          </a:prstGeom>
        </p:spPr>
        <p:txBody>
          <a:bodyPr/>
          <a:lstStyle/>
          <a:p>
            <a:endParaRPr lang="en-AU"/>
          </a:p>
        </p:txBody>
      </p:sp>
      <p:sp>
        <p:nvSpPr>
          <p:cNvPr id="6" name="Footer Placeholder 5"/>
          <p:cNvSpPr>
            <a:spLocks noGrp="1"/>
          </p:cNvSpPr>
          <p:nvPr>
            <p:ph type="ftr" sz="quarter" idx="11"/>
          </p:nvPr>
        </p:nvSpPr>
        <p:spPr/>
        <p:txBody>
          <a:bodyPr/>
          <a:lstStyle/>
          <a:p>
            <a:r>
              <a:rPr lang="en-AU"/>
              <a:t>© 2016 KL University – The contents of this presentation are an intellectual and copyrighted property of KL University. 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409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376"/>
          <a:stretch/>
        </p:blipFill>
        <p:spPr bwMode="auto">
          <a:xfrm>
            <a:off x="11131781" y="0"/>
            <a:ext cx="10602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8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Footer Placeholder 7"/>
          <p:cNvSpPr>
            <a:spLocks noGrp="1"/>
          </p:cNvSpPr>
          <p:nvPr>
            <p:ph type="ftr" sz="quarter" idx="11"/>
          </p:nvPr>
        </p:nvSpPr>
        <p:spPr>
          <a:xfrm>
            <a:off x="839788" y="6356350"/>
            <a:ext cx="9152110" cy="365125"/>
          </a:xfrm>
        </p:spPr>
        <p:txBody>
          <a:bodyPr/>
          <a:lstStyle/>
          <a:p>
            <a:r>
              <a:rPr lang="en-AU" dirty="0">
                <a:solidFill>
                  <a:srgbClr val="C00000"/>
                </a:solidFill>
              </a:rPr>
              <a:t>© 2016</a:t>
            </a:r>
            <a:r>
              <a:rPr lang="en-AU" dirty="0"/>
              <a:t> </a:t>
            </a:r>
            <a:r>
              <a:rPr lang="en-AU" dirty="0">
                <a:solidFill>
                  <a:srgbClr val="C00000"/>
                </a:solidFill>
              </a:rPr>
              <a:t>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pic>
        <p:nvPicPr>
          <p:cNvPr id="5122"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2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295"/>
          </a:xfrm>
        </p:spPr>
        <p:txBody>
          <a:bodyPr/>
          <a:lstStyle/>
          <a:p>
            <a:r>
              <a:rPr lang="en-US"/>
              <a:t>Click to edit Master title style</a:t>
            </a:r>
            <a:endParaRPr lang="en-AU"/>
          </a:p>
        </p:txBody>
      </p:sp>
      <p:sp>
        <p:nvSpPr>
          <p:cNvPr id="4" name="Footer Placeholder 3"/>
          <p:cNvSpPr>
            <a:spLocks noGrp="1"/>
          </p:cNvSpPr>
          <p:nvPr>
            <p:ph type="ftr" sz="quarter" idx="11"/>
          </p:nvPr>
        </p:nvSpPr>
        <p:spPr>
          <a:xfrm>
            <a:off x="838200" y="6356350"/>
            <a:ext cx="9153698"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pic>
        <p:nvPicPr>
          <p:cNvPr id="6"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7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7898" y="6356350"/>
            <a:ext cx="9144000"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pic>
        <p:nvPicPr>
          <p:cNvPr id="5"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839788" y="6356350"/>
            <a:ext cx="9152110"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8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839788" y="6356350"/>
            <a:ext cx="9152110"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1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8577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155470"/>
            <a:ext cx="10515600" cy="502149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838200" y="6356350"/>
            <a:ext cx="915369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4"/>
          </p:nvPr>
        </p:nvSpPr>
        <p:spPr>
          <a:xfrm>
            <a:off x="10648604" y="6356350"/>
            <a:ext cx="705196"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68187FF5-4BF9-4B21-B0D2-9B7FF2B27D7F}" type="slidenum">
              <a:rPr lang="en-AU" smtClean="0"/>
              <a:pPr/>
              <a:t>‹#›</a:t>
            </a:fld>
            <a:endParaRPr lang="en-AU" dirty="0"/>
          </a:p>
        </p:txBody>
      </p:sp>
    </p:spTree>
    <p:extLst>
      <p:ext uri="{BB962C8B-B14F-4D97-AF65-F5344CB8AC3E}">
        <p14:creationId xmlns:p14="http://schemas.microsoft.com/office/powerpoint/2010/main" val="122084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6417" y="1566361"/>
            <a:ext cx="3180640" cy="453613"/>
          </a:xfrm>
        </p:spPr>
        <p:txBody>
          <a:bodyPr>
            <a:normAutofit/>
          </a:bodyPr>
          <a:lstStyle/>
          <a:p>
            <a:r>
              <a:rPr lang="en-US" sz="2200" b="1" dirty="0"/>
              <a:t>19CS2109</a:t>
            </a:r>
          </a:p>
        </p:txBody>
      </p:sp>
      <p:sp>
        <p:nvSpPr>
          <p:cNvPr id="3" name="Subtitle 2"/>
          <p:cNvSpPr>
            <a:spLocks noGrp="1"/>
          </p:cNvSpPr>
          <p:nvPr>
            <p:ph type="subTitle" idx="1"/>
          </p:nvPr>
        </p:nvSpPr>
        <p:spPr>
          <a:xfrm>
            <a:off x="2533051" y="1007126"/>
            <a:ext cx="9144000" cy="532080"/>
          </a:xfrm>
        </p:spPr>
        <p:txBody>
          <a:bodyPr>
            <a:normAutofit/>
          </a:bodyPr>
          <a:lstStyle/>
          <a:p>
            <a:pPr>
              <a:lnSpc>
                <a:spcPct val="70000"/>
              </a:lnSpc>
              <a:spcBef>
                <a:spcPct val="0"/>
              </a:spcBef>
            </a:pPr>
            <a:r>
              <a:rPr lang="en-US" sz="4100" dirty="0">
                <a:solidFill>
                  <a:srgbClr val="C00000"/>
                </a:solidFill>
                <a:latin typeface="+mj-lt"/>
                <a:ea typeface="+mj-ea"/>
                <a:cs typeface="Calibri" panose="020F0502020204030204" pitchFamily="34" charset="0"/>
              </a:rPr>
              <a:t>Computer Networks And Security</a:t>
            </a:r>
          </a:p>
        </p:txBody>
      </p:sp>
      <p:sp>
        <p:nvSpPr>
          <p:cNvPr id="4" name="Footer Placeholder 3"/>
          <p:cNvSpPr>
            <a:spLocks noGrp="1"/>
          </p:cNvSpPr>
          <p:nvPr>
            <p:ph type="ftr" sz="quarter" idx="11"/>
          </p:nvPr>
        </p:nvSpPr>
        <p:spPr>
          <a:xfrm>
            <a:off x="573578" y="6356350"/>
            <a:ext cx="10151028" cy="365125"/>
          </a:xfrm>
        </p:spPr>
        <p:txBody>
          <a:bodyPr/>
          <a:lstStyle/>
          <a:p>
            <a:r>
              <a:rPr lang="en-AU" dirty="0"/>
              <a:t>© 2020-21  KL University – The contents of this presentation are an intellectual and copyrighted property of KL University. ALL RIGHTS RESERVED</a:t>
            </a:r>
          </a:p>
        </p:txBody>
      </p:sp>
      <p:sp>
        <p:nvSpPr>
          <p:cNvPr id="5" name="Slide Number Placeholder 4"/>
          <p:cNvSpPr>
            <a:spLocks noGrp="1"/>
          </p:cNvSpPr>
          <p:nvPr>
            <p:ph type="sldNum" sz="quarter" idx="12"/>
          </p:nvPr>
        </p:nvSpPr>
        <p:spPr/>
        <p:txBody>
          <a:bodyPr/>
          <a:lstStyle/>
          <a:p>
            <a:fld id="{68187FF5-4BF9-4B21-B0D2-9B7FF2B27D7F}" type="slidenum">
              <a:rPr lang="en-AU" smtClean="0"/>
              <a:pPr/>
              <a:t>1</a:t>
            </a:fld>
            <a:endParaRPr lang="en-AU"/>
          </a:p>
        </p:txBody>
      </p:sp>
      <p:pic>
        <p:nvPicPr>
          <p:cNvPr id="6" name="Picture 3"/>
          <p:cNvPicPr>
            <a:picLocks noChangeAspect="1"/>
          </p:cNvPicPr>
          <p:nvPr/>
        </p:nvPicPr>
        <p:blipFill>
          <a:blip r:embed="rId2"/>
          <a:srcRect/>
          <a:stretch>
            <a:fillRect/>
          </a:stretch>
        </p:blipFill>
        <p:spPr bwMode="auto">
          <a:xfrm>
            <a:off x="375824" y="428291"/>
            <a:ext cx="2777828" cy="1941422"/>
          </a:xfrm>
          <a:prstGeom prst="rect">
            <a:avLst/>
          </a:prstGeom>
          <a:noFill/>
          <a:ln w="9525">
            <a:noFill/>
            <a:miter lim="800000"/>
            <a:headEnd/>
            <a:tailEnd/>
          </a:ln>
        </p:spPr>
      </p:pic>
      <p:sp>
        <p:nvSpPr>
          <p:cNvPr id="10" name="Title 2"/>
          <p:cNvSpPr txBox="1">
            <a:spLocks/>
          </p:cNvSpPr>
          <p:nvPr/>
        </p:nvSpPr>
        <p:spPr>
          <a:xfrm>
            <a:off x="2661840" y="4102665"/>
            <a:ext cx="7870913" cy="89462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rgbClr val="C00000"/>
                </a:solidFill>
                <a:latin typeface="+mj-lt"/>
                <a:ea typeface="+mj-ea"/>
                <a:cs typeface="+mj-cs"/>
              </a:defRPr>
            </a:lvl1pPr>
          </a:lstStyle>
          <a:p>
            <a:r>
              <a:rPr lang="en-US" altLang="en-US" sz="4000" b="1" dirty="0">
                <a:cs typeface="Calibri" panose="020F0502020204030204" pitchFamily="34" charset="0"/>
              </a:rPr>
              <a:t>ELEMENTARY DATA LINK PROTOCOLS</a:t>
            </a:r>
            <a:endParaRPr lang="en-IN" sz="4000" b="1" dirty="0"/>
          </a:p>
        </p:txBody>
      </p:sp>
    </p:spTree>
    <p:extLst>
      <p:ext uri="{BB962C8B-B14F-4D97-AF65-F5344CB8AC3E}">
        <p14:creationId xmlns:p14="http://schemas.microsoft.com/office/powerpoint/2010/main" val="323746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srcRect/>
          <a:stretch>
            <a:fillRect/>
          </a:stretch>
        </p:blipFill>
        <p:spPr bwMode="auto">
          <a:xfrm>
            <a:off x="297372" y="1982257"/>
            <a:ext cx="5511000" cy="2525746"/>
          </a:xfrm>
          <a:prstGeom prst="rect">
            <a:avLst/>
          </a:prstGeom>
          <a:noFill/>
          <a:ln w="9525">
            <a:noFill/>
            <a:miter lim="800000"/>
            <a:headEnd/>
            <a:tailEnd/>
          </a:ln>
        </p:spPr>
      </p:pic>
      <p:sp>
        <p:nvSpPr>
          <p:cNvPr id="8" name="Rectangle 7"/>
          <p:cNvSpPr/>
          <p:nvPr/>
        </p:nvSpPr>
        <p:spPr>
          <a:xfrm>
            <a:off x="360197" y="5096070"/>
            <a:ext cx="3816109" cy="369332"/>
          </a:xfrm>
          <a:prstGeom prst="rect">
            <a:avLst/>
          </a:prstGeom>
        </p:spPr>
        <p:txBody>
          <a:bodyPr wrap="none">
            <a:spAutoFit/>
          </a:bodyPr>
          <a:lstStyle/>
          <a:p>
            <a:r>
              <a:rPr lang="en-US" i="1" dirty="0">
                <a:latin typeface="Times New Roman" pitchFamily="18" charset="0"/>
              </a:rPr>
              <a:t>Send window for Selective Repeat ARQ</a:t>
            </a:r>
            <a:endParaRPr lang="en-IN" dirty="0"/>
          </a:p>
        </p:txBody>
      </p:sp>
      <p:sp>
        <p:nvSpPr>
          <p:cNvPr id="9" name="Rectangle 8"/>
          <p:cNvSpPr/>
          <p:nvPr/>
        </p:nvSpPr>
        <p:spPr>
          <a:xfrm>
            <a:off x="7750768" y="5096070"/>
            <a:ext cx="4085414" cy="369332"/>
          </a:xfrm>
          <a:prstGeom prst="rect">
            <a:avLst/>
          </a:prstGeom>
        </p:spPr>
        <p:txBody>
          <a:bodyPr wrap="none">
            <a:spAutoFit/>
          </a:bodyPr>
          <a:lstStyle/>
          <a:p>
            <a:r>
              <a:rPr lang="en-US" i="1" dirty="0">
                <a:latin typeface="Times New Roman" pitchFamily="18" charset="0"/>
              </a:rPr>
              <a:t>Receive window for Selective Repeat ARQ</a:t>
            </a:r>
          </a:p>
        </p:txBody>
      </p:sp>
      <p:pic>
        <p:nvPicPr>
          <p:cNvPr id="10" name="Picture 6"/>
          <p:cNvPicPr>
            <a:picLocks noChangeAspect="1" noChangeArrowheads="1"/>
          </p:cNvPicPr>
          <p:nvPr/>
        </p:nvPicPr>
        <p:blipFill>
          <a:blip r:embed="rId3"/>
          <a:srcRect/>
          <a:stretch>
            <a:fillRect/>
          </a:stretch>
        </p:blipFill>
        <p:spPr bwMode="auto">
          <a:xfrm>
            <a:off x="6387922" y="2059961"/>
            <a:ext cx="5558474" cy="2370337"/>
          </a:xfrm>
          <a:prstGeom prst="rect">
            <a:avLst/>
          </a:prstGeom>
          <a:noFill/>
          <a:ln w="9525">
            <a:noFill/>
            <a:miter lim="800000"/>
            <a:headEnd/>
            <a:tailEnd/>
          </a:ln>
        </p:spPr>
      </p:pic>
    </p:spTree>
    <p:extLst>
      <p:ext uri="{BB962C8B-B14F-4D97-AF65-F5344CB8AC3E}">
        <p14:creationId xmlns:p14="http://schemas.microsoft.com/office/powerpoint/2010/main" val="387708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Design of Selective Repeat ARQ</a:t>
            </a:r>
            <a:br>
              <a:rPr lang="en-US" i="1" dirty="0">
                <a:latin typeface="Times New Roman" pitchFamily="18" charset="0"/>
              </a:rPr>
            </a:br>
            <a:endParaRPr lang="en-IN" dirty="0"/>
          </a:p>
        </p:txBody>
      </p:sp>
      <p:pic>
        <p:nvPicPr>
          <p:cNvPr id="6" name="Picture 6"/>
          <p:cNvPicPr>
            <a:picLocks noChangeAspect="1" noChangeArrowheads="1"/>
          </p:cNvPicPr>
          <p:nvPr/>
        </p:nvPicPr>
        <p:blipFill>
          <a:blip r:embed="rId2"/>
          <a:srcRect/>
          <a:stretch>
            <a:fillRect/>
          </a:stretch>
        </p:blipFill>
        <p:spPr bwMode="auto">
          <a:xfrm>
            <a:off x="2883877" y="1217039"/>
            <a:ext cx="6770077" cy="5226050"/>
          </a:xfrm>
          <a:prstGeom prst="rect">
            <a:avLst/>
          </a:prstGeom>
          <a:noFill/>
          <a:ln w="9525">
            <a:noFill/>
            <a:miter lim="800000"/>
            <a:headEnd/>
            <a:tailEnd/>
          </a:ln>
        </p:spPr>
      </p:pic>
    </p:spTree>
    <p:extLst>
      <p:ext uri="{BB962C8B-B14F-4D97-AF65-F5344CB8AC3E}">
        <p14:creationId xmlns:p14="http://schemas.microsoft.com/office/powerpoint/2010/main" val="272607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Selective Repeat ARQ, window size</a:t>
            </a:r>
            <a:br>
              <a:rPr lang="en-US" i="1" dirty="0">
                <a:latin typeface="Times New Roman" pitchFamily="18" charset="0"/>
              </a:rPr>
            </a:br>
            <a:endParaRPr lang="en-IN" dirty="0"/>
          </a:p>
        </p:txBody>
      </p:sp>
      <p:pic>
        <p:nvPicPr>
          <p:cNvPr id="6" name="Picture 6"/>
          <p:cNvPicPr>
            <a:picLocks noChangeAspect="1" noChangeArrowheads="1"/>
          </p:cNvPicPr>
          <p:nvPr/>
        </p:nvPicPr>
        <p:blipFill>
          <a:blip r:embed="rId2"/>
          <a:srcRect/>
          <a:stretch>
            <a:fillRect/>
          </a:stretch>
        </p:blipFill>
        <p:spPr bwMode="auto">
          <a:xfrm>
            <a:off x="1827212" y="1065089"/>
            <a:ext cx="8537575" cy="4635500"/>
          </a:xfrm>
          <a:prstGeom prst="rect">
            <a:avLst/>
          </a:prstGeom>
          <a:noFill/>
          <a:ln w="9525">
            <a:noFill/>
            <a:miter lim="800000"/>
            <a:headEnd/>
            <a:tailEnd/>
          </a:ln>
        </p:spPr>
      </p:pic>
      <p:sp>
        <p:nvSpPr>
          <p:cNvPr id="7" name="Rectangle 6"/>
          <p:cNvSpPr/>
          <p:nvPr/>
        </p:nvSpPr>
        <p:spPr>
          <a:xfrm>
            <a:off x="2414954" y="5967444"/>
            <a:ext cx="7668479" cy="646331"/>
          </a:xfrm>
          <a:prstGeom prst="rect">
            <a:avLst/>
          </a:prstGeom>
        </p:spPr>
        <p:txBody>
          <a:bodyPr wrap="square">
            <a:spAutoFit/>
          </a:bodyPr>
          <a:lstStyle/>
          <a:p>
            <a:pPr algn="ctr"/>
            <a:r>
              <a:rPr lang="en-US" dirty="0"/>
              <a:t>In Selective Repeat ARQ, the size of the sender and receiver window</a:t>
            </a:r>
          </a:p>
          <a:p>
            <a:pPr algn="ctr"/>
            <a:r>
              <a:rPr lang="en-US" dirty="0"/>
              <a:t>must be at most one-half of 2</a:t>
            </a:r>
            <a:r>
              <a:rPr lang="en-US" baseline="30000" dirty="0"/>
              <a:t>m</a:t>
            </a:r>
            <a:r>
              <a:rPr lang="en-US" dirty="0"/>
              <a:t>.</a:t>
            </a:r>
          </a:p>
        </p:txBody>
      </p:sp>
    </p:spTree>
    <p:extLst>
      <p:ext uri="{BB962C8B-B14F-4D97-AF65-F5344CB8AC3E}">
        <p14:creationId xmlns:p14="http://schemas.microsoft.com/office/powerpoint/2010/main" val="325789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Delivery of data in Selective Repeat ARQ</a:t>
            </a:r>
            <a:br>
              <a:rPr lang="en-US" i="1" dirty="0">
                <a:latin typeface="Times New Roman" pitchFamily="18" charset="0"/>
              </a:rPr>
            </a:br>
            <a:endParaRPr lang="en-IN" dirty="0"/>
          </a:p>
        </p:txBody>
      </p:sp>
      <p:pic>
        <p:nvPicPr>
          <p:cNvPr id="6" name="Picture 7"/>
          <p:cNvPicPr>
            <a:picLocks noChangeAspect="1" noChangeArrowheads="1"/>
          </p:cNvPicPr>
          <p:nvPr/>
        </p:nvPicPr>
        <p:blipFill>
          <a:blip r:embed="rId2"/>
          <a:srcRect/>
          <a:stretch>
            <a:fillRect/>
          </a:stretch>
        </p:blipFill>
        <p:spPr bwMode="auto">
          <a:xfrm>
            <a:off x="1912082" y="2434249"/>
            <a:ext cx="7870825" cy="1844675"/>
          </a:xfrm>
          <a:prstGeom prst="rect">
            <a:avLst/>
          </a:prstGeom>
          <a:noFill/>
          <a:ln w="9525">
            <a:noFill/>
            <a:miter lim="800000"/>
            <a:headEnd/>
            <a:tailEnd/>
          </a:ln>
        </p:spPr>
      </p:pic>
    </p:spTree>
    <p:extLst>
      <p:ext uri="{BB962C8B-B14F-4D97-AF65-F5344CB8AC3E}">
        <p14:creationId xmlns:p14="http://schemas.microsoft.com/office/powerpoint/2010/main" val="18181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noChangeArrowheads="1"/>
          </p:cNvPicPr>
          <p:nvPr/>
        </p:nvPicPr>
        <p:blipFill>
          <a:blip r:embed="rId2"/>
          <a:srcRect/>
          <a:stretch>
            <a:fillRect/>
          </a:stretch>
        </p:blipFill>
        <p:spPr bwMode="auto">
          <a:xfrm>
            <a:off x="888643" y="307359"/>
            <a:ext cx="10004408" cy="5668106"/>
          </a:xfrm>
          <a:prstGeom prst="rect">
            <a:avLst/>
          </a:prstGeom>
          <a:noFill/>
          <a:ln w="9525">
            <a:noFill/>
            <a:miter lim="800000"/>
            <a:headEnd/>
            <a:tailEnd/>
          </a:ln>
        </p:spPr>
      </p:pic>
      <p:sp>
        <p:nvSpPr>
          <p:cNvPr id="7" name="Rectangle 6"/>
          <p:cNvSpPr/>
          <p:nvPr/>
        </p:nvSpPr>
        <p:spPr>
          <a:xfrm>
            <a:off x="5018190" y="6175101"/>
            <a:ext cx="1499128" cy="369332"/>
          </a:xfrm>
          <a:prstGeom prst="rect">
            <a:avLst/>
          </a:prstGeom>
        </p:spPr>
        <p:txBody>
          <a:bodyPr wrap="none">
            <a:spAutoFit/>
          </a:bodyPr>
          <a:lstStyle/>
          <a:p>
            <a:r>
              <a:rPr lang="en-US" i="1" dirty="0">
                <a:latin typeface="Times New Roman" pitchFamily="18" charset="0"/>
              </a:rPr>
              <a:t>Flow diagram</a:t>
            </a:r>
            <a:endParaRPr lang="en-IN" dirty="0"/>
          </a:p>
        </p:txBody>
      </p:sp>
    </p:spTree>
    <p:extLst>
      <p:ext uri="{BB962C8B-B14F-4D97-AF65-F5344CB8AC3E}">
        <p14:creationId xmlns:p14="http://schemas.microsoft.com/office/powerpoint/2010/main" val="304460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6685" y="1062859"/>
            <a:ext cx="10340662" cy="4946679"/>
          </a:xfrm>
        </p:spPr>
        <p:txBody>
          <a:bodyPr>
            <a:normAutofit fontScale="40000" lnSpcReduction="20000"/>
          </a:bodyPr>
          <a:lstStyle/>
          <a:p>
            <a:pPr algn="just"/>
            <a:r>
              <a:rPr lang="en-US" sz="4500" i="1" dirty="0">
                <a:latin typeface="Times New Roman" pitchFamily="18" charset="0"/>
              </a:rPr>
              <a:t>This example  frame 1 is lost. We show how Selective Repeat behaves in this case. Figure  shows the situation. One main difference is the number of timers. Here, each frame sent or resent needs a timer, which means that the timers need to be numbered (0, 1, 2, and 3). The timer for frame 0 starts at the first request, but stops when the ACK for this frame arrives. The timer for frame 1 starts at the second request, restarts when a NAK arrives, and finally stops when the last ACK arrives. The other two timers start when the corresponding frames are sent and stop at the last arrival event.</a:t>
            </a:r>
          </a:p>
          <a:p>
            <a:pPr algn="just"/>
            <a:r>
              <a:rPr lang="en-US" sz="4500" i="1" dirty="0">
                <a:latin typeface="Times New Roman" pitchFamily="18" charset="0"/>
              </a:rPr>
              <a:t>At the receiver site we need to distinguish between the acceptance of a frame and its delivery to the network layer. At the second arrival, frame 2 arrives and is stored and marked, but it cannot be delivered because frame 1 is missing. At the next arrival, frame 3 arrives and is marked and stored, but still none of the frames can be delivered. Only at the last arrival, when finally a copy of frame 1 arrives, can frames 1, 2, and 3 be delivered to the network layer. There are two conditions for the delivery of frames to the network layer: First, a set of consecutive frames must have arrived. Second, the set starts from the beginning of the window. </a:t>
            </a:r>
          </a:p>
          <a:p>
            <a:pPr algn="just"/>
            <a:r>
              <a:rPr lang="en-US" sz="4500" i="1" dirty="0">
                <a:latin typeface="Times New Roman" pitchFamily="18" charset="0"/>
              </a:rPr>
              <a:t>Another important point is that a NAK is sent after the second arrival, but not after the third, although both situations look the same. The reason is that the protocol does not want to crowd the network with unnecessary NAKs and unnecessary resent frames. The second NAK would still be NAK1 to inform the sender to resend frame 1 again; this has already been done. The first NAK sent is remembered (using the </a:t>
            </a:r>
            <a:r>
              <a:rPr lang="en-US" sz="4500" i="1" dirty="0" err="1">
                <a:latin typeface="Times New Roman" pitchFamily="18" charset="0"/>
              </a:rPr>
              <a:t>nakSent</a:t>
            </a:r>
            <a:r>
              <a:rPr lang="en-US" sz="4500" i="1" dirty="0">
                <a:latin typeface="Times New Roman" pitchFamily="18" charset="0"/>
              </a:rPr>
              <a:t> variable) and is not sent again until the frame slides. A NAK is sent once for each window position and defines the first slot in the window.</a:t>
            </a:r>
          </a:p>
          <a:p>
            <a:pPr algn="just"/>
            <a:r>
              <a:rPr lang="en-US" sz="4500" i="1" dirty="0">
                <a:latin typeface="Times New Roman" pitchFamily="18" charset="0"/>
              </a:rPr>
              <a:t>The next point is about the ACKs. Notice that only two ACKs are sent here. The first one acknowledges only the first frame; the second one acknowledges three frames. In Selective Repeat, ACKs are sent when data are delivered to the network layer. If the data belonging to n frames are delivered in one shot, only one ACK is sent for all of them.</a:t>
            </a:r>
          </a:p>
          <a:p>
            <a:endParaRPr lang="en-US" sz="4400" i="1" dirty="0">
              <a:latin typeface="Times New Roman" pitchFamily="18" charset="0"/>
            </a:endParaRPr>
          </a:p>
          <a:p>
            <a:endParaRPr lang="en-IN" dirty="0"/>
          </a:p>
        </p:txBody>
      </p:sp>
    </p:spTree>
    <p:extLst>
      <p:ext uri="{BB962C8B-B14F-4D97-AF65-F5344CB8AC3E}">
        <p14:creationId xmlns:p14="http://schemas.microsoft.com/office/powerpoint/2010/main" val="97712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052"/>
            <a:ext cx="10515600" cy="894622"/>
          </a:xfrm>
        </p:spPr>
        <p:txBody>
          <a:bodyPr/>
          <a:lstStyle/>
          <a:p>
            <a:r>
              <a:rPr lang="en-GB" dirty="0"/>
              <a:t>Sliding Window Protocols</a:t>
            </a:r>
            <a:endParaRPr lang="en-IN" dirty="0"/>
          </a:p>
        </p:txBody>
      </p:sp>
      <p:sp>
        <p:nvSpPr>
          <p:cNvPr id="3" name="Content Placeholder 2"/>
          <p:cNvSpPr>
            <a:spLocks noGrp="1"/>
          </p:cNvSpPr>
          <p:nvPr>
            <p:ph sz="half" idx="1"/>
          </p:nvPr>
        </p:nvSpPr>
        <p:spPr>
          <a:xfrm>
            <a:off x="345830" y="1082674"/>
            <a:ext cx="10515600" cy="1065825"/>
          </a:xfrm>
        </p:spPr>
        <p:txBody>
          <a:bodyPr/>
          <a:lstStyle/>
          <a:p>
            <a:r>
              <a:rPr lang="en-US" dirty="0"/>
              <a:t>In the Go-Back-N Protocol, the sequence numbers are modulo 2m, where m is the size of the sequence number field in bits.</a:t>
            </a:r>
          </a:p>
          <a:p>
            <a:endParaRPr lang="en-US" dirty="0"/>
          </a:p>
          <a:p>
            <a:endParaRPr lang="en-IN" dirty="0"/>
          </a:p>
        </p:txBody>
      </p:sp>
      <p:pic>
        <p:nvPicPr>
          <p:cNvPr id="6" name="Picture 6"/>
          <p:cNvPicPr>
            <a:picLocks noChangeAspect="1" noChangeArrowheads="1"/>
          </p:cNvPicPr>
          <p:nvPr/>
        </p:nvPicPr>
        <p:blipFill>
          <a:blip r:embed="rId2"/>
          <a:srcRect/>
          <a:stretch>
            <a:fillRect/>
          </a:stretch>
        </p:blipFill>
        <p:spPr bwMode="auto">
          <a:xfrm>
            <a:off x="388447" y="1987664"/>
            <a:ext cx="8537575" cy="3978747"/>
          </a:xfrm>
          <a:prstGeom prst="rect">
            <a:avLst/>
          </a:prstGeom>
          <a:noFill/>
          <a:ln w="9525">
            <a:noFill/>
            <a:miter lim="800000"/>
            <a:headEnd/>
            <a:tailEnd/>
          </a:ln>
        </p:spPr>
      </p:pic>
      <p:sp>
        <p:nvSpPr>
          <p:cNvPr id="7" name="Rectangle 6"/>
          <p:cNvSpPr/>
          <p:nvPr/>
        </p:nvSpPr>
        <p:spPr>
          <a:xfrm>
            <a:off x="388447" y="6208061"/>
            <a:ext cx="3348032" cy="369332"/>
          </a:xfrm>
          <a:prstGeom prst="rect">
            <a:avLst/>
          </a:prstGeom>
        </p:spPr>
        <p:txBody>
          <a:bodyPr wrap="none">
            <a:spAutoFit/>
          </a:bodyPr>
          <a:lstStyle/>
          <a:p>
            <a:r>
              <a:rPr lang="en-US" i="1" dirty="0">
                <a:latin typeface="Times New Roman" pitchFamily="18" charset="0"/>
              </a:rPr>
              <a:t>Send window for Go-Back-N ARQ</a:t>
            </a:r>
            <a:endParaRPr lang="en-IN" dirty="0"/>
          </a:p>
        </p:txBody>
      </p:sp>
      <p:sp>
        <p:nvSpPr>
          <p:cNvPr id="8" name="Rectangle 7"/>
          <p:cNvSpPr/>
          <p:nvPr/>
        </p:nvSpPr>
        <p:spPr>
          <a:xfrm>
            <a:off x="9196755" y="2422767"/>
            <a:ext cx="2848707" cy="3108543"/>
          </a:xfrm>
          <a:prstGeom prst="rect">
            <a:avLst/>
          </a:prstGeom>
        </p:spPr>
        <p:txBody>
          <a:bodyPr wrap="square">
            <a:spAutoFit/>
          </a:bodyPr>
          <a:lstStyle/>
          <a:p>
            <a:r>
              <a:rPr lang="en-US" sz="2800" dirty="0"/>
              <a:t>The send window is an abstract concept defining an imaginary box of size 2</a:t>
            </a:r>
            <a:r>
              <a:rPr lang="en-US" sz="2800" i="1" baseline="30000" dirty="0"/>
              <a:t>m</a:t>
            </a:r>
            <a:r>
              <a:rPr lang="en-US" sz="2800" dirty="0"/>
              <a:t> − 1 with three variables: </a:t>
            </a:r>
            <a:r>
              <a:rPr lang="en-US" sz="2800" dirty="0" err="1"/>
              <a:t>Sf</a:t>
            </a:r>
            <a:r>
              <a:rPr lang="en-US" sz="2800" dirty="0"/>
              <a:t>, </a:t>
            </a:r>
            <a:r>
              <a:rPr lang="en-US" sz="2800" dirty="0" err="1"/>
              <a:t>Sn</a:t>
            </a:r>
            <a:r>
              <a:rPr lang="en-US" sz="2800" dirty="0"/>
              <a:t>, and </a:t>
            </a:r>
            <a:r>
              <a:rPr lang="en-US" sz="2800" dirty="0" err="1"/>
              <a:t>S</a:t>
            </a:r>
            <a:r>
              <a:rPr lang="en-US" sz="2800" baseline="-16000" dirty="0" err="1"/>
              <a:t>size</a:t>
            </a:r>
            <a:r>
              <a:rPr lang="en-US" sz="2800" dirty="0"/>
              <a:t>.</a:t>
            </a:r>
          </a:p>
        </p:txBody>
      </p:sp>
      <p:sp>
        <p:nvSpPr>
          <p:cNvPr id="9" name="Rectangle 8"/>
          <p:cNvSpPr/>
          <p:nvPr/>
        </p:nvSpPr>
        <p:spPr>
          <a:xfrm>
            <a:off x="3921369" y="5974758"/>
            <a:ext cx="7614139" cy="646331"/>
          </a:xfrm>
          <a:prstGeom prst="rect">
            <a:avLst/>
          </a:prstGeom>
        </p:spPr>
        <p:txBody>
          <a:bodyPr wrap="square">
            <a:spAutoFit/>
          </a:bodyPr>
          <a:lstStyle/>
          <a:p>
            <a:pPr algn="ctr"/>
            <a:r>
              <a:rPr lang="en-US" dirty="0"/>
              <a:t>The send window can slide one</a:t>
            </a:r>
            <a:br>
              <a:rPr lang="en-US" dirty="0"/>
            </a:br>
            <a:r>
              <a:rPr lang="en-US" dirty="0"/>
              <a:t>or more slots when a valid acknowledgment arrives.</a:t>
            </a:r>
          </a:p>
        </p:txBody>
      </p:sp>
    </p:spTree>
    <p:extLst>
      <p:ext uri="{BB962C8B-B14F-4D97-AF65-F5344CB8AC3E}">
        <p14:creationId xmlns:p14="http://schemas.microsoft.com/office/powerpoint/2010/main" val="299220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srcRect/>
          <a:stretch>
            <a:fillRect/>
          </a:stretch>
        </p:blipFill>
        <p:spPr bwMode="auto">
          <a:xfrm>
            <a:off x="328709" y="861646"/>
            <a:ext cx="9149399" cy="3797413"/>
          </a:xfrm>
          <a:prstGeom prst="rect">
            <a:avLst/>
          </a:prstGeom>
          <a:noFill/>
          <a:ln w="9525">
            <a:noFill/>
            <a:miter lim="800000"/>
            <a:headEnd/>
            <a:tailEnd/>
          </a:ln>
        </p:spPr>
      </p:pic>
      <p:sp>
        <p:nvSpPr>
          <p:cNvPr id="8" name="Rectangle 7"/>
          <p:cNvSpPr/>
          <p:nvPr/>
        </p:nvSpPr>
        <p:spPr>
          <a:xfrm>
            <a:off x="328709" y="4986303"/>
            <a:ext cx="3617337" cy="369332"/>
          </a:xfrm>
          <a:prstGeom prst="rect">
            <a:avLst/>
          </a:prstGeom>
        </p:spPr>
        <p:txBody>
          <a:bodyPr wrap="none">
            <a:spAutoFit/>
          </a:bodyPr>
          <a:lstStyle/>
          <a:p>
            <a:r>
              <a:rPr lang="en-US" i="1" dirty="0">
                <a:latin typeface="Times New Roman" pitchFamily="18" charset="0"/>
              </a:rPr>
              <a:t>Receive window for Go-Back-N ARQ</a:t>
            </a:r>
          </a:p>
        </p:txBody>
      </p:sp>
      <p:sp>
        <p:nvSpPr>
          <p:cNvPr id="9" name="Rectangle 8"/>
          <p:cNvSpPr/>
          <p:nvPr/>
        </p:nvSpPr>
        <p:spPr>
          <a:xfrm>
            <a:off x="4225097" y="4960991"/>
            <a:ext cx="7005611" cy="1200329"/>
          </a:xfrm>
          <a:prstGeom prst="rect">
            <a:avLst/>
          </a:prstGeom>
        </p:spPr>
        <p:txBody>
          <a:bodyPr wrap="square">
            <a:spAutoFit/>
          </a:bodyPr>
          <a:lstStyle/>
          <a:p>
            <a:pPr algn="ctr"/>
            <a:r>
              <a:rPr lang="en-US" dirty="0"/>
              <a:t>The receive window is an abstract concept defining an imaginary box </a:t>
            </a:r>
          </a:p>
          <a:p>
            <a:pPr algn="ctr"/>
            <a:r>
              <a:rPr lang="en-US" dirty="0"/>
              <a:t>of size 1 with one single variable  </a:t>
            </a:r>
            <a:r>
              <a:rPr lang="en-US" dirty="0" err="1"/>
              <a:t>R</a:t>
            </a:r>
            <a:r>
              <a:rPr lang="en-US" baseline="-16000" dirty="0" err="1"/>
              <a:t>n</a:t>
            </a:r>
            <a:r>
              <a:rPr lang="en-US" dirty="0"/>
              <a:t>. </a:t>
            </a:r>
            <a:br>
              <a:rPr lang="en-US" dirty="0"/>
            </a:br>
            <a:r>
              <a:rPr lang="en-US" dirty="0"/>
              <a:t>The window slides</a:t>
            </a:r>
          </a:p>
          <a:p>
            <a:pPr algn="ctr"/>
            <a:r>
              <a:rPr lang="en-US" dirty="0"/>
              <a:t>when a correct frame has arrived; sliding occurs one slot at a time.</a:t>
            </a:r>
          </a:p>
        </p:txBody>
      </p:sp>
    </p:spTree>
    <p:extLst>
      <p:ext uri="{BB962C8B-B14F-4D97-AF65-F5344CB8AC3E}">
        <p14:creationId xmlns:p14="http://schemas.microsoft.com/office/powerpoint/2010/main" val="412819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Design of Go-Back-N ARQ</a:t>
            </a:r>
            <a:br>
              <a:rPr lang="en-US" i="1" dirty="0">
                <a:latin typeface="Times New Roman" pitchFamily="18" charset="0"/>
              </a:rPr>
            </a:br>
            <a:endParaRPr lang="en-IN" dirty="0"/>
          </a:p>
        </p:txBody>
      </p:sp>
      <p:pic>
        <p:nvPicPr>
          <p:cNvPr id="6" name="Picture 6"/>
          <p:cNvPicPr>
            <a:picLocks noChangeAspect="1" noChangeArrowheads="1"/>
          </p:cNvPicPr>
          <p:nvPr/>
        </p:nvPicPr>
        <p:blipFill>
          <a:blip r:embed="rId2"/>
          <a:srcRect/>
          <a:stretch>
            <a:fillRect/>
          </a:stretch>
        </p:blipFill>
        <p:spPr bwMode="auto">
          <a:xfrm>
            <a:off x="2420815" y="1037492"/>
            <a:ext cx="7350369" cy="5416062"/>
          </a:xfrm>
          <a:prstGeom prst="rect">
            <a:avLst/>
          </a:prstGeom>
          <a:noFill/>
          <a:ln w="9525">
            <a:noFill/>
            <a:miter lim="800000"/>
            <a:headEnd/>
            <a:tailEnd/>
          </a:ln>
        </p:spPr>
      </p:pic>
    </p:spTree>
    <p:extLst>
      <p:ext uri="{BB962C8B-B14F-4D97-AF65-F5344CB8AC3E}">
        <p14:creationId xmlns:p14="http://schemas.microsoft.com/office/powerpoint/2010/main" val="394259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1821"/>
            <a:ext cx="10515600" cy="708764"/>
          </a:xfrm>
        </p:spPr>
        <p:txBody>
          <a:bodyPr>
            <a:normAutofit/>
          </a:bodyPr>
          <a:lstStyle/>
          <a:p>
            <a:r>
              <a:rPr lang="en-US" i="1" dirty="0">
                <a:latin typeface="Times New Roman" pitchFamily="18" charset="0"/>
              </a:rPr>
              <a:t>Window size for Go-Back-N ARQ</a:t>
            </a:r>
            <a:endParaRPr lang="en-IN" dirty="0"/>
          </a:p>
        </p:txBody>
      </p:sp>
      <p:pic>
        <p:nvPicPr>
          <p:cNvPr id="6" name="Picture 6"/>
          <p:cNvPicPr>
            <a:picLocks noChangeAspect="1" noChangeArrowheads="1"/>
          </p:cNvPicPr>
          <p:nvPr/>
        </p:nvPicPr>
        <p:blipFill>
          <a:blip r:embed="rId2"/>
          <a:srcRect/>
          <a:stretch>
            <a:fillRect/>
          </a:stretch>
        </p:blipFill>
        <p:spPr bwMode="auto">
          <a:xfrm>
            <a:off x="1186961" y="1160586"/>
            <a:ext cx="9818077" cy="4185138"/>
          </a:xfrm>
          <a:prstGeom prst="rect">
            <a:avLst/>
          </a:prstGeom>
          <a:noFill/>
          <a:ln w="9525">
            <a:noFill/>
            <a:miter lim="800000"/>
            <a:headEnd/>
            <a:tailEnd/>
          </a:ln>
        </p:spPr>
      </p:pic>
      <p:sp>
        <p:nvSpPr>
          <p:cNvPr id="7" name="Rectangle 6"/>
          <p:cNvSpPr/>
          <p:nvPr/>
        </p:nvSpPr>
        <p:spPr>
          <a:xfrm>
            <a:off x="1186960" y="5659281"/>
            <a:ext cx="9398977" cy="923330"/>
          </a:xfrm>
          <a:prstGeom prst="rect">
            <a:avLst/>
          </a:prstGeom>
        </p:spPr>
        <p:txBody>
          <a:bodyPr wrap="square">
            <a:spAutoFit/>
          </a:bodyPr>
          <a:lstStyle/>
          <a:p>
            <a:pPr algn="ctr"/>
            <a:r>
              <a:rPr lang="en-US" dirty="0"/>
              <a:t>In Go-Back-N ARQ, the size of the send window must be less than 2</a:t>
            </a:r>
            <a:r>
              <a:rPr lang="en-US" i="1" baseline="30000" dirty="0"/>
              <a:t>m</a:t>
            </a:r>
            <a:r>
              <a:rPr lang="en-US" dirty="0"/>
              <a:t>;</a:t>
            </a:r>
          </a:p>
          <a:p>
            <a:pPr algn="ctr"/>
            <a:r>
              <a:rPr lang="en-US" dirty="0"/>
              <a:t>the size of the receiver window </a:t>
            </a:r>
            <a:br>
              <a:rPr lang="en-US" dirty="0"/>
            </a:br>
            <a:r>
              <a:rPr lang="en-US" dirty="0"/>
              <a:t>is always 1.</a:t>
            </a:r>
          </a:p>
        </p:txBody>
      </p:sp>
    </p:spTree>
    <p:extLst>
      <p:ext uri="{BB962C8B-B14F-4D97-AF65-F5344CB8AC3E}">
        <p14:creationId xmlns:p14="http://schemas.microsoft.com/office/powerpoint/2010/main" val="323638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srcRect/>
          <a:stretch>
            <a:fillRect/>
          </a:stretch>
        </p:blipFill>
        <p:spPr bwMode="auto">
          <a:xfrm>
            <a:off x="141667" y="309093"/>
            <a:ext cx="5481942" cy="5564168"/>
          </a:xfrm>
          <a:prstGeom prst="rect">
            <a:avLst/>
          </a:prstGeom>
          <a:noFill/>
          <a:ln w="9525">
            <a:noFill/>
            <a:miter lim="800000"/>
            <a:headEnd/>
            <a:tailEnd/>
          </a:ln>
        </p:spPr>
      </p:pic>
      <p:pic>
        <p:nvPicPr>
          <p:cNvPr id="7" name="Picture 4"/>
          <p:cNvPicPr>
            <a:picLocks noChangeAspect="1" noChangeArrowheads="1"/>
          </p:cNvPicPr>
          <p:nvPr/>
        </p:nvPicPr>
        <p:blipFill>
          <a:blip r:embed="rId3"/>
          <a:srcRect/>
          <a:stretch>
            <a:fillRect/>
          </a:stretch>
        </p:blipFill>
        <p:spPr bwMode="auto">
          <a:xfrm>
            <a:off x="5623609" y="449873"/>
            <a:ext cx="5947316" cy="5423388"/>
          </a:xfrm>
          <a:prstGeom prst="rect">
            <a:avLst/>
          </a:prstGeom>
          <a:noFill/>
          <a:ln w="9525">
            <a:noFill/>
            <a:miter lim="800000"/>
            <a:headEnd/>
            <a:tailEnd/>
          </a:ln>
        </p:spPr>
      </p:pic>
      <p:sp>
        <p:nvSpPr>
          <p:cNvPr id="8" name="Rectangle 7"/>
          <p:cNvSpPr/>
          <p:nvPr/>
        </p:nvSpPr>
        <p:spPr>
          <a:xfrm>
            <a:off x="4317628" y="6022703"/>
            <a:ext cx="2935419" cy="369332"/>
          </a:xfrm>
          <a:prstGeom prst="rect">
            <a:avLst/>
          </a:prstGeom>
        </p:spPr>
        <p:txBody>
          <a:bodyPr wrap="none">
            <a:spAutoFit/>
          </a:bodyPr>
          <a:lstStyle/>
          <a:p>
            <a:r>
              <a:rPr lang="en-US" i="1" dirty="0">
                <a:latin typeface="Times New Roman" pitchFamily="18" charset="0"/>
              </a:rPr>
              <a:t>Go-Back-N sender algorithm </a:t>
            </a:r>
            <a:endParaRPr lang="en-IN" dirty="0"/>
          </a:p>
        </p:txBody>
      </p:sp>
    </p:spTree>
    <p:extLst>
      <p:ext uri="{BB962C8B-B14F-4D97-AF65-F5344CB8AC3E}">
        <p14:creationId xmlns:p14="http://schemas.microsoft.com/office/powerpoint/2010/main" val="147026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srcRect/>
          <a:stretch>
            <a:fillRect/>
          </a:stretch>
        </p:blipFill>
        <p:spPr bwMode="auto">
          <a:xfrm>
            <a:off x="334109" y="158263"/>
            <a:ext cx="5873260" cy="5662246"/>
          </a:xfrm>
          <a:prstGeom prst="rect">
            <a:avLst/>
          </a:prstGeom>
          <a:noFill/>
          <a:ln w="9525">
            <a:noFill/>
            <a:miter lim="800000"/>
            <a:headEnd/>
            <a:tailEnd/>
          </a:ln>
        </p:spPr>
      </p:pic>
      <p:sp>
        <p:nvSpPr>
          <p:cNvPr id="7" name="Rectangle 6"/>
          <p:cNvSpPr/>
          <p:nvPr/>
        </p:nvSpPr>
        <p:spPr>
          <a:xfrm>
            <a:off x="1425677" y="5952474"/>
            <a:ext cx="3010183" cy="369332"/>
          </a:xfrm>
          <a:prstGeom prst="rect">
            <a:avLst/>
          </a:prstGeom>
        </p:spPr>
        <p:txBody>
          <a:bodyPr wrap="none">
            <a:spAutoFit/>
          </a:bodyPr>
          <a:lstStyle/>
          <a:p>
            <a:r>
              <a:rPr lang="en-US" i="1" dirty="0">
                <a:latin typeface="Times New Roman" pitchFamily="18" charset="0"/>
              </a:rPr>
              <a:t>Go-Back-N receiver algorithm</a:t>
            </a:r>
            <a:endParaRPr lang="en-IN" dirty="0"/>
          </a:p>
        </p:txBody>
      </p:sp>
      <p:sp>
        <p:nvSpPr>
          <p:cNvPr id="8" name="Rectangle 7"/>
          <p:cNvSpPr/>
          <p:nvPr/>
        </p:nvSpPr>
        <p:spPr>
          <a:xfrm>
            <a:off x="7192107" y="2989386"/>
            <a:ext cx="4349262" cy="923330"/>
          </a:xfrm>
          <a:prstGeom prst="rect">
            <a:avLst/>
          </a:prstGeom>
        </p:spPr>
        <p:txBody>
          <a:bodyPr wrap="square">
            <a:spAutoFit/>
          </a:bodyPr>
          <a:lstStyle/>
          <a:p>
            <a:pPr algn="ctr"/>
            <a:r>
              <a:rPr lang="en-US" dirty="0"/>
              <a:t>Stop-and-Wait ARQ is a special case of Go-Back-N ARQ in which the size of the send window is 1.</a:t>
            </a:r>
          </a:p>
        </p:txBody>
      </p:sp>
    </p:spTree>
    <p:extLst>
      <p:ext uri="{BB962C8B-B14F-4D97-AF65-F5344CB8AC3E}">
        <p14:creationId xmlns:p14="http://schemas.microsoft.com/office/powerpoint/2010/main" val="66648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786544"/>
            <a:ext cx="5627076" cy="5508748"/>
          </a:xfrm>
        </p:spPr>
        <p:txBody>
          <a:bodyPr>
            <a:normAutofit fontScale="92500" lnSpcReduction="20000"/>
          </a:bodyPr>
          <a:lstStyle/>
          <a:p>
            <a:pPr algn="just"/>
            <a:r>
              <a:rPr lang="en-US" sz="2600" i="1" dirty="0">
                <a:latin typeface="Times New Roman" pitchFamily="18" charset="0"/>
              </a:rPr>
              <a:t>Figure shows an example of Go-Back-N. This is an example of a case where the forward channel is reliable, but the reverse is not. No data frames are lost, but some ACKs are delayed and one is lost. </a:t>
            </a:r>
          </a:p>
          <a:p>
            <a:pPr algn="just"/>
            <a:r>
              <a:rPr lang="en-US" sz="2600" i="1" dirty="0">
                <a:latin typeface="Times New Roman" pitchFamily="18" charset="0"/>
              </a:rPr>
              <a:t>The example also shows how cumulative acknowledgments can help if acknowledgments are delayed or lost. After initialization, there are seven sender events. Request events are triggered by data from the network layer; arrival events are triggered by acknowledgments from the physical layer. </a:t>
            </a:r>
          </a:p>
          <a:p>
            <a:pPr algn="just"/>
            <a:r>
              <a:rPr lang="en-US" sz="2600" i="1" dirty="0">
                <a:latin typeface="Times New Roman" pitchFamily="18" charset="0"/>
              </a:rPr>
              <a:t>There is no time-out event here because all outstanding frames are acknowledged before the timer expires. Note that although ACK 2 is lost, ACK 3 serves as both ACK 2 and ACK 3.</a:t>
            </a:r>
          </a:p>
          <a:p>
            <a:endParaRPr lang="en-IN" dirty="0"/>
          </a:p>
        </p:txBody>
      </p:sp>
      <p:pic>
        <p:nvPicPr>
          <p:cNvPr id="6" name="Picture 6"/>
          <p:cNvPicPr>
            <a:picLocks noChangeAspect="1" noChangeArrowheads="1"/>
          </p:cNvPicPr>
          <p:nvPr/>
        </p:nvPicPr>
        <p:blipFill>
          <a:blip r:embed="rId2"/>
          <a:srcRect/>
          <a:stretch>
            <a:fillRect/>
          </a:stretch>
        </p:blipFill>
        <p:spPr bwMode="auto">
          <a:xfrm>
            <a:off x="5743977" y="545124"/>
            <a:ext cx="6254006" cy="5310554"/>
          </a:xfrm>
          <a:prstGeom prst="rect">
            <a:avLst/>
          </a:prstGeom>
          <a:noFill/>
          <a:ln w="9525">
            <a:noFill/>
            <a:miter lim="800000"/>
            <a:headEnd/>
            <a:tailEnd/>
          </a:ln>
        </p:spPr>
      </p:pic>
      <p:sp>
        <p:nvSpPr>
          <p:cNvPr id="7" name="Rectangle 6"/>
          <p:cNvSpPr/>
          <p:nvPr/>
        </p:nvSpPr>
        <p:spPr>
          <a:xfrm>
            <a:off x="6096000" y="6110626"/>
            <a:ext cx="1499128" cy="369332"/>
          </a:xfrm>
          <a:prstGeom prst="rect">
            <a:avLst/>
          </a:prstGeom>
        </p:spPr>
        <p:txBody>
          <a:bodyPr wrap="none">
            <a:spAutoFit/>
          </a:bodyPr>
          <a:lstStyle/>
          <a:p>
            <a:r>
              <a:rPr lang="en-US" i="1" dirty="0">
                <a:latin typeface="Times New Roman" pitchFamily="18" charset="0"/>
              </a:rPr>
              <a:t>Flow diagram</a:t>
            </a:r>
            <a:endParaRPr lang="en-IN" dirty="0"/>
          </a:p>
        </p:txBody>
      </p:sp>
    </p:spTree>
    <p:extLst>
      <p:ext uri="{BB962C8B-B14F-4D97-AF65-F5344CB8AC3E}">
        <p14:creationId xmlns:p14="http://schemas.microsoft.com/office/powerpoint/2010/main" val="149246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8651" y="374479"/>
            <a:ext cx="5181600" cy="5790101"/>
          </a:xfrm>
        </p:spPr>
        <p:txBody>
          <a:bodyPr>
            <a:normAutofit fontScale="70000" lnSpcReduction="20000"/>
          </a:bodyPr>
          <a:lstStyle/>
          <a:p>
            <a:r>
              <a:rPr lang="en-US" i="1" dirty="0">
                <a:latin typeface="Times New Roman" pitchFamily="18" charset="0"/>
              </a:rPr>
              <a:t>Figure  shows what happens when a frame is lost. Frames 0, 1, 2, and 3 are sent. However, frame 1 is lost. The receiver receives frames 2 and 3, but they are discarded because they are received out of order. The sender receives no acknowledgment about frames 1, 2, or 3. Its timer finally expires. The sender sends all outstanding frames (1, 2, and 3) because it does not know what is wrong. Note that the resending of frames 1, 2, and 3 is the response to one single event. When the sender is responding to this event, it cannot accept the triggering of other events. This means that when ACK 2 arrives, the sender is still busy with sending frame 3. </a:t>
            </a:r>
          </a:p>
          <a:p>
            <a:r>
              <a:rPr lang="en-US" i="1" dirty="0">
                <a:latin typeface="Times New Roman" pitchFamily="18" charset="0"/>
              </a:rPr>
              <a:t>The physical layer must wait until this event is completed and the data link layer goes back to its sleeping state. We have shown a vertical line to indicate the delay. It is the same story with ACK 3; but when ACK 3 arrives, the sender is busy responding to ACK 2. It happens again when ACK 4 arrives. Note that before the second timer expires, all outstanding frames have been sent and the timer is stopped.</a:t>
            </a:r>
          </a:p>
          <a:p>
            <a:endParaRPr lang="en-US" i="1" dirty="0">
              <a:latin typeface="Times New Roman" pitchFamily="18" charset="0"/>
            </a:endParaRPr>
          </a:p>
          <a:p>
            <a:endParaRPr lang="en-IN" dirty="0"/>
          </a:p>
        </p:txBody>
      </p:sp>
      <p:pic>
        <p:nvPicPr>
          <p:cNvPr id="6" name="Picture 6"/>
          <p:cNvPicPr>
            <a:picLocks noChangeAspect="1" noChangeArrowheads="1"/>
          </p:cNvPicPr>
          <p:nvPr/>
        </p:nvPicPr>
        <p:blipFill>
          <a:blip r:embed="rId2"/>
          <a:srcRect/>
          <a:stretch>
            <a:fillRect/>
          </a:stretch>
        </p:blipFill>
        <p:spPr bwMode="auto">
          <a:xfrm>
            <a:off x="5324341" y="374479"/>
            <a:ext cx="5845351" cy="5486400"/>
          </a:xfrm>
          <a:prstGeom prst="rect">
            <a:avLst/>
          </a:prstGeom>
          <a:noFill/>
          <a:ln w="9525">
            <a:noFill/>
            <a:miter lim="800000"/>
            <a:headEnd/>
            <a:tailEnd/>
          </a:ln>
        </p:spPr>
      </p:pic>
    </p:spTree>
    <p:extLst>
      <p:ext uri="{BB962C8B-B14F-4D97-AF65-F5344CB8AC3E}">
        <p14:creationId xmlns:p14="http://schemas.microsoft.com/office/powerpoint/2010/main" val="915805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89B67-2555-4DB6-B147-5FFEA8141233}">
  <ds:schemaRefs>
    <ds:schemaRef ds:uri="http://purl.org/dc/terms/"/>
    <ds:schemaRef ds:uri="5e62a2dd-ff91-4591-8d2f-adadc8198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3.xml><?xml version="1.0" encoding="utf-8"?>
<ds:datastoreItem xmlns:ds="http://schemas.openxmlformats.org/officeDocument/2006/customXml" ds:itemID="{09951B70-9DB6-4529-85A7-BC9F3B7C4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1681</TotalTime>
  <Words>1080</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19CS2109</vt:lpstr>
      <vt:lpstr>Sliding Window Protocols</vt:lpstr>
      <vt:lpstr>PowerPoint Presentation</vt:lpstr>
      <vt:lpstr>Design of Go-Back-N ARQ </vt:lpstr>
      <vt:lpstr>Window size for Go-Back-N ARQ</vt:lpstr>
      <vt:lpstr>PowerPoint Presentation</vt:lpstr>
      <vt:lpstr>PowerPoint Presentation</vt:lpstr>
      <vt:lpstr>PowerPoint Presentation</vt:lpstr>
      <vt:lpstr>PowerPoint Presentation</vt:lpstr>
      <vt:lpstr>PowerPoint Presentation</vt:lpstr>
      <vt:lpstr>Design of Selective Repeat ARQ </vt:lpstr>
      <vt:lpstr>Selective Repeat ARQ, window size </vt:lpstr>
      <vt:lpstr>Delivery of data in Selective Repeat ARQ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Malleswari</cp:lastModifiedBy>
  <cp:revision>61</cp:revision>
  <dcterms:created xsi:type="dcterms:W3CDTF">2016-10-27T15:05:54Z</dcterms:created>
  <dcterms:modified xsi:type="dcterms:W3CDTF">2021-02-01T10:22:12Z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