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6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2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44196-20C1-42AF-B0BD-3A0C01340ABD}" type="datetimeFigureOut">
              <a:rPr lang="en-AU" smtClean="0"/>
              <a:pPr/>
              <a:t>25/02/2021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46252-7977-470F-A63B-F34B0A5EB21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9194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15CS2007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Database Systems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3578" y="6356350"/>
            <a:ext cx="9933709" cy="365125"/>
          </a:xfrm>
        </p:spPr>
        <p:txBody>
          <a:bodyPr/>
          <a:lstStyle/>
          <a:p>
            <a:r>
              <a:rPr lang="en-AU" dirty="0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26" name="Picture 2" descr="K L University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5251479"/>
            <a:ext cx="4686300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3198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 rot="5400000">
            <a:off x="11126258" y="-1059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7841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 rot="5400000">
            <a:off x="11126259" y="-59248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6683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References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838200" y="1238596"/>
            <a:ext cx="10515599" cy="50125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pic>
        <p:nvPicPr>
          <p:cNvPr id="9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2216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669087" cy="365125"/>
          </a:xfrm>
        </p:spPr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2050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554"/>
          <a:stretch/>
        </p:blipFill>
        <p:spPr bwMode="auto">
          <a:xfrm>
            <a:off x="11140094" y="-15902"/>
            <a:ext cx="1051906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3580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15CS2007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Database Systems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1850" y="6356350"/>
            <a:ext cx="9160048" cy="365125"/>
          </a:xfrm>
        </p:spPr>
        <p:txBody>
          <a:bodyPr/>
          <a:lstStyle/>
          <a:p>
            <a:r>
              <a:rPr lang="en-AU" dirty="0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3074" name="Picture 2" descr="K L University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207818"/>
            <a:ext cx="4686300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5819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0284"/>
            <a:ext cx="5181600" cy="494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6187"/>
            <a:ext cx="5181600" cy="4930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24098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4098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376"/>
          <a:stretch/>
        </p:blipFill>
        <p:spPr bwMode="auto">
          <a:xfrm>
            <a:off x="11131781" y="0"/>
            <a:ext cx="1060219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6086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0759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98190"/>
            <a:ext cx="5157787" cy="40914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0759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98190"/>
            <a:ext cx="5183188" cy="40914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</a:t>
            </a:r>
            <a:r>
              <a:rPr lang="en-AU" dirty="0"/>
              <a:t> </a:t>
            </a:r>
            <a:r>
              <a:rPr lang="en-AU" dirty="0">
                <a:solidFill>
                  <a:srgbClr val="C00000"/>
                </a:solidFill>
              </a:rPr>
              <a:t>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5122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4592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6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6757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47898" y="6356350"/>
            <a:ext cx="914400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5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61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8580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2421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55470"/>
            <a:ext cx="10515600" cy="502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87FF5-4BF9-4B21-B0D2-9B7FF2B27D7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122084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19CS2109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 NETWORKS AND SECURITY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3578" y="6356350"/>
            <a:ext cx="10151028" cy="365125"/>
          </a:xfrm>
        </p:spPr>
        <p:txBody>
          <a:bodyPr/>
          <a:lstStyle/>
          <a:p>
            <a:r>
              <a:rPr lang="en-AU" dirty="0"/>
              <a:t>© </a:t>
            </a:r>
            <a:r>
              <a:rPr lang="en-AU" dirty="0" smtClean="0"/>
              <a:t>2020-21 KL </a:t>
            </a:r>
            <a:r>
              <a:rPr lang="en-AU" dirty="0"/>
              <a:t>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23746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Broadcast Routing</a:t>
            </a:r>
          </a:p>
        </p:txBody>
      </p:sp>
      <p:pic>
        <p:nvPicPr>
          <p:cNvPr id="14339" name="Picture 5" descr="5-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818" y="1630364"/>
            <a:ext cx="10638367" cy="275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508000" y="5513389"/>
            <a:ext cx="1095798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Reverse path forwarding.  </a:t>
            </a: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(a)</a:t>
            </a:r>
            <a:r>
              <a:rPr lang="en-US" sz="2400">
                <a:latin typeface="Times New Roman" pitchFamily="18" charset="0"/>
              </a:rPr>
              <a:t> A subnet.  </a:t>
            </a: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(b)</a:t>
            </a:r>
            <a:r>
              <a:rPr lang="en-US" sz="2400">
                <a:latin typeface="Times New Roman" pitchFamily="18" charset="0"/>
              </a:rPr>
              <a:t> a Sink tree.  </a:t>
            </a: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(c)</a:t>
            </a:r>
            <a:r>
              <a:rPr lang="en-US" sz="2400">
                <a:latin typeface="Times New Roman" pitchFamily="18" charset="0"/>
              </a:rPr>
              <a:t> The tree built by reverse path forwarding.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Multicast Routing</a:t>
            </a:r>
          </a:p>
        </p:txBody>
      </p:sp>
      <p:pic>
        <p:nvPicPr>
          <p:cNvPr id="15363" name="Picture 6" descr="5-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2734" y="1306513"/>
            <a:ext cx="8043333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330200" y="5734051"/>
            <a:ext cx="11480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    (a)</a:t>
            </a:r>
            <a:r>
              <a:rPr lang="en-US" sz="2400">
                <a:latin typeface="Times New Roman" pitchFamily="18" charset="0"/>
              </a:rPr>
              <a:t> A network.   </a:t>
            </a: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(b)</a:t>
            </a:r>
            <a:r>
              <a:rPr lang="en-US" sz="2400">
                <a:latin typeface="Times New Roman" pitchFamily="18" charset="0"/>
              </a:rPr>
              <a:t> A spanning tree for the leftmost router.   </a:t>
            </a:r>
            <a:br>
              <a:rPr lang="en-US" sz="2400">
                <a:latin typeface="Times New Roman" pitchFamily="18" charset="0"/>
              </a:rPr>
            </a:b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(c)</a:t>
            </a:r>
            <a:r>
              <a:rPr lang="en-US" sz="2400">
                <a:latin typeface="Times New Roman" pitchFamily="18" charset="0"/>
              </a:rPr>
              <a:t> A multicast tree for group 1.  </a:t>
            </a: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(d)</a:t>
            </a:r>
            <a:r>
              <a:rPr lang="en-US" sz="2400">
                <a:latin typeface="Times New Roman" pitchFamily="18" charset="0"/>
              </a:rPr>
              <a:t> A multicast tree for group 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Distance Vector Routing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267" y="5715000"/>
            <a:ext cx="11243733" cy="838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(a)</a:t>
            </a:r>
            <a:r>
              <a:rPr lang="en-US" smtClean="0"/>
              <a:t> A subnet. </a:t>
            </a:r>
            <a:r>
              <a:rPr lang="en-US" smtClean="0">
                <a:solidFill>
                  <a:schemeClr val="accent2"/>
                </a:solidFill>
              </a:rPr>
              <a:t>(b)</a:t>
            </a:r>
            <a:r>
              <a:rPr lang="en-US" smtClean="0"/>
              <a:t> Input from A, I, H, K, and the new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routing table for J.</a:t>
            </a:r>
          </a:p>
        </p:txBody>
      </p:sp>
      <p:pic>
        <p:nvPicPr>
          <p:cNvPr id="6148" name="Picture 5" descr="5-0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4900" y="1401763"/>
            <a:ext cx="7416800" cy="406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Distance Vector Routing (2)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1801285" y="6081713"/>
            <a:ext cx="85534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The count-to-infinity problem.</a:t>
            </a:r>
          </a:p>
        </p:txBody>
      </p:sp>
      <p:pic>
        <p:nvPicPr>
          <p:cNvPr id="7172" name="Picture 6" descr="5-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417" y="1849439"/>
            <a:ext cx="10742083" cy="313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Link State Routing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184" y="1317626"/>
            <a:ext cx="11571816" cy="52355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Each router must do the following:</a:t>
            </a:r>
          </a:p>
          <a:p>
            <a:pPr eaLnBrk="1" hangingPunct="1">
              <a:buFontTx/>
              <a:buAutoNum type="arabicPeriod"/>
            </a:pPr>
            <a:r>
              <a:rPr lang="en-US" sz="2800" smtClean="0"/>
              <a:t>Discover its neighbors, learn their network address.</a:t>
            </a:r>
          </a:p>
          <a:p>
            <a:pPr eaLnBrk="1" hangingPunct="1">
              <a:buFontTx/>
              <a:buAutoNum type="arabicPeriod"/>
            </a:pPr>
            <a:r>
              <a:rPr lang="en-US" sz="2800" smtClean="0"/>
              <a:t>Measure the delay or cost to each of its neighbors.</a:t>
            </a:r>
          </a:p>
          <a:p>
            <a:pPr eaLnBrk="1" hangingPunct="1">
              <a:buFontTx/>
              <a:buAutoNum type="arabicPeriod"/>
            </a:pPr>
            <a:r>
              <a:rPr lang="en-US" sz="2800" smtClean="0"/>
              <a:t>Construct a packet telling all it has just learned.</a:t>
            </a:r>
          </a:p>
          <a:p>
            <a:pPr eaLnBrk="1" hangingPunct="1">
              <a:buFontTx/>
              <a:buAutoNum type="arabicPeriod"/>
            </a:pPr>
            <a:r>
              <a:rPr lang="en-US" sz="2800" smtClean="0"/>
              <a:t>Send this packet to all other routers.</a:t>
            </a:r>
          </a:p>
          <a:p>
            <a:pPr eaLnBrk="1" hangingPunct="1">
              <a:buFontTx/>
              <a:buAutoNum type="arabicPeriod"/>
            </a:pPr>
            <a:r>
              <a:rPr lang="en-US" sz="2800" smtClean="0"/>
              <a:t>Compute the shortest path to every other router.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Learning about the Neighbors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8768" y="5741988"/>
            <a:ext cx="9870017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(a)</a:t>
            </a:r>
            <a:r>
              <a:rPr lang="en-US" smtClean="0"/>
              <a:t> Nine routers and a LAN. </a:t>
            </a:r>
            <a:r>
              <a:rPr lang="en-US" smtClean="0">
                <a:solidFill>
                  <a:schemeClr val="accent2"/>
                </a:solidFill>
              </a:rPr>
              <a:t>(b)</a:t>
            </a:r>
            <a:r>
              <a:rPr lang="en-US" smtClean="0"/>
              <a:t> A graph model of </a:t>
            </a:r>
            <a:r>
              <a:rPr lang="en-US" smtClean="0">
                <a:solidFill>
                  <a:schemeClr val="accent2"/>
                </a:solidFill>
              </a:rPr>
              <a:t>(a).</a:t>
            </a:r>
          </a:p>
        </p:txBody>
      </p:sp>
      <p:pic>
        <p:nvPicPr>
          <p:cNvPr id="9220" name="Picture 5" descr="5-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7217" y="1971676"/>
            <a:ext cx="9508067" cy="285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Measuring Line Cost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A subnet in which the East and West parts are connected by two lines.</a:t>
            </a:r>
          </a:p>
        </p:txBody>
      </p:sp>
      <p:pic>
        <p:nvPicPr>
          <p:cNvPr id="10244" name="Picture 5" descr="5-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8584" y="1598614"/>
            <a:ext cx="8540749" cy="348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Building Link State Packets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51" y="5834063"/>
            <a:ext cx="9984316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(a) A subnet.  (b) The link state packets for this subnet.</a:t>
            </a:r>
          </a:p>
        </p:txBody>
      </p:sp>
      <p:pic>
        <p:nvPicPr>
          <p:cNvPr id="11268" name="Picture 5" descr="5-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9385" y="2212975"/>
            <a:ext cx="10974916" cy="239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Distributing the Link State Packets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The packet buffer for router B in the previous slide (Fig.  5-13).</a:t>
            </a:r>
          </a:p>
        </p:txBody>
      </p:sp>
      <p:pic>
        <p:nvPicPr>
          <p:cNvPr id="12292" name="Picture 5" descr="5-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0751" y="1916114"/>
            <a:ext cx="10449983" cy="268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Hierarchical Routing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Hierarchical routing.</a:t>
            </a:r>
          </a:p>
        </p:txBody>
      </p:sp>
      <p:pic>
        <p:nvPicPr>
          <p:cNvPr id="13316" name="Picture 5" descr="5-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9585" y="1282701"/>
            <a:ext cx="8123767" cy="415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C8CA6BD4B6BB458EC4DF3BC6B8455E" ma:contentTypeVersion="2" ma:contentTypeDescription="Create a new document." ma:contentTypeScope="" ma:versionID="4c1744822c704be929cff37fdeaf54d0">
  <xsd:schema xmlns:xsd="http://www.w3.org/2001/XMLSchema" xmlns:xs="http://www.w3.org/2001/XMLSchema" xmlns:p="http://schemas.microsoft.com/office/2006/metadata/properties" xmlns:ns2="5e62a2dd-ff91-4591-8d2f-adadc8198891" targetNamespace="http://schemas.microsoft.com/office/2006/metadata/properties" ma:root="true" ma:fieldsID="b09255625856ef7ac3b4d8dfcdef169f" ns2:_="">
    <xsd:import namespace="5e62a2dd-ff91-4591-8d2f-adadc819889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62a2dd-ff91-4591-8d2f-adadc819889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989B67-2555-4DB6-B147-5FFEA814123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9951B70-9DB6-4529-85A7-BC9F3B7C4C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62a2dd-ff91-4591-8d2f-adadc8198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E2E494-7E83-48A3-A37B-6A0EF14651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262</Words>
  <Application>Microsoft Office PowerPoint</Application>
  <PresentationFormat>Custom</PresentationFormat>
  <Paragraphs>30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19CS2109</vt:lpstr>
      <vt:lpstr>Distance Vector Routing</vt:lpstr>
      <vt:lpstr>Distance Vector Routing (2)</vt:lpstr>
      <vt:lpstr>Link State Routing</vt:lpstr>
      <vt:lpstr>Learning about the Neighbors</vt:lpstr>
      <vt:lpstr>Measuring Line Cost</vt:lpstr>
      <vt:lpstr>Building Link State Packets</vt:lpstr>
      <vt:lpstr>Distributing the Link State Packets</vt:lpstr>
      <vt:lpstr>Hierarchical Routing</vt:lpstr>
      <vt:lpstr>Broadcast Routing</vt:lpstr>
      <vt:lpstr>Multicast Routing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vege</dc:creator>
  <cp:lastModifiedBy>Windows User</cp:lastModifiedBy>
  <cp:revision>52</cp:revision>
  <dcterms:created xsi:type="dcterms:W3CDTF">2016-10-27T15:05:54Z</dcterms:created>
  <dcterms:modified xsi:type="dcterms:W3CDTF">2021-02-25T04:21:30Z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0x01010057C8CA6BD4B6BB458EC4DF3BC6B8455E</vt:lpwstr>
  </property>
</Properties>
</file>